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notesSlides/notesSlide10.xml" ContentType="application/vnd.openxmlformats-officedocument.presentationml.notesSlid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82" r:id="rId15"/>
    <p:sldId id="271" r:id="rId16"/>
    <p:sldId id="279" r:id="rId17"/>
    <p:sldId id="273" r:id="rId18"/>
    <p:sldId id="274" r:id="rId19"/>
    <p:sldId id="275" r:id="rId20"/>
    <p:sldId id="276" r:id="rId21"/>
    <p:sldId id="285" r:id="rId22"/>
    <p:sldId id="284" r:id="rId23"/>
    <p:sldId id="277"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7"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4937" autoAdjust="0"/>
    <p:restoredTop sz="94434" autoAdjust="0"/>
  </p:normalViewPr>
  <p:slideViewPr>
    <p:cSldViewPr>
      <p:cViewPr varScale="1">
        <p:scale>
          <a:sx n="66" d="100"/>
          <a:sy n="66" d="100"/>
        </p:scale>
        <p:origin x="-990"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25580-50B8-45FE-B1C1-C0DE9A24E9C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C31D45C-55C5-4E39-8D09-5C82BEAAC981}">
      <dgm:prSet phldrT="[Text]" custT="1">
        <dgm:style>
          <a:lnRef idx="0">
            <a:schemeClr val="accent4"/>
          </a:lnRef>
          <a:fillRef idx="3">
            <a:schemeClr val="accent4"/>
          </a:fillRef>
          <a:effectRef idx="3">
            <a:schemeClr val="accent4"/>
          </a:effectRef>
          <a:fontRef idx="minor">
            <a:schemeClr val="lt1"/>
          </a:fontRef>
        </dgm:style>
      </dgm:prSet>
      <dgm:spPr/>
      <dgm:t>
        <a:bodyPr/>
        <a:lstStyle/>
        <a:p>
          <a:pPr algn="r" rtl="1"/>
          <a:r>
            <a:rPr lang="fa-IR" sz="1800" b="1" dirty="0" smtClean="0">
              <a:cs typeface="B Traffic" pitchFamily="2" charset="-78"/>
            </a:rPr>
            <a:t>الف) مکتب تاریخ‌نگاری حجاز (مدینه) که به ترکیب قرآن، فقه و احکام با موضوعات تاریخی شناخته شده است.</a:t>
          </a:r>
          <a:endParaRPr lang="en-US" sz="1800" b="1" dirty="0">
            <a:cs typeface="B Traffic" pitchFamily="2" charset="-78"/>
          </a:endParaRPr>
        </a:p>
      </dgm:t>
    </dgm:pt>
    <dgm:pt modelId="{CDF069C0-8054-44AA-9B4C-9F82A81D19DD}" type="parTrans" cxnId="{545609FF-6397-46D5-8E3C-BF91F02CA092}">
      <dgm:prSet/>
      <dgm:spPr/>
      <dgm:t>
        <a:bodyPr/>
        <a:lstStyle/>
        <a:p>
          <a:endParaRPr lang="en-US"/>
        </a:p>
      </dgm:t>
    </dgm:pt>
    <dgm:pt modelId="{DC4D27F1-3F81-4134-A556-386A007BA5BA}" type="sibTrans" cxnId="{545609FF-6397-46D5-8E3C-BF91F02CA092}">
      <dgm:prSet/>
      <dgm:spPr/>
      <dgm:t>
        <a:bodyPr/>
        <a:lstStyle/>
        <a:p>
          <a:endParaRPr lang="en-US"/>
        </a:p>
      </dgm:t>
    </dgm:pt>
    <dgm:pt modelId="{9C35A1C0-3775-49F1-92B6-B07A9D20605E}">
      <dgm:prSet phldrT="[Text]" custT="1">
        <dgm:style>
          <a:lnRef idx="0">
            <a:schemeClr val="accent2"/>
          </a:lnRef>
          <a:fillRef idx="3">
            <a:schemeClr val="accent2"/>
          </a:fillRef>
          <a:effectRef idx="3">
            <a:schemeClr val="accent2"/>
          </a:effectRef>
          <a:fontRef idx="minor">
            <a:schemeClr val="lt1"/>
          </a:fontRef>
        </dgm:style>
      </dgm:prSet>
      <dgm:spPr/>
      <dgm:t>
        <a:bodyPr/>
        <a:lstStyle/>
        <a:p>
          <a:pPr algn="r"/>
          <a:r>
            <a:rPr lang="fa-IR" sz="1800" dirty="0" smtClean="0">
              <a:cs typeface="B Traffic" pitchFamily="2" charset="-78"/>
            </a:rPr>
            <a:t>ب) مکتب تاریخ‌نگاری عراق( بصره) که با تاثیرپذیری از موقعیت فتوحات و بهره‌گیری از ادبیات پیش از اسلام به ویژه انساب، ایام و اخبار ن به ثبت حوادث پرداخته است. </a:t>
          </a:r>
          <a:endParaRPr lang="en-US" sz="1800" dirty="0">
            <a:cs typeface="B Traffic" pitchFamily="2" charset="-78"/>
          </a:endParaRPr>
        </a:p>
      </dgm:t>
    </dgm:pt>
    <dgm:pt modelId="{1FD28988-70FE-424B-9800-374120E42B16}" type="parTrans" cxnId="{2BB3E4C9-06CD-4D1D-895D-11EECB08B99E}">
      <dgm:prSet/>
      <dgm:spPr/>
      <dgm:t>
        <a:bodyPr/>
        <a:lstStyle/>
        <a:p>
          <a:endParaRPr lang="en-US"/>
        </a:p>
      </dgm:t>
    </dgm:pt>
    <dgm:pt modelId="{D370F0FC-65B6-4CAE-80D9-99689E28B33A}" type="sibTrans" cxnId="{2BB3E4C9-06CD-4D1D-895D-11EECB08B99E}">
      <dgm:prSet/>
      <dgm:spPr/>
      <dgm:t>
        <a:bodyPr/>
        <a:lstStyle/>
        <a:p>
          <a:endParaRPr lang="en-US"/>
        </a:p>
      </dgm:t>
    </dgm:pt>
    <dgm:pt modelId="{53350C18-6F08-4044-9864-EEAE3C807B7D}">
      <dgm:prSet phldrT="[Text]" custT="1">
        <dgm:style>
          <a:lnRef idx="0">
            <a:schemeClr val="accent5"/>
          </a:lnRef>
          <a:fillRef idx="3">
            <a:schemeClr val="accent5"/>
          </a:fillRef>
          <a:effectRef idx="3">
            <a:schemeClr val="accent5"/>
          </a:effectRef>
          <a:fontRef idx="minor">
            <a:schemeClr val="lt1"/>
          </a:fontRef>
        </dgm:style>
      </dgm:prSet>
      <dgm:spPr/>
      <dgm:t>
        <a:bodyPr/>
        <a:lstStyle/>
        <a:p>
          <a:pPr algn="ctr"/>
          <a:r>
            <a:rPr lang="fa-IR" sz="2300" dirty="0" smtClean="0">
              <a:cs typeface="B Traffic" pitchFamily="2" charset="-78"/>
            </a:rPr>
            <a:t>د) مکتب تاریخ نگاری یمن: پاسخ به ادعاهای قومی و قبیله‌ای امویان </a:t>
          </a:r>
          <a:endParaRPr lang="en-US" sz="2300" b="1" dirty="0">
            <a:cs typeface="B Traffic" pitchFamily="2" charset="-78"/>
          </a:endParaRPr>
        </a:p>
      </dgm:t>
    </dgm:pt>
    <dgm:pt modelId="{EFFB627F-1632-4903-B2DE-B4A515E736E3}" type="parTrans" cxnId="{E6A376E5-CD68-4727-B56D-AB49C17E5264}">
      <dgm:prSet/>
      <dgm:spPr/>
      <dgm:t>
        <a:bodyPr/>
        <a:lstStyle/>
        <a:p>
          <a:endParaRPr lang="en-US"/>
        </a:p>
      </dgm:t>
    </dgm:pt>
    <dgm:pt modelId="{0FA28DD8-B241-4B65-A28A-0978BCF504C8}" type="sibTrans" cxnId="{E6A376E5-CD68-4727-B56D-AB49C17E5264}">
      <dgm:prSet/>
      <dgm:spPr/>
      <dgm:t>
        <a:bodyPr/>
        <a:lstStyle/>
        <a:p>
          <a:endParaRPr lang="en-US"/>
        </a:p>
      </dgm:t>
    </dgm:pt>
    <dgm:pt modelId="{6C152F12-90A4-40E9-8345-2894E94B167E}">
      <dgm:prSet phldrT="[Text]" custT="1">
        <dgm:style>
          <a:lnRef idx="0">
            <a:schemeClr val="accent6"/>
          </a:lnRef>
          <a:fillRef idx="3">
            <a:schemeClr val="accent6"/>
          </a:fillRef>
          <a:effectRef idx="3">
            <a:schemeClr val="accent6"/>
          </a:effectRef>
          <a:fontRef idx="minor">
            <a:schemeClr val="lt1"/>
          </a:fontRef>
        </dgm:style>
      </dgm:prSet>
      <dgm:spPr/>
      <dgm:t>
        <a:bodyPr/>
        <a:lstStyle/>
        <a:p>
          <a:pPr algn="r" rtl="1"/>
          <a:r>
            <a:rPr lang="fa-IR" sz="2000" b="1" dirty="0" smtClean="0">
              <a:cs typeface="B Traffic" pitchFamily="2" charset="-78"/>
            </a:rPr>
            <a:t>ج) مکتب تاریخ نگاری شام: پندارهای جاهلی امویان و در پی کسب مشروعیت سیاسی و دینی حکومت</a:t>
          </a:r>
          <a:endParaRPr lang="en-US" sz="2000" b="1" dirty="0">
            <a:cs typeface="B Traffic" pitchFamily="2" charset="-78"/>
          </a:endParaRPr>
        </a:p>
      </dgm:t>
    </dgm:pt>
    <dgm:pt modelId="{4BEDD3AF-1DC9-4F65-97FC-8E5DA8A88259}" type="parTrans" cxnId="{9F6D09F3-1F8F-4A26-8DAC-5CC25E887BCB}">
      <dgm:prSet/>
      <dgm:spPr/>
      <dgm:t>
        <a:bodyPr/>
        <a:lstStyle/>
        <a:p>
          <a:endParaRPr lang="en-US"/>
        </a:p>
      </dgm:t>
    </dgm:pt>
    <dgm:pt modelId="{62D7688B-6BD6-4F96-92D1-D9AA7681908D}" type="sibTrans" cxnId="{9F6D09F3-1F8F-4A26-8DAC-5CC25E887BCB}">
      <dgm:prSet/>
      <dgm:spPr/>
      <dgm:t>
        <a:bodyPr/>
        <a:lstStyle/>
        <a:p>
          <a:endParaRPr lang="en-US"/>
        </a:p>
      </dgm:t>
    </dgm:pt>
    <dgm:pt modelId="{CC382BCA-1159-42B6-B9F2-247921A98642}">
      <dgm:prSet phldrT="[Text]" custT="1">
        <dgm:style>
          <a:lnRef idx="0">
            <a:schemeClr val="accent1"/>
          </a:lnRef>
          <a:fillRef idx="3">
            <a:schemeClr val="accent1"/>
          </a:fillRef>
          <a:effectRef idx="3">
            <a:schemeClr val="accent1"/>
          </a:effectRef>
          <a:fontRef idx="minor">
            <a:schemeClr val="lt1"/>
          </a:fontRef>
        </dgm:style>
      </dgm:prSet>
      <dgm:spPr/>
      <dgm:t>
        <a:bodyPr/>
        <a:lstStyle/>
        <a:p>
          <a:pPr algn="r" rtl="1"/>
          <a:r>
            <a:rPr lang="fa-IR" sz="2400" dirty="0" smtClean="0">
              <a:cs typeface="B Traffic" pitchFamily="2" charset="-78"/>
            </a:rPr>
            <a:t>ه) مکتب تاریخ نگاری ایرانی: ترجمه آثار کهن فارسی و احیاگر اندیشه شعوبی گری</a:t>
          </a:r>
          <a:endParaRPr lang="en-US" sz="2400" b="1" dirty="0">
            <a:cs typeface="B Traffic" pitchFamily="2" charset="-78"/>
          </a:endParaRPr>
        </a:p>
      </dgm:t>
    </dgm:pt>
    <dgm:pt modelId="{8710D069-0657-4FFE-9A03-57DB12E9CC2F}" type="parTrans" cxnId="{65E1661C-0F1F-438C-BC29-392453BB334B}">
      <dgm:prSet/>
      <dgm:spPr/>
      <dgm:t>
        <a:bodyPr/>
        <a:lstStyle/>
        <a:p>
          <a:endParaRPr lang="en-US"/>
        </a:p>
      </dgm:t>
    </dgm:pt>
    <dgm:pt modelId="{673BBFEF-5281-4964-BF3C-C2623FFF1183}" type="sibTrans" cxnId="{65E1661C-0F1F-438C-BC29-392453BB334B}">
      <dgm:prSet/>
      <dgm:spPr/>
      <dgm:t>
        <a:bodyPr/>
        <a:lstStyle/>
        <a:p>
          <a:endParaRPr lang="en-US"/>
        </a:p>
      </dgm:t>
    </dgm:pt>
    <dgm:pt modelId="{18B4BC29-3185-4F35-A26B-667EF98B88DE}" type="pres">
      <dgm:prSet presAssocID="{69125580-50B8-45FE-B1C1-C0DE9A24E9C5}" presName="linear" presStyleCnt="0">
        <dgm:presLayoutVars>
          <dgm:dir/>
          <dgm:animLvl val="lvl"/>
          <dgm:resizeHandles val="exact"/>
        </dgm:presLayoutVars>
      </dgm:prSet>
      <dgm:spPr/>
      <dgm:t>
        <a:bodyPr/>
        <a:lstStyle/>
        <a:p>
          <a:endParaRPr lang="en-US"/>
        </a:p>
      </dgm:t>
    </dgm:pt>
    <dgm:pt modelId="{4BF5BE25-D81D-4A1B-B6E0-0C2D86E17BE5}" type="pres">
      <dgm:prSet presAssocID="{BC31D45C-55C5-4E39-8D09-5C82BEAAC981}" presName="parentLin" presStyleCnt="0"/>
      <dgm:spPr/>
    </dgm:pt>
    <dgm:pt modelId="{1FDFEDA2-3286-4D80-A040-AAF9C07FE3E8}" type="pres">
      <dgm:prSet presAssocID="{BC31D45C-55C5-4E39-8D09-5C82BEAAC981}" presName="parentLeftMargin" presStyleLbl="node1" presStyleIdx="0" presStyleCnt="5"/>
      <dgm:spPr/>
      <dgm:t>
        <a:bodyPr/>
        <a:lstStyle/>
        <a:p>
          <a:endParaRPr lang="en-US"/>
        </a:p>
      </dgm:t>
    </dgm:pt>
    <dgm:pt modelId="{C832B562-9C22-4460-AA2C-03460E042A6F}" type="pres">
      <dgm:prSet presAssocID="{BC31D45C-55C5-4E39-8D09-5C82BEAAC981}" presName="parentText" presStyleLbl="node1" presStyleIdx="0" presStyleCnt="5" custScaleY="184183">
        <dgm:presLayoutVars>
          <dgm:chMax val="0"/>
          <dgm:bulletEnabled val="1"/>
        </dgm:presLayoutVars>
      </dgm:prSet>
      <dgm:spPr/>
      <dgm:t>
        <a:bodyPr/>
        <a:lstStyle/>
        <a:p>
          <a:endParaRPr lang="en-US"/>
        </a:p>
      </dgm:t>
    </dgm:pt>
    <dgm:pt modelId="{34475DF0-4780-4902-A7A3-93043577BA1B}" type="pres">
      <dgm:prSet presAssocID="{BC31D45C-55C5-4E39-8D09-5C82BEAAC981}" presName="negativeSpace" presStyleCnt="0"/>
      <dgm:spPr/>
    </dgm:pt>
    <dgm:pt modelId="{46B4FE18-F51A-4C4D-8E61-3594929BDFC7}" type="pres">
      <dgm:prSet presAssocID="{BC31D45C-55C5-4E39-8D09-5C82BEAAC981}" presName="childText" presStyleLbl="conFgAcc1" presStyleIdx="0" presStyleCnt="5" custScaleX="81651">
        <dgm:presLayoutVars>
          <dgm:bulletEnabled val="1"/>
        </dgm:presLayoutVars>
        <dgm:style>
          <a:lnRef idx="3">
            <a:schemeClr val="lt1"/>
          </a:lnRef>
          <a:fillRef idx="1">
            <a:schemeClr val="accent4"/>
          </a:fillRef>
          <a:effectRef idx="1">
            <a:schemeClr val="accent4"/>
          </a:effectRef>
          <a:fontRef idx="minor">
            <a:schemeClr val="lt1"/>
          </a:fontRef>
        </dgm:style>
      </dgm:prSet>
      <dgm:spPr/>
    </dgm:pt>
    <dgm:pt modelId="{A52D84CD-D921-4554-94E0-90EEC698C262}" type="pres">
      <dgm:prSet presAssocID="{DC4D27F1-3F81-4134-A556-386A007BA5BA}" presName="spaceBetweenRectangles" presStyleCnt="0"/>
      <dgm:spPr/>
    </dgm:pt>
    <dgm:pt modelId="{0E1B39D0-C5E6-429C-90E2-218BA8F1931F}" type="pres">
      <dgm:prSet presAssocID="{9C35A1C0-3775-49F1-92B6-B07A9D20605E}" presName="parentLin" presStyleCnt="0"/>
      <dgm:spPr/>
    </dgm:pt>
    <dgm:pt modelId="{A1F9F6C8-C4DC-46C8-B0A7-287594EE89ED}" type="pres">
      <dgm:prSet presAssocID="{9C35A1C0-3775-49F1-92B6-B07A9D20605E}" presName="parentLeftMargin" presStyleLbl="node1" presStyleIdx="0" presStyleCnt="5"/>
      <dgm:spPr/>
      <dgm:t>
        <a:bodyPr/>
        <a:lstStyle/>
        <a:p>
          <a:endParaRPr lang="en-US"/>
        </a:p>
      </dgm:t>
    </dgm:pt>
    <dgm:pt modelId="{8AD0CCE5-C5C0-4676-924A-C39C8D4B2C59}" type="pres">
      <dgm:prSet presAssocID="{9C35A1C0-3775-49F1-92B6-B07A9D20605E}" presName="parentText" presStyleLbl="node1" presStyleIdx="1" presStyleCnt="5" custScaleY="176755">
        <dgm:presLayoutVars>
          <dgm:chMax val="0"/>
          <dgm:bulletEnabled val="1"/>
        </dgm:presLayoutVars>
      </dgm:prSet>
      <dgm:spPr/>
      <dgm:t>
        <a:bodyPr/>
        <a:lstStyle/>
        <a:p>
          <a:endParaRPr lang="en-US"/>
        </a:p>
      </dgm:t>
    </dgm:pt>
    <dgm:pt modelId="{7438EB35-3BB4-4B17-9D83-C371CEA8C900}" type="pres">
      <dgm:prSet presAssocID="{9C35A1C0-3775-49F1-92B6-B07A9D20605E}" presName="negativeSpace" presStyleCnt="0"/>
      <dgm:spPr/>
    </dgm:pt>
    <dgm:pt modelId="{FC7BDFF8-9C54-4A4F-8F1F-7309B2B95278}" type="pres">
      <dgm:prSet presAssocID="{9C35A1C0-3775-49F1-92B6-B07A9D20605E}" presName="childText" presStyleLbl="conFgAcc1" presStyleIdx="1" presStyleCnt="5" custScaleX="81651">
        <dgm:presLayoutVars>
          <dgm:bulletEnabled val="1"/>
        </dgm:presLayoutVars>
        <dgm:style>
          <a:lnRef idx="3">
            <a:schemeClr val="lt1"/>
          </a:lnRef>
          <a:fillRef idx="1">
            <a:schemeClr val="accent2"/>
          </a:fillRef>
          <a:effectRef idx="1">
            <a:schemeClr val="accent2"/>
          </a:effectRef>
          <a:fontRef idx="minor">
            <a:schemeClr val="lt1"/>
          </a:fontRef>
        </dgm:style>
      </dgm:prSet>
      <dgm:spPr/>
    </dgm:pt>
    <dgm:pt modelId="{84F2D80D-3834-4BC3-8B7B-B25A53074E5C}" type="pres">
      <dgm:prSet presAssocID="{D370F0FC-65B6-4CAE-80D9-99689E28B33A}" presName="spaceBetweenRectangles" presStyleCnt="0"/>
      <dgm:spPr/>
    </dgm:pt>
    <dgm:pt modelId="{E756346E-1DB9-4398-986B-BC423EF11CDB}" type="pres">
      <dgm:prSet presAssocID="{6C152F12-90A4-40E9-8345-2894E94B167E}" presName="parentLin" presStyleCnt="0"/>
      <dgm:spPr/>
    </dgm:pt>
    <dgm:pt modelId="{835BD474-9382-4337-BBD4-63D6B8B38A69}" type="pres">
      <dgm:prSet presAssocID="{6C152F12-90A4-40E9-8345-2894E94B167E}" presName="parentLeftMargin" presStyleLbl="node1" presStyleIdx="1" presStyleCnt="5"/>
      <dgm:spPr/>
      <dgm:t>
        <a:bodyPr/>
        <a:lstStyle/>
        <a:p>
          <a:endParaRPr lang="en-US"/>
        </a:p>
      </dgm:t>
    </dgm:pt>
    <dgm:pt modelId="{FFA45D61-D504-4730-A2B9-76856E2A2E51}" type="pres">
      <dgm:prSet presAssocID="{6C152F12-90A4-40E9-8345-2894E94B167E}" presName="parentText" presStyleLbl="node1" presStyleIdx="2" presStyleCnt="5" custScaleY="185365">
        <dgm:presLayoutVars>
          <dgm:chMax val="0"/>
          <dgm:bulletEnabled val="1"/>
        </dgm:presLayoutVars>
      </dgm:prSet>
      <dgm:spPr/>
      <dgm:t>
        <a:bodyPr/>
        <a:lstStyle/>
        <a:p>
          <a:endParaRPr lang="en-US"/>
        </a:p>
      </dgm:t>
    </dgm:pt>
    <dgm:pt modelId="{5DFB6F2A-6A42-4D80-BCEE-E777DBB9CD26}" type="pres">
      <dgm:prSet presAssocID="{6C152F12-90A4-40E9-8345-2894E94B167E}" presName="negativeSpace" presStyleCnt="0"/>
      <dgm:spPr/>
    </dgm:pt>
    <dgm:pt modelId="{66FC3414-0658-41A6-AE3E-42864CF225F4}" type="pres">
      <dgm:prSet presAssocID="{6C152F12-90A4-40E9-8345-2894E94B167E}" presName="childText" presStyleLbl="conFgAcc1" presStyleIdx="2" presStyleCnt="5" custScaleX="81651">
        <dgm:presLayoutVars>
          <dgm:bulletEnabled val="1"/>
        </dgm:presLayoutVars>
        <dgm:style>
          <a:lnRef idx="3">
            <a:schemeClr val="lt1"/>
          </a:lnRef>
          <a:fillRef idx="1">
            <a:schemeClr val="accent6"/>
          </a:fillRef>
          <a:effectRef idx="1">
            <a:schemeClr val="accent6"/>
          </a:effectRef>
          <a:fontRef idx="minor">
            <a:schemeClr val="lt1"/>
          </a:fontRef>
        </dgm:style>
      </dgm:prSet>
      <dgm:spPr/>
      <dgm:t>
        <a:bodyPr/>
        <a:lstStyle/>
        <a:p>
          <a:endParaRPr lang="en-US"/>
        </a:p>
      </dgm:t>
    </dgm:pt>
    <dgm:pt modelId="{F0D7F350-94EC-4B67-BF5B-2ADAA77ECD26}" type="pres">
      <dgm:prSet presAssocID="{62D7688B-6BD6-4F96-92D1-D9AA7681908D}" presName="spaceBetweenRectangles" presStyleCnt="0"/>
      <dgm:spPr/>
    </dgm:pt>
    <dgm:pt modelId="{B07DBF01-4A8A-4917-B409-130FDCCB6CC6}" type="pres">
      <dgm:prSet presAssocID="{53350C18-6F08-4044-9864-EEAE3C807B7D}" presName="parentLin" presStyleCnt="0"/>
      <dgm:spPr/>
    </dgm:pt>
    <dgm:pt modelId="{BD46DC10-D0A4-421C-B5E0-188F32B4F844}" type="pres">
      <dgm:prSet presAssocID="{53350C18-6F08-4044-9864-EEAE3C807B7D}" presName="parentLeftMargin" presStyleLbl="node1" presStyleIdx="2" presStyleCnt="5"/>
      <dgm:spPr/>
      <dgm:t>
        <a:bodyPr/>
        <a:lstStyle/>
        <a:p>
          <a:endParaRPr lang="en-US"/>
        </a:p>
      </dgm:t>
    </dgm:pt>
    <dgm:pt modelId="{35635FD7-7D6D-4686-99AB-B9414ACCE9BD}" type="pres">
      <dgm:prSet presAssocID="{53350C18-6F08-4044-9864-EEAE3C807B7D}" presName="parentText" presStyleLbl="node1" presStyleIdx="3" presStyleCnt="5" custScaleY="179119">
        <dgm:presLayoutVars>
          <dgm:chMax val="0"/>
          <dgm:bulletEnabled val="1"/>
        </dgm:presLayoutVars>
      </dgm:prSet>
      <dgm:spPr/>
      <dgm:t>
        <a:bodyPr/>
        <a:lstStyle/>
        <a:p>
          <a:endParaRPr lang="en-US"/>
        </a:p>
      </dgm:t>
    </dgm:pt>
    <dgm:pt modelId="{2E8347E7-17CA-4EDC-98A0-1D49E6948BA5}" type="pres">
      <dgm:prSet presAssocID="{53350C18-6F08-4044-9864-EEAE3C807B7D}" presName="negativeSpace" presStyleCnt="0"/>
      <dgm:spPr/>
    </dgm:pt>
    <dgm:pt modelId="{0822750A-665B-4A89-B2C0-5B90254FF9B7}" type="pres">
      <dgm:prSet presAssocID="{53350C18-6F08-4044-9864-EEAE3C807B7D}" presName="childText" presStyleLbl="conFgAcc1" presStyleIdx="3" presStyleCnt="5" custScaleX="81652">
        <dgm:presLayoutVars>
          <dgm:bulletEnabled val="1"/>
        </dgm:presLayoutVars>
        <dgm:style>
          <a:lnRef idx="3">
            <a:schemeClr val="lt1"/>
          </a:lnRef>
          <a:fillRef idx="1">
            <a:schemeClr val="accent5"/>
          </a:fillRef>
          <a:effectRef idx="1">
            <a:schemeClr val="accent5"/>
          </a:effectRef>
          <a:fontRef idx="minor">
            <a:schemeClr val="lt1"/>
          </a:fontRef>
        </dgm:style>
      </dgm:prSet>
      <dgm:spPr/>
      <dgm:t>
        <a:bodyPr/>
        <a:lstStyle/>
        <a:p>
          <a:endParaRPr lang="en-US"/>
        </a:p>
      </dgm:t>
    </dgm:pt>
    <dgm:pt modelId="{07FF1577-9D7B-4BCB-B18D-C3257BC8AD08}" type="pres">
      <dgm:prSet presAssocID="{0FA28DD8-B241-4B65-A28A-0978BCF504C8}" presName="spaceBetweenRectangles" presStyleCnt="0"/>
      <dgm:spPr/>
    </dgm:pt>
    <dgm:pt modelId="{6F622BF5-3106-43D8-BD73-9E1D59A9D9AF}" type="pres">
      <dgm:prSet presAssocID="{CC382BCA-1159-42B6-B9F2-247921A98642}" presName="parentLin" presStyleCnt="0"/>
      <dgm:spPr/>
    </dgm:pt>
    <dgm:pt modelId="{974D09E4-D09A-4792-A64B-841DC60C5F9D}" type="pres">
      <dgm:prSet presAssocID="{CC382BCA-1159-42B6-B9F2-247921A98642}" presName="parentLeftMargin" presStyleLbl="node1" presStyleIdx="3" presStyleCnt="5"/>
      <dgm:spPr/>
      <dgm:t>
        <a:bodyPr/>
        <a:lstStyle/>
        <a:p>
          <a:endParaRPr lang="en-US"/>
        </a:p>
      </dgm:t>
    </dgm:pt>
    <dgm:pt modelId="{BF1E5074-9ACE-4459-B816-69DB6E2E2063}" type="pres">
      <dgm:prSet presAssocID="{CC382BCA-1159-42B6-B9F2-247921A98642}" presName="parentText" presStyleLbl="node1" presStyleIdx="4" presStyleCnt="5" custScaleY="213874">
        <dgm:presLayoutVars>
          <dgm:chMax val="0"/>
          <dgm:bulletEnabled val="1"/>
        </dgm:presLayoutVars>
      </dgm:prSet>
      <dgm:spPr/>
      <dgm:t>
        <a:bodyPr/>
        <a:lstStyle/>
        <a:p>
          <a:endParaRPr lang="en-US"/>
        </a:p>
      </dgm:t>
    </dgm:pt>
    <dgm:pt modelId="{86F1C19D-CCB9-4779-AFB0-7D98129FCB04}" type="pres">
      <dgm:prSet presAssocID="{CC382BCA-1159-42B6-B9F2-247921A98642}" presName="negativeSpace" presStyleCnt="0"/>
      <dgm:spPr/>
    </dgm:pt>
    <dgm:pt modelId="{A6D09B93-5A7F-4BC8-A54F-5D15B33436D1}" type="pres">
      <dgm:prSet presAssocID="{CC382BCA-1159-42B6-B9F2-247921A98642}" presName="childText" presStyleLbl="conFgAcc1" presStyleIdx="4" presStyleCnt="5" custScaleX="81560">
        <dgm:presLayoutVars>
          <dgm:bulletEnabled val="1"/>
        </dgm:presLayoutVars>
        <dgm:style>
          <a:lnRef idx="3">
            <a:schemeClr val="lt1"/>
          </a:lnRef>
          <a:fillRef idx="1">
            <a:schemeClr val="accent1"/>
          </a:fillRef>
          <a:effectRef idx="1">
            <a:schemeClr val="accent1"/>
          </a:effectRef>
          <a:fontRef idx="minor">
            <a:schemeClr val="lt1"/>
          </a:fontRef>
        </dgm:style>
      </dgm:prSet>
      <dgm:spPr/>
      <dgm:t>
        <a:bodyPr/>
        <a:lstStyle/>
        <a:p>
          <a:endParaRPr lang="en-US"/>
        </a:p>
      </dgm:t>
    </dgm:pt>
  </dgm:ptLst>
  <dgm:cxnLst>
    <dgm:cxn modelId="{2EE69D20-C2BA-4614-9B52-F96ADF0C8392}" type="presOf" srcId="{6C152F12-90A4-40E9-8345-2894E94B167E}" destId="{835BD474-9382-4337-BBD4-63D6B8B38A69}" srcOrd="0" destOrd="0" presId="urn:microsoft.com/office/officeart/2005/8/layout/list1"/>
    <dgm:cxn modelId="{9F6D09F3-1F8F-4A26-8DAC-5CC25E887BCB}" srcId="{69125580-50B8-45FE-B1C1-C0DE9A24E9C5}" destId="{6C152F12-90A4-40E9-8345-2894E94B167E}" srcOrd="2" destOrd="0" parTransId="{4BEDD3AF-1DC9-4F65-97FC-8E5DA8A88259}" sibTransId="{62D7688B-6BD6-4F96-92D1-D9AA7681908D}"/>
    <dgm:cxn modelId="{CC23AD75-70FB-47EC-A446-D37E998DC774}" type="presOf" srcId="{9C35A1C0-3775-49F1-92B6-B07A9D20605E}" destId="{8AD0CCE5-C5C0-4676-924A-C39C8D4B2C59}" srcOrd="1" destOrd="0" presId="urn:microsoft.com/office/officeart/2005/8/layout/list1"/>
    <dgm:cxn modelId="{9291EA38-3053-4CCC-8E10-68C7E17E4760}" type="presOf" srcId="{69125580-50B8-45FE-B1C1-C0DE9A24E9C5}" destId="{18B4BC29-3185-4F35-A26B-667EF98B88DE}" srcOrd="0" destOrd="0" presId="urn:microsoft.com/office/officeart/2005/8/layout/list1"/>
    <dgm:cxn modelId="{2B40BF75-CF6A-422E-A299-36445ABA48CF}" type="presOf" srcId="{53350C18-6F08-4044-9864-EEAE3C807B7D}" destId="{BD46DC10-D0A4-421C-B5E0-188F32B4F844}" srcOrd="0" destOrd="0" presId="urn:microsoft.com/office/officeart/2005/8/layout/list1"/>
    <dgm:cxn modelId="{CC99ED73-1AD4-4AC2-A3CF-839F29D536EE}" type="presOf" srcId="{53350C18-6F08-4044-9864-EEAE3C807B7D}" destId="{35635FD7-7D6D-4686-99AB-B9414ACCE9BD}" srcOrd="1" destOrd="0" presId="urn:microsoft.com/office/officeart/2005/8/layout/list1"/>
    <dgm:cxn modelId="{1CBB9621-5848-4479-8744-68EF8CAA2EEF}" type="presOf" srcId="{CC382BCA-1159-42B6-B9F2-247921A98642}" destId="{BF1E5074-9ACE-4459-B816-69DB6E2E2063}" srcOrd="1" destOrd="0" presId="urn:microsoft.com/office/officeart/2005/8/layout/list1"/>
    <dgm:cxn modelId="{DE92E008-419C-4770-B192-041BBEE900D7}" type="presOf" srcId="{9C35A1C0-3775-49F1-92B6-B07A9D20605E}" destId="{A1F9F6C8-C4DC-46C8-B0A7-287594EE89ED}" srcOrd="0" destOrd="0" presId="urn:microsoft.com/office/officeart/2005/8/layout/list1"/>
    <dgm:cxn modelId="{BC8F206C-C814-4CE0-B06C-584B57332A19}" type="presOf" srcId="{CC382BCA-1159-42B6-B9F2-247921A98642}" destId="{974D09E4-D09A-4792-A64B-841DC60C5F9D}" srcOrd="0" destOrd="0" presId="urn:microsoft.com/office/officeart/2005/8/layout/list1"/>
    <dgm:cxn modelId="{631FB55B-B9D1-47FB-9B95-F4D4E409DACA}" type="presOf" srcId="{6C152F12-90A4-40E9-8345-2894E94B167E}" destId="{FFA45D61-D504-4730-A2B9-76856E2A2E51}" srcOrd="1" destOrd="0" presId="urn:microsoft.com/office/officeart/2005/8/layout/list1"/>
    <dgm:cxn modelId="{7231A324-B007-4472-A838-7E1F46932BFB}" type="presOf" srcId="{BC31D45C-55C5-4E39-8D09-5C82BEAAC981}" destId="{C832B562-9C22-4460-AA2C-03460E042A6F}" srcOrd="1" destOrd="0" presId="urn:microsoft.com/office/officeart/2005/8/layout/list1"/>
    <dgm:cxn modelId="{E6A376E5-CD68-4727-B56D-AB49C17E5264}" srcId="{69125580-50B8-45FE-B1C1-C0DE9A24E9C5}" destId="{53350C18-6F08-4044-9864-EEAE3C807B7D}" srcOrd="3" destOrd="0" parTransId="{EFFB627F-1632-4903-B2DE-B4A515E736E3}" sibTransId="{0FA28DD8-B241-4B65-A28A-0978BCF504C8}"/>
    <dgm:cxn modelId="{65E1661C-0F1F-438C-BC29-392453BB334B}" srcId="{69125580-50B8-45FE-B1C1-C0DE9A24E9C5}" destId="{CC382BCA-1159-42B6-B9F2-247921A98642}" srcOrd="4" destOrd="0" parTransId="{8710D069-0657-4FFE-9A03-57DB12E9CC2F}" sibTransId="{673BBFEF-5281-4964-BF3C-C2623FFF1183}"/>
    <dgm:cxn modelId="{2BB3E4C9-06CD-4D1D-895D-11EECB08B99E}" srcId="{69125580-50B8-45FE-B1C1-C0DE9A24E9C5}" destId="{9C35A1C0-3775-49F1-92B6-B07A9D20605E}" srcOrd="1" destOrd="0" parTransId="{1FD28988-70FE-424B-9800-374120E42B16}" sibTransId="{D370F0FC-65B6-4CAE-80D9-99689E28B33A}"/>
    <dgm:cxn modelId="{56AA1022-9695-41E8-9A81-E49E640E74EF}" type="presOf" srcId="{BC31D45C-55C5-4E39-8D09-5C82BEAAC981}" destId="{1FDFEDA2-3286-4D80-A040-AAF9C07FE3E8}" srcOrd="0" destOrd="0" presId="urn:microsoft.com/office/officeart/2005/8/layout/list1"/>
    <dgm:cxn modelId="{545609FF-6397-46D5-8E3C-BF91F02CA092}" srcId="{69125580-50B8-45FE-B1C1-C0DE9A24E9C5}" destId="{BC31D45C-55C5-4E39-8D09-5C82BEAAC981}" srcOrd="0" destOrd="0" parTransId="{CDF069C0-8054-44AA-9B4C-9F82A81D19DD}" sibTransId="{DC4D27F1-3F81-4134-A556-386A007BA5BA}"/>
    <dgm:cxn modelId="{F25B253F-29B7-43DD-9CC6-C680508567BF}" type="presParOf" srcId="{18B4BC29-3185-4F35-A26B-667EF98B88DE}" destId="{4BF5BE25-D81D-4A1B-B6E0-0C2D86E17BE5}" srcOrd="0" destOrd="0" presId="urn:microsoft.com/office/officeart/2005/8/layout/list1"/>
    <dgm:cxn modelId="{96A054EB-0C9B-4B74-AB7A-AEE512D1216B}" type="presParOf" srcId="{4BF5BE25-D81D-4A1B-B6E0-0C2D86E17BE5}" destId="{1FDFEDA2-3286-4D80-A040-AAF9C07FE3E8}" srcOrd="0" destOrd="0" presId="urn:microsoft.com/office/officeart/2005/8/layout/list1"/>
    <dgm:cxn modelId="{4327B214-392A-492D-B5C5-177C7ECE8C68}" type="presParOf" srcId="{4BF5BE25-D81D-4A1B-B6E0-0C2D86E17BE5}" destId="{C832B562-9C22-4460-AA2C-03460E042A6F}" srcOrd="1" destOrd="0" presId="urn:microsoft.com/office/officeart/2005/8/layout/list1"/>
    <dgm:cxn modelId="{3F9F7D63-37E0-4B5D-9804-F5021C12C7BC}" type="presParOf" srcId="{18B4BC29-3185-4F35-A26B-667EF98B88DE}" destId="{34475DF0-4780-4902-A7A3-93043577BA1B}" srcOrd="1" destOrd="0" presId="urn:microsoft.com/office/officeart/2005/8/layout/list1"/>
    <dgm:cxn modelId="{11C7ECF4-8B2A-4C08-809E-ADFE04E0B527}" type="presParOf" srcId="{18B4BC29-3185-4F35-A26B-667EF98B88DE}" destId="{46B4FE18-F51A-4C4D-8E61-3594929BDFC7}" srcOrd="2" destOrd="0" presId="urn:microsoft.com/office/officeart/2005/8/layout/list1"/>
    <dgm:cxn modelId="{012E66C5-F31A-430C-A13E-7C68714D9B42}" type="presParOf" srcId="{18B4BC29-3185-4F35-A26B-667EF98B88DE}" destId="{A52D84CD-D921-4554-94E0-90EEC698C262}" srcOrd="3" destOrd="0" presId="urn:microsoft.com/office/officeart/2005/8/layout/list1"/>
    <dgm:cxn modelId="{C90804E5-07E0-4103-8B66-9FC549726166}" type="presParOf" srcId="{18B4BC29-3185-4F35-A26B-667EF98B88DE}" destId="{0E1B39D0-C5E6-429C-90E2-218BA8F1931F}" srcOrd="4" destOrd="0" presId="urn:microsoft.com/office/officeart/2005/8/layout/list1"/>
    <dgm:cxn modelId="{53BEBA43-5052-45CC-99EB-CCEF1B1057DA}" type="presParOf" srcId="{0E1B39D0-C5E6-429C-90E2-218BA8F1931F}" destId="{A1F9F6C8-C4DC-46C8-B0A7-287594EE89ED}" srcOrd="0" destOrd="0" presId="urn:microsoft.com/office/officeart/2005/8/layout/list1"/>
    <dgm:cxn modelId="{243111D0-7CAC-4E24-BCFA-F1676F6997E8}" type="presParOf" srcId="{0E1B39D0-C5E6-429C-90E2-218BA8F1931F}" destId="{8AD0CCE5-C5C0-4676-924A-C39C8D4B2C59}" srcOrd="1" destOrd="0" presId="urn:microsoft.com/office/officeart/2005/8/layout/list1"/>
    <dgm:cxn modelId="{515E2E66-5A97-47AB-94BE-B8DAEDF60F03}" type="presParOf" srcId="{18B4BC29-3185-4F35-A26B-667EF98B88DE}" destId="{7438EB35-3BB4-4B17-9D83-C371CEA8C900}" srcOrd="5" destOrd="0" presId="urn:microsoft.com/office/officeart/2005/8/layout/list1"/>
    <dgm:cxn modelId="{AA48834D-5D7A-4B6F-A67B-40E8FEF2110F}" type="presParOf" srcId="{18B4BC29-3185-4F35-A26B-667EF98B88DE}" destId="{FC7BDFF8-9C54-4A4F-8F1F-7309B2B95278}" srcOrd="6" destOrd="0" presId="urn:microsoft.com/office/officeart/2005/8/layout/list1"/>
    <dgm:cxn modelId="{906E9841-96D6-4838-9E08-1A76256208D9}" type="presParOf" srcId="{18B4BC29-3185-4F35-A26B-667EF98B88DE}" destId="{84F2D80D-3834-4BC3-8B7B-B25A53074E5C}" srcOrd="7" destOrd="0" presId="urn:microsoft.com/office/officeart/2005/8/layout/list1"/>
    <dgm:cxn modelId="{E56F0E83-5380-43AD-AD1C-30F1B2A9D1D7}" type="presParOf" srcId="{18B4BC29-3185-4F35-A26B-667EF98B88DE}" destId="{E756346E-1DB9-4398-986B-BC423EF11CDB}" srcOrd="8" destOrd="0" presId="urn:microsoft.com/office/officeart/2005/8/layout/list1"/>
    <dgm:cxn modelId="{6C13EE3C-CAB1-4B5A-B03A-32F2441A2519}" type="presParOf" srcId="{E756346E-1DB9-4398-986B-BC423EF11CDB}" destId="{835BD474-9382-4337-BBD4-63D6B8B38A69}" srcOrd="0" destOrd="0" presId="urn:microsoft.com/office/officeart/2005/8/layout/list1"/>
    <dgm:cxn modelId="{82A70FB4-447B-46F7-ABB2-16CBDBD904E8}" type="presParOf" srcId="{E756346E-1DB9-4398-986B-BC423EF11CDB}" destId="{FFA45D61-D504-4730-A2B9-76856E2A2E51}" srcOrd="1" destOrd="0" presId="urn:microsoft.com/office/officeart/2005/8/layout/list1"/>
    <dgm:cxn modelId="{8D0453F1-82F4-46FC-B4AC-332399357589}" type="presParOf" srcId="{18B4BC29-3185-4F35-A26B-667EF98B88DE}" destId="{5DFB6F2A-6A42-4D80-BCEE-E777DBB9CD26}" srcOrd="9" destOrd="0" presId="urn:microsoft.com/office/officeart/2005/8/layout/list1"/>
    <dgm:cxn modelId="{5C1FDA58-BB91-4609-A81E-F922B49F9D5A}" type="presParOf" srcId="{18B4BC29-3185-4F35-A26B-667EF98B88DE}" destId="{66FC3414-0658-41A6-AE3E-42864CF225F4}" srcOrd="10" destOrd="0" presId="urn:microsoft.com/office/officeart/2005/8/layout/list1"/>
    <dgm:cxn modelId="{56BC2C71-A310-4D97-AD69-342D92C21CED}" type="presParOf" srcId="{18B4BC29-3185-4F35-A26B-667EF98B88DE}" destId="{F0D7F350-94EC-4B67-BF5B-2ADAA77ECD26}" srcOrd="11" destOrd="0" presId="urn:microsoft.com/office/officeart/2005/8/layout/list1"/>
    <dgm:cxn modelId="{A9555274-62F5-4A12-9E79-AD0E550A66D7}" type="presParOf" srcId="{18B4BC29-3185-4F35-A26B-667EF98B88DE}" destId="{B07DBF01-4A8A-4917-B409-130FDCCB6CC6}" srcOrd="12" destOrd="0" presId="urn:microsoft.com/office/officeart/2005/8/layout/list1"/>
    <dgm:cxn modelId="{5F9DBFFE-FC77-4E56-BCE1-16F4085706CE}" type="presParOf" srcId="{B07DBF01-4A8A-4917-B409-130FDCCB6CC6}" destId="{BD46DC10-D0A4-421C-B5E0-188F32B4F844}" srcOrd="0" destOrd="0" presId="urn:microsoft.com/office/officeart/2005/8/layout/list1"/>
    <dgm:cxn modelId="{53BE3FA7-7193-4514-8DA3-F08456692694}" type="presParOf" srcId="{B07DBF01-4A8A-4917-B409-130FDCCB6CC6}" destId="{35635FD7-7D6D-4686-99AB-B9414ACCE9BD}" srcOrd="1" destOrd="0" presId="urn:microsoft.com/office/officeart/2005/8/layout/list1"/>
    <dgm:cxn modelId="{7D5CAA38-BF99-4C6E-8CA0-01EC89FCC219}" type="presParOf" srcId="{18B4BC29-3185-4F35-A26B-667EF98B88DE}" destId="{2E8347E7-17CA-4EDC-98A0-1D49E6948BA5}" srcOrd="13" destOrd="0" presId="urn:microsoft.com/office/officeart/2005/8/layout/list1"/>
    <dgm:cxn modelId="{FCF5A745-F84D-4349-A384-7BF600435ACD}" type="presParOf" srcId="{18B4BC29-3185-4F35-A26B-667EF98B88DE}" destId="{0822750A-665B-4A89-B2C0-5B90254FF9B7}" srcOrd="14" destOrd="0" presId="urn:microsoft.com/office/officeart/2005/8/layout/list1"/>
    <dgm:cxn modelId="{B06AF49A-B94A-43C6-AE3A-BC0ADF828B45}" type="presParOf" srcId="{18B4BC29-3185-4F35-A26B-667EF98B88DE}" destId="{07FF1577-9D7B-4BCB-B18D-C3257BC8AD08}" srcOrd="15" destOrd="0" presId="urn:microsoft.com/office/officeart/2005/8/layout/list1"/>
    <dgm:cxn modelId="{D98FBF9B-8585-4418-92E6-AD73DC73000F}" type="presParOf" srcId="{18B4BC29-3185-4F35-A26B-667EF98B88DE}" destId="{6F622BF5-3106-43D8-BD73-9E1D59A9D9AF}" srcOrd="16" destOrd="0" presId="urn:microsoft.com/office/officeart/2005/8/layout/list1"/>
    <dgm:cxn modelId="{8301D3F5-F965-46FA-8635-707E441F0D2C}" type="presParOf" srcId="{6F622BF5-3106-43D8-BD73-9E1D59A9D9AF}" destId="{974D09E4-D09A-4792-A64B-841DC60C5F9D}" srcOrd="0" destOrd="0" presId="urn:microsoft.com/office/officeart/2005/8/layout/list1"/>
    <dgm:cxn modelId="{ECFFFAEA-837A-41AE-8539-7E1510DF80E4}" type="presParOf" srcId="{6F622BF5-3106-43D8-BD73-9E1D59A9D9AF}" destId="{BF1E5074-9ACE-4459-B816-69DB6E2E2063}" srcOrd="1" destOrd="0" presId="urn:microsoft.com/office/officeart/2005/8/layout/list1"/>
    <dgm:cxn modelId="{586C5DCA-510E-41D8-8690-4C6168F5B5CF}" type="presParOf" srcId="{18B4BC29-3185-4F35-A26B-667EF98B88DE}" destId="{86F1C19D-CCB9-4779-AFB0-7D98129FCB04}" srcOrd="17" destOrd="0" presId="urn:microsoft.com/office/officeart/2005/8/layout/list1"/>
    <dgm:cxn modelId="{3A8F7DC6-8BE2-4D00-8504-F75422B2F0EF}" type="presParOf" srcId="{18B4BC29-3185-4F35-A26B-667EF98B88DE}" destId="{A6D09B93-5A7F-4BC8-A54F-5D15B33436D1}" srcOrd="18"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125580-50B8-45FE-B1C1-C0DE9A24E9C5}"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18B4BC29-3185-4F35-A26B-667EF98B88DE}" type="pres">
      <dgm:prSet presAssocID="{69125580-50B8-45FE-B1C1-C0DE9A24E9C5}" presName="linear" presStyleCnt="0">
        <dgm:presLayoutVars>
          <dgm:dir/>
          <dgm:animLvl val="lvl"/>
          <dgm:resizeHandles val="exact"/>
        </dgm:presLayoutVars>
      </dgm:prSet>
      <dgm:spPr/>
      <dgm:t>
        <a:bodyPr/>
        <a:lstStyle/>
        <a:p>
          <a:endParaRPr lang="en-US"/>
        </a:p>
      </dgm:t>
    </dgm:pt>
  </dgm:ptLst>
  <dgm:cxnLst>
    <dgm:cxn modelId="{CBEF6B45-BCB5-47A0-B2D4-29C54D55510E}" type="presOf" srcId="{69125580-50B8-45FE-B1C1-C0DE9A24E9C5}" destId="{18B4BC29-3185-4F35-A26B-667EF98B88DE}" srcOrd="0"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12ED97-7FE3-4FF8-816C-44AEEEF8B538}"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F89D0E3-8FC7-4512-ABF4-EA5B4B0F32F4}">
      <dgm:prSet phldrT="[Text]" custT="1"/>
      <dgm:spPr/>
      <dgm:t>
        <a:bodyPr/>
        <a:lstStyle/>
        <a:p>
          <a:pPr rtl="1"/>
          <a:r>
            <a:rPr lang="fa-IR" sz="2800" dirty="0" smtClean="0">
              <a:cs typeface="B Traffic" panose="00000400000000000000" pitchFamily="2" charset="-78"/>
            </a:rPr>
            <a:t>3. تلاش برای کاهش گرایش به پیامبر(ص)</a:t>
          </a:r>
          <a:endParaRPr lang="en-US" sz="2800" dirty="0"/>
        </a:p>
      </dgm:t>
    </dgm:pt>
    <dgm:pt modelId="{574EE203-28C6-43D9-812F-D33AA137EFD2}" type="parTrans" cxnId="{E3ED54CC-523A-4764-ABED-943470ADED59}">
      <dgm:prSet/>
      <dgm:spPr/>
      <dgm:t>
        <a:bodyPr/>
        <a:lstStyle/>
        <a:p>
          <a:endParaRPr lang="en-US"/>
        </a:p>
      </dgm:t>
    </dgm:pt>
    <dgm:pt modelId="{29DCC860-E5D5-4D93-B633-FACEFAD7C2BB}" type="sibTrans" cxnId="{E3ED54CC-523A-4764-ABED-943470ADED59}">
      <dgm:prSet/>
      <dgm:spPr/>
      <dgm:t>
        <a:bodyPr/>
        <a:lstStyle/>
        <a:p>
          <a:endParaRPr lang="en-US"/>
        </a:p>
      </dgm:t>
    </dgm:pt>
    <dgm:pt modelId="{FF707174-F6DE-4420-93F4-0125D8898AA5}">
      <dgm:prSet phldrT="[Text]" custT="1"/>
      <dgm:spPr/>
      <dgm:t>
        <a:bodyPr/>
        <a:lstStyle/>
        <a:p>
          <a:pPr rtl="1"/>
          <a:r>
            <a:rPr lang="fa-IR" sz="2800" dirty="0" smtClean="0">
              <a:cs typeface="B Traffic" panose="00000400000000000000" pitchFamily="2" charset="-78"/>
            </a:rPr>
            <a:t>1. بازگشتِ تازه اسلام آورندگان به دامان کفر و شرک ،تفتیش عقایدمسلمانان،سرزنش، تحریم اقتصادی، تاراج اموال و ...  </a:t>
          </a:r>
          <a:endParaRPr lang="en-US" sz="2800" dirty="0"/>
        </a:p>
      </dgm:t>
    </dgm:pt>
    <dgm:pt modelId="{CE94668C-7A78-41A1-AE6F-9DB542D68E3F}" type="sibTrans" cxnId="{BDC19336-8DBE-4252-80B5-B319ADB7BD2E}">
      <dgm:prSet/>
      <dgm:spPr/>
      <dgm:t>
        <a:bodyPr/>
        <a:lstStyle/>
        <a:p>
          <a:endParaRPr lang="en-US"/>
        </a:p>
      </dgm:t>
    </dgm:pt>
    <dgm:pt modelId="{26569FE9-A130-4865-9BA8-DA4D1614A0A9}" type="parTrans" cxnId="{BDC19336-8DBE-4252-80B5-B319ADB7BD2E}">
      <dgm:prSet/>
      <dgm:spPr/>
      <dgm:t>
        <a:bodyPr/>
        <a:lstStyle/>
        <a:p>
          <a:endParaRPr lang="en-US"/>
        </a:p>
      </dgm:t>
    </dgm:pt>
    <dgm:pt modelId="{1366258F-80A4-4834-8292-B2CE76EE4C12}">
      <dgm:prSet phldrT="[Text]" custT="1"/>
      <dgm:spPr/>
      <dgm:t>
        <a:bodyPr/>
        <a:lstStyle/>
        <a:p>
          <a:pPr rtl="1"/>
          <a:r>
            <a:rPr lang="fa-IR" sz="2800" b="0" dirty="0" smtClean="0">
              <a:cs typeface="B Traffic" panose="00000400000000000000" pitchFamily="2" charset="-78"/>
            </a:rPr>
            <a:t>2. افزایش شکنجه‌ها</a:t>
          </a:r>
          <a:endParaRPr lang="en-US" sz="2800" b="0" dirty="0"/>
        </a:p>
      </dgm:t>
    </dgm:pt>
    <dgm:pt modelId="{4813C89E-D728-4ABD-BB94-B3292EF8450B}" type="parTrans" cxnId="{22899865-C05E-4F8D-8BBF-E152EE6AEC52}">
      <dgm:prSet/>
      <dgm:spPr/>
      <dgm:t>
        <a:bodyPr/>
        <a:lstStyle/>
        <a:p>
          <a:endParaRPr lang="en-US"/>
        </a:p>
      </dgm:t>
    </dgm:pt>
    <dgm:pt modelId="{C964B387-DDE0-4349-9C97-1B5B6ECE6C23}" type="sibTrans" cxnId="{22899865-C05E-4F8D-8BBF-E152EE6AEC52}">
      <dgm:prSet/>
      <dgm:spPr/>
      <dgm:t>
        <a:bodyPr/>
        <a:lstStyle/>
        <a:p>
          <a:endParaRPr lang="en-US"/>
        </a:p>
      </dgm:t>
    </dgm:pt>
    <dgm:pt modelId="{E1560647-1C7E-4E03-B41F-0C23599129A4}" type="pres">
      <dgm:prSet presAssocID="{FF12ED97-7FE3-4FF8-816C-44AEEEF8B538}" presName="Name0" presStyleCnt="0">
        <dgm:presLayoutVars>
          <dgm:dir/>
          <dgm:animLvl val="lvl"/>
          <dgm:resizeHandles val="exact"/>
        </dgm:presLayoutVars>
      </dgm:prSet>
      <dgm:spPr/>
      <dgm:t>
        <a:bodyPr/>
        <a:lstStyle/>
        <a:p>
          <a:endParaRPr lang="en-US"/>
        </a:p>
      </dgm:t>
    </dgm:pt>
    <dgm:pt modelId="{119B1C59-A75B-4C4D-966C-7A914E6D31A5}" type="pres">
      <dgm:prSet presAssocID="{FF707174-F6DE-4420-93F4-0125D8898AA5}" presName="boxAndChildren" presStyleCnt="0"/>
      <dgm:spPr/>
    </dgm:pt>
    <dgm:pt modelId="{D170A9F3-622C-4E29-8FEB-312203396922}" type="pres">
      <dgm:prSet presAssocID="{FF707174-F6DE-4420-93F4-0125D8898AA5}" presName="parentTextBox" presStyleLbl="node1" presStyleIdx="0" presStyleCnt="1"/>
      <dgm:spPr/>
      <dgm:t>
        <a:bodyPr/>
        <a:lstStyle/>
        <a:p>
          <a:endParaRPr lang="en-US"/>
        </a:p>
      </dgm:t>
    </dgm:pt>
    <dgm:pt modelId="{2DB569EB-8ED8-4A32-82FE-0C4E79F61F49}" type="pres">
      <dgm:prSet presAssocID="{FF707174-F6DE-4420-93F4-0125D8898AA5}" presName="entireBox" presStyleLbl="node1" presStyleIdx="0" presStyleCnt="1"/>
      <dgm:spPr/>
      <dgm:t>
        <a:bodyPr/>
        <a:lstStyle/>
        <a:p>
          <a:endParaRPr lang="en-US"/>
        </a:p>
      </dgm:t>
    </dgm:pt>
    <dgm:pt modelId="{826C4191-B338-4FB2-A031-FAF3F40C181C}" type="pres">
      <dgm:prSet presAssocID="{FF707174-F6DE-4420-93F4-0125D8898AA5}" presName="descendantBox" presStyleCnt="0"/>
      <dgm:spPr/>
    </dgm:pt>
    <dgm:pt modelId="{58C67FA2-C4F4-42ED-91E7-2AEBA9F7181B}" type="pres">
      <dgm:prSet presAssocID="{0F89D0E3-8FC7-4512-ABF4-EA5B4B0F32F4}" presName="childTextBox" presStyleLbl="fgAccFollowNode1" presStyleIdx="0" presStyleCnt="2">
        <dgm:presLayoutVars>
          <dgm:bulletEnabled val="1"/>
        </dgm:presLayoutVars>
      </dgm:prSet>
      <dgm:spPr/>
      <dgm:t>
        <a:bodyPr/>
        <a:lstStyle/>
        <a:p>
          <a:endParaRPr lang="en-US"/>
        </a:p>
      </dgm:t>
    </dgm:pt>
    <dgm:pt modelId="{47284CB7-00FF-4672-88B0-EFC2DD92B6CF}" type="pres">
      <dgm:prSet presAssocID="{1366258F-80A4-4834-8292-B2CE76EE4C12}" presName="childTextBox" presStyleLbl="fgAccFollowNode1" presStyleIdx="1" presStyleCnt="2">
        <dgm:presLayoutVars>
          <dgm:bulletEnabled val="1"/>
        </dgm:presLayoutVars>
      </dgm:prSet>
      <dgm:spPr/>
      <dgm:t>
        <a:bodyPr/>
        <a:lstStyle/>
        <a:p>
          <a:endParaRPr lang="en-US"/>
        </a:p>
      </dgm:t>
    </dgm:pt>
  </dgm:ptLst>
  <dgm:cxnLst>
    <dgm:cxn modelId="{E3ED54CC-523A-4764-ABED-943470ADED59}" srcId="{FF707174-F6DE-4420-93F4-0125D8898AA5}" destId="{0F89D0E3-8FC7-4512-ABF4-EA5B4B0F32F4}" srcOrd="0" destOrd="0" parTransId="{574EE203-28C6-43D9-812F-D33AA137EFD2}" sibTransId="{29DCC860-E5D5-4D93-B633-FACEFAD7C2BB}"/>
    <dgm:cxn modelId="{66185265-6226-4ED0-9013-B03C9355C795}" type="presOf" srcId="{1366258F-80A4-4834-8292-B2CE76EE4C12}" destId="{47284CB7-00FF-4672-88B0-EFC2DD92B6CF}" srcOrd="0" destOrd="0" presId="urn:microsoft.com/office/officeart/2005/8/layout/process4"/>
    <dgm:cxn modelId="{0E3B7567-F134-489D-AB6A-5F8525860DE1}" type="presOf" srcId="{FF707174-F6DE-4420-93F4-0125D8898AA5}" destId="{2DB569EB-8ED8-4A32-82FE-0C4E79F61F49}" srcOrd="1" destOrd="0" presId="urn:microsoft.com/office/officeart/2005/8/layout/process4"/>
    <dgm:cxn modelId="{2BA8E382-D7A7-4C7E-8990-F6114CA03C17}" type="presOf" srcId="{FF12ED97-7FE3-4FF8-816C-44AEEEF8B538}" destId="{E1560647-1C7E-4E03-B41F-0C23599129A4}" srcOrd="0" destOrd="0" presId="urn:microsoft.com/office/officeart/2005/8/layout/process4"/>
    <dgm:cxn modelId="{CFEDDB1D-01BB-432D-87A1-35CA6F272C83}" type="presOf" srcId="{FF707174-F6DE-4420-93F4-0125D8898AA5}" destId="{D170A9F3-622C-4E29-8FEB-312203396922}" srcOrd="0" destOrd="0" presId="urn:microsoft.com/office/officeart/2005/8/layout/process4"/>
    <dgm:cxn modelId="{22899865-C05E-4F8D-8BBF-E152EE6AEC52}" srcId="{FF707174-F6DE-4420-93F4-0125D8898AA5}" destId="{1366258F-80A4-4834-8292-B2CE76EE4C12}" srcOrd="1" destOrd="0" parTransId="{4813C89E-D728-4ABD-BB94-B3292EF8450B}" sibTransId="{C964B387-DDE0-4349-9C97-1B5B6ECE6C23}"/>
    <dgm:cxn modelId="{BDC19336-8DBE-4252-80B5-B319ADB7BD2E}" srcId="{FF12ED97-7FE3-4FF8-816C-44AEEEF8B538}" destId="{FF707174-F6DE-4420-93F4-0125D8898AA5}" srcOrd="0" destOrd="0" parTransId="{26569FE9-A130-4865-9BA8-DA4D1614A0A9}" sibTransId="{CE94668C-7A78-41A1-AE6F-9DB542D68E3F}"/>
    <dgm:cxn modelId="{7D8F409E-0430-48FB-8B0D-F148119B50CE}" type="presOf" srcId="{0F89D0E3-8FC7-4512-ABF4-EA5B4B0F32F4}" destId="{58C67FA2-C4F4-42ED-91E7-2AEBA9F7181B}" srcOrd="0" destOrd="0" presId="urn:microsoft.com/office/officeart/2005/8/layout/process4"/>
    <dgm:cxn modelId="{42FA609A-74C7-4CC8-A78C-BC9B223A7DFF}" type="presParOf" srcId="{E1560647-1C7E-4E03-B41F-0C23599129A4}" destId="{119B1C59-A75B-4C4D-966C-7A914E6D31A5}" srcOrd="0" destOrd="0" presId="urn:microsoft.com/office/officeart/2005/8/layout/process4"/>
    <dgm:cxn modelId="{8F34EE16-271B-4511-8346-37F81F4FB368}" type="presParOf" srcId="{119B1C59-A75B-4C4D-966C-7A914E6D31A5}" destId="{D170A9F3-622C-4E29-8FEB-312203396922}" srcOrd="0" destOrd="0" presId="urn:microsoft.com/office/officeart/2005/8/layout/process4"/>
    <dgm:cxn modelId="{99EDF020-800C-4FC7-A837-BD4DC8DD685D}" type="presParOf" srcId="{119B1C59-A75B-4C4D-966C-7A914E6D31A5}" destId="{2DB569EB-8ED8-4A32-82FE-0C4E79F61F49}" srcOrd="1" destOrd="0" presId="urn:microsoft.com/office/officeart/2005/8/layout/process4"/>
    <dgm:cxn modelId="{D831473C-F0C3-476C-BD6F-CEF1F6EB331B}" type="presParOf" srcId="{119B1C59-A75B-4C4D-966C-7A914E6D31A5}" destId="{826C4191-B338-4FB2-A031-FAF3F40C181C}" srcOrd="2" destOrd="0" presId="urn:microsoft.com/office/officeart/2005/8/layout/process4"/>
    <dgm:cxn modelId="{AE5C86F4-9F39-4B99-BBF7-363A507DE45C}" type="presParOf" srcId="{826C4191-B338-4FB2-A031-FAF3F40C181C}" destId="{58C67FA2-C4F4-42ED-91E7-2AEBA9F7181B}" srcOrd="0" destOrd="0" presId="urn:microsoft.com/office/officeart/2005/8/layout/process4"/>
    <dgm:cxn modelId="{78F58F43-711B-4F63-8110-F820EFD5D7A0}" type="presParOf" srcId="{826C4191-B338-4FB2-A031-FAF3F40C181C}" destId="{47284CB7-00FF-4672-88B0-EFC2DD92B6CF}" srcOrd="1"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FBCCF0-9235-4FC9-A25E-D9222666BE9C}" type="doc">
      <dgm:prSet loTypeId="urn:microsoft.com/office/officeart/2005/8/layout/hProcess9" loCatId="process" qsTypeId="urn:microsoft.com/office/officeart/2005/8/quickstyle/simple4" qsCatId="simple" csTypeId="urn:microsoft.com/office/officeart/2005/8/colors/colorful4" csCatId="colorful" phldr="1"/>
      <dgm:spPr/>
    </dgm:pt>
    <dgm:pt modelId="{A7826ACB-8365-425E-9955-7F30C821AB02}">
      <dgm:prSet phldrT="[Text]" custT="1"/>
      <dgm:spPr/>
      <dgm:t>
        <a:bodyPr/>
        <a:lstStyle/>
        <a:p>
          <a:pPr algn="justLow" rtl="1"/>
          <a:r>
            <a:rPr lang="fa-IR" sz="2000" dirty="0" smtClean="0">
              <a:solidFill>
                <a:srgbClr val="FFC000"/>
              </a:solidFill>
              <a:cs typeface="B Traffic" panose="00000400000000000000" pitchFamily="2" charset="-78"/>
            </a:rPr>
            <a:t>نقشه ترور پیامبر به دلیل بازگشت ناموفق نمایندگان قریش از حبشه و بروز هرچه بیشترکارکردهای اجتماعی و فرهنگی دین جدید </a:t>
          </a:r>
          <a:endParaRPr lang="en-US" sz="2000" dirty="0">
            <a:solidFill>
              <a:srgbClr val="FFC000"/>
            </a:solidFill>
          </a:endParaRPr>
        </a:p>
      </dgm:t>
    </dgm:pt>
    <dgm:pt modelId="{CC944634-B6E5-4BBC-ABB1-0A0DC2E8FE5E}" type="parTrans" cxnId="{602E0801-1EAA-4423-8008-AFA50405DEDF}">
      <dgm:prSet/>
      <dgm:spPr/>
      <dgm:t>
        <a:bodyPr/>
        <a:lstStyle/>
        <a:p>
          <a:endParaRPr lang="en-US"/>
        </a:p>
      </dgm:t>
    </dgm:pt>
    <dgm:pt modelId="{998B439D-1943-4A89-8061-4D9397FCB4E6}" type="sibTrans" cxnId="{602E0801-1EAA-4423-8008-AFA50405DEDF}">
      <dgm:prSet/>
      <dgm:spPr/>
      <dgm:t>
        <a:bodyPr/>
        <a:lstStyle/>
        <a:p>
          <a:endParaRPr lang="en-US"/>
        </a:p>
      </dgm:t>
    </dgm:pt>
    <dgm:pt modelId="{B86695BC-08B6-4583-9941-8ABAE2AF1F18}">
      <dgm:prSet phldrT="[Text]" custT="1"/>
      <dgm:spPr/>
      <dgm:t>
        <a:bodyPr/>
        <a:lstStyle/>
        <a:p>
          <a:r>
            <a:rPr lang="fa-IR" sz="2200" dirty="0" smtClean="0">
              <a:solidFill>
                <a:srgbClr val="FFFF00"/>
              </a:solidFill>
              <a:cs typeface="B Traffic" panose="00000400000000000000" pitchFamily="2" charset="-78"/>
            </a:rPr>
            <a:t>شکست این نقشه با وجود ابوطالب</a:t>
          </a:r>
          <a:endParaRPr lang="en-US" sz="2200" dirty="0">
            <a:solidFill>
              <a:srgbClr val="FFFF00"/>
            </a:solidFill>
          </a:endParaRPr>
        </a:p>
      </dgm:t>
    </dgm:pt>
    <dgm:pt modelId="{CE8E2765-FB0C-4D30-9BC5-115619343C93}" type="parTrans" cxnId="{D236EAFD-007B-4355-BACE-B3BE84D757B4}">
      <dgm:prSet/>
      <dgm:spPr/>
      <dgm:t>
        <a:bodyPr/>
        <a:lstStyle/>
        <a:p>
          <a:endParaRPr lang="en-US"/>
        </a:p>
      </dgm:t>
    </dgm:pt>
    <dgm:pt modelId="{107F69D7-C720-4C3A-9926-4BF70D3C5B13}" type="sibTrans" cxnId="{D236EAFD-007B-4355-BACE-B3BE84D757B4}">
      <dgm:prSet/>
      <dgm:spPr/>
      <dgm:t>
        <a:bodyPr/>
        <a:lstStyle/>
        <a:p>
          <a:endParaRPr lang="en-US"/>
        </a:p>
      </dgm:t>
    </dgm:pt>
    <dgm:pt modelId="{4387F6D0-39E4-498C-8FE3-C439C61A520D}" type="pres">
      <dgm:prSet presAssocID="{CEFBCCF0-9235-4FC9-A25E-D9222666BE9C}" presName="CompostProcess" presStyleCnt="0">
        <dgm:presLayoutVars>
          <dgm:dir val="rev"/>
          <dgm:resizeHandles val="exact"/>
        </dgm:presLayoutVars>
      </dgm:prSet>
      <dgm:spPr/>
    </dgm:pt>
    <dgm:pt modelId="{1B7DC1E2-2D95-46AF-958E-ABDA1010FDDE}" type="pres">
      <dgm:prSet presAssocID="{CEFBCCF0-9235-4FC9-A25E-D9222666BE9C}" presName="arrow" presStyleLbl="bgShp" presStyleIdx="0" presStyleCnt="1" custScaleX="106201" custLinFactNeighborX="-6141" custLinFactNeighborY="10812">
        <dgm:style>
          <a:lnRef idx="1">
            <a:schemeClr val="accent5"/>
          </a:lnRef>
          <a:fillRef idx="2">
            <a:schemeClr val="accent5"/>
          </a:fillRef>
          <a:effectRef idx="1">
            <a:schemeClr val="accent5"/>
          </a:effectRef>
          <a:fontRef idx="minor">
            <a:schemeClr val="dk1"/>
          </a:fontRef>
        </dgm:style>
      </dgm:prSet>
      <dgm:spPr/>
    </dgm:pt>
    <dgm:pt modelId="{85278663-D976-4B26-8614-691A305B879B}" type="pres">
      <dgm:prSet presAssocID="{CEFBCCF0-9235-4FC9-A25E-D9222666BE9C}" presName="linearProcess" presStyleCnt="0"/>
      <dgm:spPr/>
    </dgm:pt>
    <dgm:pt modelId="{00AF7B78-FF30-4356-9F65-08281EDF3E9C}" type="pres">
      <dgm:prSet presAssocID="{A7826ACB-8365-425E-9955-7F30C821AB02}" presName="textNode" presStyleLbl="node1" presStyleIdx="0" presStyleCnt="2" custScaleX="66398" custLinFactNeighborX="-98082" custLinFactNeighborY="1389">
        <dgm:presLayoutVars>
          <dgm:bulletEnabled val="1"/>
        </dgm:presLayoutVars>
      </dgm:prSet>
      <dgm:spPr/>
      <dgm:t>
        <a:bodyPr/>
        <a:lstStyle/>
        <a:p>
          <a:endParaRPr lang="en-US"/>
        </a:p>
      </dgm:t>
    </dgm:pt>
    <dgm:pt modelId="{4AC41181-0518-48B9-BFB8-0018C62E76B7}" type="pres">
      <dgm:prSet presAssocID="{998B439D-1943-4A89-8061-4D9397FCB4E6}" presName="sibTrans" presStyleCnt="0"/>
      <dgm:spPr/>
    </dgm:pt>
    <dgm:pt modelId="{58DCB8AD-63E6-414E-8128-E250C90C5473}" type="pres">
      <dgm:prSet presAssocID="{B86695BC-08B6-4583-9941-8ABAE2AF1F18}" presName="textNode" presStyleLbl="node1" presStyleIdx="1" presStyleCnt="2" custScaleX="63475">
        <dgm:presLayoutVars>
          <dgm:bulletEnabled val="1"/>
        </dgm:presLayoutVars>
      </dgm:prSet>
      <dgm:spPr/>
      <dgm:t>
        <a:bodyPr/>
        <a:lstStyle/>
        <a:p>
          <a:endParaRPr lang="en-US"/>
        </a:p>
      </dgm:t>
    </dgm:pt>
  </dgm:ptLst>
  <dgm:cxnLst>
    <dgm:cxn modelId="{D236EAFD-007B-4355-BACE-B3BE84D757B4}" srcId="{CEFBCCF0-9235-4FC9-A25E-D9222666BE9C}" destId="{B86695BC-08B6-4583-9941-8ABAE2AF1F18}" srcOrd="1" destOrd="0" parTransId="{CE8E2765-FB0C-4D30-9BC5-115619343C93}" sibTransId="{107F69D7-C720-4C3A-9926-4BF70D3C5B13}"/>
    <dgm:cxn modelId="{AAEB0E79-F2AB-418A-862B-916143681E90}" type="presOf" srcId="{B86695BC-08B6-4583-9941-8ABAE2AF1F18}" destId="{58DCB8AD-63E6-414E-8128-E250C90C5473}" srcOrd="0" destOrd="0" presId="urn:microsoft.com/office/officeart/2005/8/layout/hProcess9"/>
    <dgm:cxn modelId="{1DDA6B4D-5247-41A5-B441-21E1B509CB58}" type="presOf" srcId="{CEFBCCF0-9235-4FC9-A25E-D9222666BE9C}" destId="{4387F6D0-39E4-498C-8FE3-C439C61A520D}" srcOrd="0" destOrd="0" presId="urn:microsoft.com/office/officeart/2005/8/layout/hProcess9"/>
    <dgm:cxn modelId="{BB46359F-122D-4001-93A6-D94AB5DA789D}" type="presOf" srcId="{A7826ACB-8365-425E-9955-7F30C821AB02}" destId="{00AF7B78-FF30-4356-9F65-08281EDF3E9C}" srcOrd="0" destOrd="0" presId="urn:microsoft.com/office/officeart/2005/8/layout/hProcess9"/>
    <dgm:cxn modelId="{602E0801-1EAA-4423-8008-AFA50405DEDF}" srcId="{CEFBCCF0-9235-4FC9-A25E-D9222666BE9C}" destId="{A7826ACB-8365-425E-9955-7F30C821AB02}" srcOrd="0" destOrd="0" parTransId="{CC944634-B6E5-4BBC-ABB1-0A0DC2E8FE5E}" sibTransId="{998B439D-1943-4A89-8061-4D9397FCB4E6}"/>
    <dgm:cxn modelId="{CAB1169F-5D93-47F8-B6EE-8930604D8F1A}" type="presParOf" srcId="{4387F6D0-39E4-498C-8FE3-C439C61A520D}" destId="{1B7DC1E2-2D95-46AF-958E-ABDA1010FDDE}" srcOrd="0" destOrd="0" presId="urn:microsoft.com/office/officeart/2005/8/layout/hProcess9"/>
    <dgm:cxn modelId="{1E59D73B-9E25-470C-9B5E-F9BF2D6B2AB2}" type="presParOf" srcId="{4387F6D0-39E4-498C-8FE3-C439C61A520D}" destId="{85278663-D976-4B26-8614-691A305B879B}" srcOrd="1" destOrd="0" presId="urn:microsoft.com/office/officeart/2005/8/layout/hProcess9"/>
    <dgm:cxn modelId="{3359C429-CF45-4CFB-9B5E-8C43EB04058D}" type="presParOf" srcId="{85278663-D976-4B26-8614-691A305B879B}" destId="{00AF7B78-FF30-4356-9F65-08281EDF3E9C}" srcOrd="0" destOrd="0" presId="urn:microsoft.com/office/officeart/2005/8/layout/hProcess9"/>
    <dgm:cxn modelId="{BBA464B0-6DDA-43D7-84AD-3BF6BA7246CD}" type="presParOf" srcId="{85278663-D976-4B26-8614-691A305B879B}" destId="{4AC41181-0518-48B9-BFB8-0018C62E76B7}" srcOrd="1" destOrd="0" presId="urn:microsoft.com/office/officeart/2005/8/layout/hProcess9"/>
    <dgm:cxn modelId="{89ADB968-CA7B-4C6C-A98A-CC8A3F81C4D4}" type="presParOf" srcId="{85278663-D976-4B26-8614-691A305B879B}" destId="{58DCB8AD-63E6-414E-8128-E250C90C5473}" srcOrd="2"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2BC09BD-2533-4E88-AA81-3273355E5F7E}" type="doc">
      <dgm:prSet loTypeId="urn:microsoft.com/office/officeart/2005/8/layout/cycle8" loCatId="cycle" qsTypeId="urn:microsoft.com/office/officeart/2005/8/quickstyle/simple3" qsCatId="simple" csTypeId="urn:microsoft.com/office/officeart/2005/8/colors/colorful1#2" csCatId="colorful" phldr="1"/>
      <dgm:spPr/>
    </dgm:pt>
    <dgm:pt modelId="{40A440F6-D7E6-4ADF-8AA5-FC1482E65132}">
      <dgm:prSet phldrT="[Text]" custT="1"/>
      <dgm:spPr/>
      <dgm:t>
        <a:bodyPr/>
        <a:lstStyle/>
        <a:p>
          <a:pPr rtl="1"/>
          <a:r>
            <a:rPr lang="fa-IR" sz="2800" dirty="0" smtClean="0">
              <a:cs typeface="B Traffic" panose="00000400000000000000" pitchFamily="2" charset="-78"/>
            </a:rPr>
            <a:t>1-تبعید پیامبر</a:t>
          </a:r>
          <a:endParaRPr lang="en-US" sz="2800" dirty="0"/>
        </a:p>
      </dgm:t>
    </dgm:pt>
    <dgm:pt modelId="{E83FD402-8BB1-4613-9F13-3E6894278886}" type="parTrans" cxnId="{5C84D2AE-3A11-4BE7-9436-B22286B4DABC}">
      <dgm:prSet/>
      <dgm:spPr/>
      <dgm:t>
        <a:bodyPr/>
        <a:lstStyle/>
        <a:p>
          <a:endParaRPr lang="en-US"/>
        </a:p>
      </dgm:t>
    </dgm:pt>
    <dgm:pt modelId="{E74ADEED-F7A0-470E-9574-E6D265F03180}" type="sibTrans" cxnId="{5C84D2AE-3A11-4BE7-9436-B22286B4DABC}">
      <dgm:prSet/>
      <dgm:spPr/>
      <dgm:t>
        <a:bodyPr/>
        <a:lstStyle/>
        <a:p>
          <a:endParaRPr lang="en-US"/>
        </a:p>
      </dgm:t>
    </dgm:pt>
    <dgm:pt modelId="{F698BF33-36BA-41DB-BBC1-27F6843B72EE}">
      <dgm:prSet phldrT="[Text]" custT="1"/>
      <dgm:spPr/>
      <dgm:t>
        <a:bodyPr/>
        <a:lstStyle/>
        <a:p>
          <a:pPr rtl="1"/>
          <a:r>
            <a:rPr lang="fa-IR" sz="2800" dirty="0" smtClean="0">
              <a:cs typeface="B Traffic" panose="00000400000000000000" pitchFamily="2" charset="-78"/>
            </a:rPr>
            <a:t>3- کشتن</a:t>
          </a:r>
          <a:endParaRPr lang="en-US" sz="2800" dirty="0"/>
        </a:p>
      </dgm:t>
    </dgm:pt>
    <dgm:pt modelId="{595FE92C-64AA-4A31-B681-84E4D2614E29}" type="parTrans" cxnId="{F588B04F-15D2-4961-B5EA-029745891863}">
      <dgm:prSet/>
      <dgm:spPr/>
      <dgm:t>
        <a:bodyPr/>
        <a:lstStyle/>
        <a:p>
          <a:endParaRPr lang="en-US"/>
        </a:p>
      </dgm:t>
    </dgm:pt>
    <dgm:pt modelId="{507F6092-06B9-4C1A-8F20-899777985275}" type="sibTrans" cxnId="{F588B04F-15D2-4961-B5EA-029745891863}">
      <dgm:prSet/>
      <dgm:spPr/>
      <dgm:t>
        <a:bodyPr/>
        <a:lstStyle/>
        <a:p>
          <a:endParaRPr lang="en-US"/>
        </a:p>
      </dgm:t>
    </dgm:pt>
    <dgm:pt modelId="{40D98818-1AD1-4BAC-9FA2-2DC76090D5C8}">
      <dgm:prSet phldrT="[Text]" custT="1"/>
      <dgm:spPr/>
      <dgm:t>
        <a:bodyPr/>
        <a:lstStyle/>
        <a:p>
          <a:pPr rtl="1"/>
          <a:r>
            <a:rPr lang="fa-IR" sz="2400" dirty="0" smtClean="0">
              <a:cs typeface="B Traffic" panose="00000400000000000000" pitchFamily="2" charset="-78"/>
            </a:rPr>
            <a:t>2- به زنجیر کشیدن</a:t>
          </a:r>
          <a:endParaRPr lang="en-US" sz="2400" dirty="0"/>
        </a:p>
      </dgm:t>
    </dgm:pt>
    <dgm:pt modelId="{D66B6B1E-6E8A-4684-B90C-17924B0D9507}" type="parTrans" cxnId="{8123399B-440E-4DF9-A10D-C3977DEA2FF4}">
      <dgm:prSet/>
      <dgm:spPr/>
      <dgm:t>
        <a:bodyPr/>
        <a:lstStyle/>
        <a:p>
          <a:endParaRPr lang="en-US"/>
        </a:p>
      </dgm:t>
    </dgm:pt>
    <dgm:pt modelId="{72B5D2F3-3C9E-4B78-92EA-27718839843A}" type="sibTrans" cxnId="{8123399B-440E-4DF9-A10D-C3977DEA2FF4}">
      <dgm:prSet/>
      <dgm:spPr/>
      <dgm:t>
        <a:bodyPr/>
        <a:lstStyle/>
        <a:p>
          <a:endParaRPr lang="en-US"/>
        </a:p>
      </dgm:t>
    </dgm:pt>
    <dgm:pt modelId="{F46D70D5-6D20-4F63-8AD2-6FFEEC280AF5}" type="pres">
      <dgm:prSet presAssocID="{A2BC09BD-2533-4E88-AA81-3273355E5F7E}" presName="compositeShape" presStyleCnt="0">
        <dgm:presLayoutVars>
          <dgm:chMax val="7"/>
          <dgm:dir/>
          <dgm:resizeHandles val="exact"/>
        </dgm:presLayoutVars>
      </dgm:prSet>
      <dgm:spPr/>
    </dgm:pt>
    <dgm:pt modelId="{0A3A146C-A879-42D8-BEDB-6893B7B9E69D}" type="pres">
      <dgm:prSet presAssocID="{A2BC09BD-2533-4E88-AA81-3273355E5F7E}" presName="wedge1" presStyleLbl="node1" presStyleIdx="0" presStyleCnt="3"/>
      <dgm:spPr/>
      <dgm:t>
        <a:bodyPr/>
        <a:lstStyle/>
        <a:p>
          <a:endParaRPr lang="en-US"/>
        </a:p>
      </dgm:t>
    </dgm:pt>
    <dgm:pt modelId="{ED8C9BEA-C165-4C76-AEF1-C7953815FEB7}" type="pres">
      <dgm:prSet presAssocID="{A2BC09BD-2533-4E88-AA81-3273355E5F7E}" presName="dummy1a" presStyleCnt="0"/>
      <dgm:spPr/>
    </dgm:pt>
    <dgm:pt modelId="{C26B080F-D3B0-453D-9A2F-FC8302DFD3EA}" type="pres">
      <dgm:prSet presAssocID="{A2BC09BD-2533-4E88-AA81-3273355E5F7E}" presName="dummy1b" presStyleCnt="0"/>
      <dgm:spPr/>
    </dgm:pt>
    <dgm:pt modelId="{A33E19C9-44C6-4CB2-82EA-B4B7CC031453}" type="pres">
      <dgm:prSet presAssocID="{A2BC09BD-2533-4E88-AA81-3273355E5F7E}" presName="wedge1Tx" presStyleLbl="node1" presStyleIdx="0" presStyleCnt="3">
        <dgm:presLayoutVars>
          <dgm:chMax val="0"/>
          <dgm:chPref val="0"/>
          <dgm:bulletEnabled val="1"/>
        </dgm:presLayoutVars>
      </dgm:prSet>
      <dgm:spPr/>
      <dgm:t>
        <a:bodyPr/>
        <a:lstStyle/>
        <a:p>
          <a:endParaRPr lang="en-US"/>
        </a:p>
      </dgm:t>
    </dgm:pt>
    <dgm:pt modelId="{6087ACE7-14C1-4CD6-A1A9-F5AA269ECD73}" type="pres">
      <dgm:prSet presAssocID="{A2BC09BD-2533-4E88-AA81-3273355E5F7E}" presName="wedge2" presStyleLbl="node1" presStyleIdx="1" presStyleCnt="3"/>
      <dgm:spPr/>
      <dgm:t>
        <a:bodyPr/>
        <a:lstStyle/>
        <a:p>
          <a:endParaRPr lang="en-US"/>
        </a:p>
      </dgm:t>
    </dgm:pt>
    <dgm:pt modelId="{57640969-6187-401E-9C52-4471C485241A}" type="pres">
      <dgm:prSet presAssocID="{A2BC09BD-2533-4E88-AA81-3273355E5F7E}" presName="dummy2a" presStyleCnt="0"/>
      <dgm:spPr/>
    </dgm:pt>
    <dgm:pt modelId="{0C72C62A-3AE9-4EBD-B121-C4D7DB8BDF1A}" type="pres">
      <dgm:prSet presAssocID="{A2BC09BD-2533-4E88-AA81-3273355E5F7E}" presName="dummy2b" presStyleCnt="0"/>
      <dgm:spPr/>
    </dgm:pt>
    <dgm:pt modelId="{69DEBAB8-5ADF-4B9C-96B2-2B65EB333739}" type="pres">
      <dgm:prSet presAssocID="{A2BC09BD-2533-4E88-AA81-3273355E5F7E}" presName="wedge2Tx" presStyleLbl="node1" presStyleIdx="1" presStyleCnt="3">
        <dgm:presLayoutVars>
          <dgm:chMax val="0"/>
          <dgm:chPref val="0"/>
          <dgm:bulletEnabled val="1"/>
        </dgm:presLayoutVars>
      </dgm:prSet>
      <dgm:spPr/>
      <dgm:t>
        <a:bodyPr/>
        <a:lstStyle/>
        <a:p>
          <a:endParaRPr lang="en-US"/>
        </a:p>
      </dgm:t>
    </dgm:pt>
    <dgm:pt modelId="{C6BF1214-AC3F-4B97-98E8-57C51792D47E}" type="pres">
      <dgm:prSet presAssocID="{A2BC09BD-2533-4E88-AA81-3273355E5F7E}" presName="wedge3" presStyleLbl="node1" presStyleIdx="2" presStyleCnt="3"/>
      <dgm:spPr/>
      <dgm:t>
        <a:bodyPr/>
        <a:lstStyle/>
        <a:p>
          <a:endParaRPr lang="en-US"/>
        </a:p>
      </dgm:t>
    </dgm:pt>
    <dgm:pt modelId="{2500F0D7-1380-4985-83F6-B4D383042DF0}" type="pres">
      <dgm:prSet presAssocID="{A2BC09BD-2533-4E88-AA81-3273355E5F7E}" presName="dummy3a" presStyleCnt="0"/>
      <dgm:spPr/>
    </dgm:pt>
    <dgm:pt modelId="{A94F8AF2-9AB9-4F0B-9353-AD7631683F37}" type="pres">
      <dgm:prSet presAssocID="{A2BC09BD-2533-4E88-AA81-3273355E5F7E}" presName="dummy3b" presStyleCnt="0"/>
      <dgm:spPr/>
    </dgm:pt>
    <dgm:pt modelId="{7E4B1C8F-5595-4BF9-A39E-0076DAE2E05B}" type="pres">
      <dgm:prSet presAssocID="{A2BC09BD-2533-4E88-AA81-3273355E5F7E}" presName="wedge3Tx" presStyleLbl="node1" presStyleIdx="2" presStyleCnt="3">
        <dgm:presLayoutVars>
          <dgm:chMax val="0"/>
          <dgm:chPref val="0"/>
          <dgm:bulletEnabled val="1"/>
        </dgm:presLayoutVars>
      </dgm:prSet>
      <dgm:spPr/>
      <dgm:t>
        <a:bodyPr/>
        <a:lstStyle/>
        <a:p>
          <a:endParaRPr lang="en-US"/>
        </a:p>
      </dgm:t>
    </dgm:pt>
    <dgm:pt modelId="{C225737E-FC38-405A-B275-5F285FD5D99D}" type="pres">
      <dgm:prSet presAssocID="{E74ADEED-F7A0-470E-9574-E6D265F03180}" presName="arrowWedge1" presStyleLbl="fgSibTrans2D1" presStyleIdx="0" presStyleCnt="3"/>
      <dgm:spPr/>
    </dgm:pt>
    <dgm:pt modelId="{DD0C3418-375F-44D5-B4B8-B1F76E39AEBA}" type="pres">
      <dgm:prSet presAssocID="{507F6092-06B9-4C1A-8F20-899777985275}" presName="arrowWedge2" presStyleLbl="fgSibTrans2D1" presStyleIdx="1" presStyleCnt="3"/>
      <dgm:spPr/>
    </dgm:pt>
    <dgm:pt modelId="{01C19D22-AEF4-45CC-85F1-63FAFB3ED963}" type="pres">
      <dgm:prSet presAssocID="{72B5D2F3-3C9E-4B78-92EA-27718839843A}" presName="arrowWedge3" presStyleLbl="fgSibTrans2D1" presStyleIdx="2" presStyleCnt="3"/>
      <dgm:spPr/>
    </dgm:pt>
  </dgm:ptLst>
  <dgm:cxnLst>
    <dgm:cxn modelId="{93B91F8B-6E17-41CE-B756-D5B30E363284}" type="presOf" srcId="{40D98818-1AD1-4BAC-9FA2-2DC76090D5C8}" destId="{7E4B1C8F-5595-4BF9-A39E-0076DAE2E05B}" srcOrd="1" destOrd="0" presId="urn:microsoft.com/office/officeart/2005/8/layout/cycle8"/>
    <dgm:cxn modelId="{072163E9-8BC7-4C90-8F83-2CF9B0EAB9E0}" type="presOf" srcId="{A2BC09BD-2533-4E88-AA81-3273355E5F7E}" destId="{F46D70D5-6D20-4F63-8AD2-6FFEEC280AF5}" srcOrd="0" destOrd="0" presId="urn:microsoft.com/office/officeart/2005/8/layout/cycle8"/>
    <dgm:cxn modelId="{F588B04F-15D2-4961-B5EA-029745891863}" srcId="{A2BC09BD-2533-4E88-AA81-3273355E5F7E}" destId="{F698BF33-36BA-41DB-BBC1-27F6843B72EE}" srcOrd="1" destOrd="0" parTransId="{595FE92C-64AA-4A31-B681-84E4D2614E29}" sibTransId="{507F6092-06B9-4C1A-8F20-899777985275}"/>
    <dgm:cxn modelId="{8123399B-440E-4DF9-A10D-C3977DEA2FF4}" srcId="{A2BC09BD-2533-4E88-AA81-3273355E5F7E}" destId="{40D98818-1AD1-4BAC-9FA2-2DC76090D5C8}" srcOrd="2" destOrd="0" parTransId="{D66B6B1E-6E8A-4684-B90C-17924B0D9507}" sibTransId="{72B5D2F3-3C9E-4B78-92EA-27718839843A}"/>
    <dgm:cxn modelId="{2CBEA685-1E24-447C-AC8B-55798812EE3A}" type="presOf" srcId="{40A440F6-D7E6-4ADF-8AA5-FC1482E65132}" destId="{0A3A146C-A879-42D8-BEDB-6893B7B9E69D}" srcOrd="0" destOrd="0" presId="urn:microsoft.com/office/officeart/2005/8/layout/cycle8"/>
    <dgm:cxn modelId="{5C84D2AE-3A11-4BE7-9436-B22286B4DABC}" srcId="{A2BC09BD-2533-4E88-AA81-3273355E5F7E}" destId="{40A440F6-D7E6-4ADF-8AA5-FC1482E65132}" srcOrd="0" destOrd="0" parTransId="{E83FD402-8BB1-4613-9F13-3E6894278886}" sibTransId="{E74ADEED-F7A0-470E-9574-E6D265F03180}"/>
    <dgm:cxn modelId="{FDBD5EF2-A28F-401E-9923-8FDE6BCF6F76}" type="presOf" srcId="{40A440F6-D7E6-4ADF-8AA5-FC1482E65132}" destId="{A33E19C9-44C6-4CB2-82EA-B4B7CC031453}" srcOrd="1" destOrd="0" presId="urn:microsoft.com/office/officeart/2005/8/layout/cycle8"/>
    <dgm:cxn modelId="{6AED8129-1411-4796-9BDD-505A52D5D102}" type="presOf" srcId="{F698BF33-36BA-41DB-BBC1-27F6843B72EE}" destId="{6087ACE7-14C1-4CD6-A1A9-F5AA269ECD73}" srcOrd="0" destOrd="0" presId="urn:microsoft.com/office/officeart/2005/8/layout/cycle8"/>
    <dgm:cxn modelId="{F65D3867-1A3D-405C-8A22-E605A4DCD085}" type="presOf" srcId="{40D98818-1AD1-4BAC-9FA2-2DC76090D5C8}" destId="{C6BF1214-AC3F-4B97-98E8-57C51792D47E}" srcOrd="0" destOrd="0" presId="urn:microsoft.com/office/officeart/2005/8/layout/cycle8"/>
    <dgm:cxn modelId="{15C7844A-34CD-496C-B85B-2C55EA3964BD}" type="presOf" srcId="{F698BF33-36BA-41DB-BBC1-27F6843B72EE}" destId="{69DEBAB8-5ADF-4B9C-96B2-2B65EB333739}" srcOrd="1" destOrd="0" presId="urn:microsoft.com/office/officeart/2005/8/layout/cycle8"/>
    <dgm:cxn modelId="{64FFE991-A080-42F6-A073-71338A49E549}" type="presParOf" srcId="{F46D70D5-6D20-4F63-8AD2-6FFEEC280AF5}" destId="{0A3A146C-A879-42D8-BEDB-6893B7B9E69D}" srcOrd="0" destOrd="0" presId="urn:microsoft.com/office/officeart/2005/8/layout/cycle8"/>
    <dgm:cxn modelId="{B9158058-42FF-4AC0-9AF4-1D0DC7432129}" type="presParOf" srcId="{F46D70D5-6D20-4F63-8AD2-6FFEEC280AF5}" destId="{ED8C9BEA-C165-4C76-AEF1-C7953815FEB7}" srcOrd="1" destOrd="0" presId="urn:microsoft.com/office/officeart/2005/8/layout/cycle8"/>
    <dgm:cxn modelId="{C371C299-3A52-4632-8446-BB9AC93AEA6D}" type="presParOf" srcId="{F46D70D5-6D20-4F63-8AD2-6FFEEC280AF5}" destId="{C26B080F-D3B0-453D-9A2F-FC8302DFD3EA}" srcOrd="2" destOrd="0" presId="urn:microsoft.com/office/officeart/2005/8/layout/cycle8"/>
    <dgm:cxn modelId="{A877B56A-883C-4587-94FC-156D96AB33C7}" type="presParOf" srcId="{F46D70D5-6D20-4F63-8AD2-6FFEEC280AF5}" destId="{A33E19C9-44C6-4CB2-82EA-B4B7CC031453}" srcOrd="3" destOrd="0" presId="urn:microsoft.com/office/officeart/2005/8/layout/cycle8"/>
    <dgm:cxn modelId="{E7B04B75-31D3-471F-9AAD-6CAAFC458714}" type="presParOf" srcId="{F46D70D5-6D20-4F63-8AD2-6FFEEC280AF5}" destId="{6087ACE7-14C1-4CD6-A1A9-F5AA269ECD73}" srcOrd="4" destOrd="0" presId="urn:microsoft.com/office/officeart/2005/8/layout/cycle8"/>
    <dgm:cxn modelId="{8D595122-B079-4C7D-9D20-9BAABDBFA388}" type="presParOf" srcId="{F46D70D5-6D20-4F63-8AD2-6FFEEC280AF5}" destId="{57640969-6187-401E-9C52-4471C485241A}" srcOrd="5" destOrd="0" presId="urn:microsoft.com/office/officeart/2005/8/layout/cycle8"/>
    <dgm:cxn modelId="{27983F69-A805-48C5-BADC-358F20F49ACA}" type="presParOf" srcId="{F46D70D5-6D20-4F63-8AD2-6FFEEC280AF5}" destId="{0C72C62A-3AE9-4EBD-B121-C4D7DB8BDF1A}" srcOrd="6" destOrd="0" presId="urn:microsoft.com/office/officeart/2005/8/layout/cycle8"/>
    <dgm:cxn modelId="{33AD5557-4882-4A64-97F0-97CC992DBBB8}" type="presParOf" srcId="{F46D70D5-6D20-4F63-8AD2-6FFEEC280AF5}" destId="{69DEBAB8-5ADF-4B9C-96B2-2B65EB333739}" srcOrd="7" destOrd="0" presId="urn:microsoft.com/office/officeart/2005/8/layout/cycle8"/>
    <dgm:cxn modelId="{0E052857-5D76-4F8F-A073-BA9609F6802F}" type="presParOf" srcId="{F46D70D5-6D20-4F63-8AD2-6FFEEC280AF5}" destId="{C6BF1214-AC3F-4B97-98E8-57C51792D47E}" srcOrd="8" destOrd="0" presId="urn:microsoft.com/office/officeart/2005/8/layout/cycle8"/>
    <dgm:cxn modelId="{ACB75434-4A31-4437-B792-5B14726961B2}" type="presParOf" srcId="{F46D70D5-6D20-4F63-8AD2-6FFEEC280AF5}" destId="{2500F0D7-1380-4985-83F6-B4D383042DF0}" srcOrd="9" destOrd="0" presId="urn:microsoft.com/office/officeart/2005/8/layout/cycle8"/>
    <dgm:cxn modelId="{CCCE595C-EB3E-49DC-B00D-69A87D3D88B8}" type="presParOf" srcId="{F46D70D5-6D20-4F63-8AD2-6FFEEC280AF5}" destId="{A94F8AF2-9AB9-4F0B-9353-AD7631683F37}" srcOrd="10" destOrd="0" presId="urn:microsoft.com/office/officeart/2005/8/layout/cycle8"/>
    <dgm:cxn modelId="{DD08F940-FF5B-4C73-B251-51CB27612475}" type="presParOf" srcId="{F46D70D5-6D20-4F63-8AD2-6FFEEC280AF5}" destId="{7E4B1C8F-5595-4BF9-A39E-0076DAE2E05B}" srcOrd="11" destOrd="0" presId="urn:microsoft.com/office/officeart/2005/8/layout/cycle8"/>
    <dgm:cxn modelId="{0B0955FA-2F3D-4BE7-AFDD-B13E67BFCACA}" type="presParOf" srcId="{F46D70D5-6D20-4F63-8AD2-6FFEEC280AF5}" destId="{C225737E-FC38-405A-B275-5F285FD5D99D}" srcOrd="12" destOrd="0" presId="urn:microsoft.com/office/officeart/2005/8/layout/cycle8"/>
    <dgm:cxn modelId="{B7C05A4F-5078-4779-AE59-D3975E7B2EA9}" type="presParOf" srcId="{F46D70D5-6D20-4F63-8AD2-6FFEEC280AF5}" destId="{DD0C3418-375F-44D5-B4B8-B1F76E39AEBA}" srcOrd="13" destOrd="0" presId="urn:microsoft.com/office/officeart/2005/8/layout/cycle8"/>
    <dgm:cxn modelId="{D5AEC7B3-D026-4C0D-A7CB-049A703DC6B4}" type="presParOf" srcId="{F46D70D5-6D20-4F63-8AD2-6FFEEC280AF5}" destId="{01C19D22-AEF4-45CC-85F1-63FAFB3ED963}" srcOrd="14" destOrd="0" presId="urn:microsoft.com/office/officeart/2005/8/layout/cycle8"/>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E85600-5B70-4F89-88EE-FB7BB6BA8C9B}" type="doc">
      <dgm:prSet loTypeId="urn:microsoft.com/office/officeart/2005/8/layout/process4" loCatId="process" qsTypeId="urn:microsoft.com/office/officeart/2005/8/quickstyle/simple5" qsCatId="simple" csTypeId="urn:microsoft.com/office/officeart/2005/8/colors/colorful3" csCatId="colorful" phldr="1"/>
      <dgm:spPr/>
      <dgm:t>
        <a:bodyPr/>
        <a:lstStyle/>
        <a:p>
          <a:endParaRPr lang="en-US"/>
        </a:p>
      </dgm:t>
    </dgm:pt>
    <dgm:pt modelId="{7667C73C-BCF9-4BAD-89BA-9E4CD4766464}">
      <dgm:prSet phldrT="[Text]" custT="1"/>
      <dgm:spPr/>
      <dgm:t>
        <a:bodyPr/>
        <a:lstStyle/>
        <a:p>
          <a:pPr algn="ctr" rtl="1"/>
          <a:r>
            <a:rPr lang="fa-IR" sz="2800" b="0" dirty="0" smtClean="0">
              <a:cs typeface="B Homa" pitchFamily="2" charset="-78"/>
            </a:rPr>
            <a:t>اصول و قواعد عام تاریخ‌نگاری با تکیه بر ارزشهای اسلامي</a:t>
          </a:r>
          <a:endParaRPr lang="en-US" sz="2800" b="0" dirty="0"/>
        </a:p>
      </dgm:t>
    </dgm:pt>
    <dgm:pt modelId="{D46D305E-ECA4-4FD4-86C9-BE93DA1F3CC7}" type="parTrans" cxnId="{A40D9B78-1C12-4FF1-B276-86C62EEF471E}">
      <dgm:prSet/>
      <dgm:spPr/>
      <dgm:t>
        <a:bodyPr/>
        <a:lstStyle/>
        <a:p>
          <a:endParaRPr lang="en-US"/>
        </a:p>
      </dgm:t>
    </dgm:pt>
    <dgm:pt modelId="{F033C98D-D591-4EBC-B70E-94F65AF8A78D}" type="sibTrans" cxnId="{A40D9B78-1C12-4FF1-B276-86C62EEF471E}">
      <dgm:prSet/>
      <dgm:spPr/>
      <dgm:t>
        <a:bodyPr/>
        <a:lstStyle/>
        <a:p>
          <a:endParaRPr lang="en-US"/>
        </a:p>
      </dgm:t>
    </dgm:pt>
    <dgm:pt modelId="{58C1ECBA-A4A0-4F2C-9509-4D9A4E96A1B9}">
      <dgm:prSet phldrT="[Text]" custT="1"/>
      <dgm:spPr/>
      <dgm:t>
        <a:bodyPr/>
        <a:lstStyle/>
        <a:p>
          <a:pPr algn="justLow" rtl="1"/>
          <a:r>
            <a:rPr lang="fa-IR" sz="3200" dirty="0" smtClean="0">
              <a:cs typeface="B Traffic" pitchFamily="2" charset="-78"/>
            </a:rPr>
            <a:t>پژوهش در تاريخ اسلام آنگاه علمي و گوياي حقيقت است كه شاخصهايي چون امكان عقلي، استناد معتبر، هماهنگي محتوا و سازگاري با وقايع قطعي تاريخ و قراين خارجي را دارا باشد و مخالف قرآن و روايات معتبر و صحيح نباشد.</a:t>
          </a:r>
          <a:endParaRPr lang="en-US" sz="3200" b="1" dirty="0"/>
        </a:p>
      </dgm:t>
    </dgm:pt>
    <dgm:pt modelId="{F08A6750-6EAB-4B1B-B2AA-DA7866E357D7}" type="sibTrans" cxnId="{3C6E4802-9BDC-4CE4-8AD6-1E362555AA4C}">
      <dgm:prSet/>
      <dgm:spPr/>
      <dgm:t>
        <a:bodyPr/>
        <a:lstStyle/>
        <a:p>
          <a:endParaRPr lang="en-US"/>
        </a:p>
      </dgm:t>
    </dgm:pt>
    <dgm:pt modelId="{5D67958B-4A45-45CB-98AB-63E15D23DFB3}" type="parTrans" cxnId="{3C6E4802-9BDC-4CE4-8AD6-1E362555AA4C}">
      <dgm:prSet/>
      <dgm:spPr/>
      <dgm:t>
        <a:bodyPr/>
        <a:lstStyle/>
        <a:p>
          <a:endParaRPr lang="en-US"/>
        </a:p>
      </dgm:t>
    </dgm:pt>
    <dgm:pt modelId="{EFCFB305-EEF4-421B-B11C-3990CCB61477}" type="pres">
      <dgm:prSet presAssocID="{16E85600-5B70-4F89-88EE-FB7BB6BA8C9B}" presName="Name0" presStyleCnt="0">
        <dgm:presLayoutVars>
          <dgm:dir/>
          <dgm:animLvl val="lvl"/>
          <dgm:resizeHandles val="exact"/>
        </dgm:presLayoutVars>
      </dgm:prSet>
      <dgm:spPr/>
      <dgm:t>
        <a:bodyPr/>
        <a:lstStyle/>
        <a:p>
          <a:endParaRPr lang="en-US"/>
        </a:p>
      </dgm:t>
    </dgm:pt>
    <dgm:pt modelId="{C1F945CF-FA52-4EB0-A86E-23746BB39A7E}" type="pres">
      <dgm:prSet presAssocID="{58C1ECBA-A4A0-4F2C-9509-4D9A4E96A1B9}" presName="boxAndChildren" presStyleCnt="0"/>
      <dgm:spPr/>
    </dgm:pt>
    <dgm:pt modelId="{99FD2A61-34E0-4844-A5D2-6E6E10820AD4}" type="pres">
      <dgm:prSet presAssocID="{58C1ECBA-A4A0-4F2C-9509-4D9A4E96A1B9}" presName="parentTextBox" presStyleLbl="node1" presStyleIdx="0" presStyleCnt="2" custScaleY="116281"/>
      <dgm:spPr/>
      <dgm:t>
        <a:bodyPr/>
        <a:lstStyle/>
        <a:p>
          <a:endParaRPr lang="en-US"/>
        </a:p>
      </dgm:t>
    </dgm:pt>
    <dgm:pt modelId="{176B6AB9-8A44-4780-93C9-FC3E13350294}" type="pres">
      <dgm:prSet presAssocID="{F033C98D-D591-4EBC-B70E-94F65AF8A78D}" presName="sp" presStyleCnt="0"/>
      <dgm:spPr/>
    </dgm:pt>
    <dgm:pt modelId="{757483DE-1285-45F8-B708-C20753708F92}" type="pres">
      <dgm:prSet presAssocID="{7667C73C-BCF9-4BAD-89BA-9E4CD4766464}" presName="arrowAndChildren" presStyleCnt="0"/>
      <dgm:spPr/>
    </dgm:pt>
    <dgm:pt modelId="{87ACF723-30F0-405B-8EC7-5ED7CE00BF88}" type="pres">
      <dgm:prSet presAssocID="{7667C73C-BCF9-4BAD-89BA-9E4CD4766464}" presName="parentTextArrow" presStyleLbl="node1" presStyleIdx="1" presStyleCnt="2" custScaleY="34292"/>
      <dgm:spPr/>
      <dgm:t>
        <a:bodyPr/>
        <a:lstStyle/>
        <a:p>
          <a:endParaRPr lang="en-US"/>
        </a:p>
      </dgm:t>
    </dgm:pt>
  </dgm:ptLst>
  <dgm:cxnLst>
    <dgm:cxn modelId="{DD8A6509-3244-4B3B-8D89-EFDA332B0737}" type="presOf" srcId="{16E85600-5B70-4F89-88EE-FB7BB6BA8C9B}" destId="{EFCFB305-EEF4-421B-B11C-3990CCB61477}" srcOrd="0" destOrd="0" presId="urn:microsoft.com/office/officeart/2005/8/layout/process4"/>
    <dgm:cxn modelId="{A40D9B78-1C12-4FF1-B276-86C62EEF471E}" srcId="{16E85600-5B70-4F89-88EE-FB7BB6BA8C9B}" destId="{7667C73C-BCF9-4BAD-89BA-9E4CD4766464}" srcOrd="0" destOrd="0" parTransId="{D46D305E-ECA4-4FD4-86C9-BE93DA1F3CC7}" sibTransId="{F033C98D-D591-4EBC-B70E-94F65AF8A78D}"/>
    <dgm:cxn modelId="{82F58801-389C-44DA-AEC8-1883F29C3B51}" type="presOf" srcId="{58C1ECBA-A4A0-4F2C-9509-4D9A4E96A1B9}" destId="{99FD2A61-34E0-4844-A5D2-6E6E10820AD4}" srcOrd="0" destOrd="0" presId="urn:microsoft.com/office/officeart/2005/8/layout/process4"/>
    <dgm:cxn modelId="{6FBB6B01-BC50-47ED-8D2D-B0E5E03BCDF1}" type="presOf" srcId="{7667C73C-BCF9-4BAD-89BA-9E4CD4766464}" destId="{87ACF723-30F0-405B-8EC7-5ED7CE00BF88}" srcOrd="0" destOrd="0" presId="urn:microsoft.com/office/officeart/2005/8/layout/process4"/>
    <dgm:cxn modelId="{3C6E4802-9BDC-4CE4-8AD6-1E362555AA4C}" srcId="{16E85600-5B70-4F89-88EE-FB7BB6BA8C9B}" destId="{58C1ECBA-A4A0-4F2C-9509-4D9A4E96A1B9}" srcOrd="1" destOrd="0" parTransId="{5D67958B-4A45-45CB-98AB-63E15D23DFB3}" sibTransId="{F08A6750-6EAB-4B1B-B2AA-DA7866E357D7}"/>
    <dgm:cxn modelId="{73EE7623-058D-4443-8469-42C2653830FB}" type="presParOf" srcId="{EFCFB305-EEF4-421B-B11C-3990CCB61477}" destId="{C1F945CF-FA52-4EB0-A86E-23746BB39A7E}" srcOrd="0" destOrd="0" presId="urn:microsoft.com/office/officeart/2005/8/layout/process4"/>
    <dgm:cxn modelId="{A4DCC1B5-3A7D-4EF1-A742-B66F3632B1A8}" type="presParOf" srcId="{C1F945CF-FA52-4EB0-A86E-23746BB39A7E}" destId="{99FD2A61-34E0-4844-A5D2-6E6E10820AD4}" srcOrd="0" destOrd="0" presId="urn:microsoft.com/office/officeart/2005/8/layout/process4"/>
    <dgm:cxn modelId="{0629CA89-221D-4B5A-A07C-F3952BB7BC1B}" type="presParOf" srcId="{EFCFB305-EEF4-421B-B11C-3990CCB61477}" destId="{176B6AB9-8A44-4780-93C9-FC3E13350294}" srcOrd="1" destOrd="0" presId="urn:microsoft.com/office/officeart/2005/8/layout/process4"/>
    <dgm:cxn modelId="{0D59D903-F4F5-46A8-8337-BE0226240081}" type="presParOf" srcId="{EFCFB305-EEF4-421B-B11C-3990CCB61477}" destId="{757483DE-1285-45F8-B708-C20753708F92}" srcOrd="2" destOrd="0" presId="urn:microsoft.com/office/officeart/2005/8/layout/process4"/>
    <dgm:cxn modelId="{5BD26C11-9332-4D76-A09B-DA8C9FB3C8DF}" type="presParOf" srcId="{757483DE-1285-45F8-B708-C20753708F92}" destId="{87ACF723-30F0-405B-8EC7-5ED7CE00BF88}"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9BC484-BA6B-40C3-A034-D004EA5B8A31}"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8771D48A-EBC5-4F16-8C94-0E44DC94DC4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lgn="justLow" rtl="1"/>
          <a:r>
            <a:rPr lang="fa-IR" sz="2400" dirty="0" smtClean="0">
              <a:cs typeface="B Traffic" pitchFamily="2" charset="-78"/>
            </a:rPr>
            <a:t>اساس ملیت و بافت اجتماعی- سیاسی جزیره العرب، بدوی قبیله‌ای بوده است و شامل:</a:t>
          </a:r>
          <a:endParaRPr lang="en-US" sz="2400" dirty="0"/>
        </a:p>
      </dgm:t>
    </dgm:pt>
    <dgm:pt modelId="{F85C4BBE-A409-4C1A-9724-1D37B71426B4}" type="parTrans" cxnId="{641B9067-0D3C-476E-AD63-F18279370FA3}">
      <dgm:prSet/>
      <dgm:spPr/>
      <dgm:t>
        <a:bodyPr/>
        <a:lstStyle/>
        <a:p>
          <a:endParaRPr lang="en-US"/>
        </a:p>
      </dgm:t>
    </dgm:pt>
    <dgm:pt modelId="{687F5550-F696-4833-906C-9C82C52C4C32}" type="sibTrans" cxnId="{641B9067-0D3C-476E-AD63-F18279370FA3}">
      <dgm:prSet/>
      <dgm:spPr/>
      <dgm:t>
        <a:bodyPr/>
        <a:lstStyle/>
        <a:p>
          <a:endParaRPr lang="en-US"/>
        </a:p>
      </dgm:t>
    </dgm:pt>
    <dgm:pt modelId="{9C36678F-EE9A-49F9-B785-3747081901E3}" type="pres">
      <dgm:prSet presAssocID="{A49BC484-BA6B-40C3-A034-D004EA5B8A31}" presName="linear" presStyleCnt="0">
        <dgm:presLayoutVars>
          <dgm:dir val="rev"/>
          <dgm:resizeHandles val="exact"/>
        </dgm:presLayoutVars>
      </dgm:prSet>
      <dgm:spPr/>
      <dgm:t>
        <a:bodyPr/>
        <a:lstStyle/>
        <a:p>
          <a:endParaRPr lang="en-US"/>
        </a:p>
      </dgm:t>
    </dgm:pt>
    <dgm:pt modelId="{DDCBCDA9-4A5F-44D0-88A9-F38FBF89EB23}" type="pres">
      <dgm:prSet presAssocID="{8771D48A-EBC5-4F16-8C94-0E44DC94DC46}" presName="comp" presStyleCnt="0"/>
      <dgm:spPr/>
    </dgm:pt>
    <dgm:pt modelId="{85B4C382-4F4D-4513-99C0-554762287DA1}" type="pres">
      <dgm:prSet presAssocID="{8771D48A-EBC5-4F16-8C94-0E44DC94DC46}" presName="box" presStyleLbl="node1" presStyleIdx="0" presStyleCnt="1" custLinFactNeighborX="-7500"/>
      <dgm:spPr/>
      <dgm:t>
        <a:bodyPr/>
        <a:lstStyle/>
        <a:p>
          <a:endParaRPr lang="en-US"/>
        </a:p>
      </dgm:t>
    </dgm:pt>
    <dgm:pt modelId="{28A75373-83FB-4904-9BFF-88762EDB99E5}" type="pres">
      <dgm:prSet presAssocID="{8771D48A-EBC5-4F16-8C94-0E44DC94DC46}" presName="img" presStyleLbl="fgImgPlace1" presStyleIdx="0" presStyleCnt="1"/>
      <dgm:spPr/>
      <dgm:t>
        <a:bodyPr/>
        <a:lstStyle/>
        <a:p>
          <a:endParaRPr lang="en-US"/>
        </a:p>
      </dgm:t>
    </dgm:pt>
    <dgm:pt modelId="{4763E193-ACEA-4295-BD8A-0227FB34F9BE}" type="pres">
      <dgm:prSet presAssocID="{8771D48A-EBC5-4F16-8C94-0E44DC94DC46}" presName="text" presStyleLbl="node1" presStyleIdx="0" presStyleCnt="1">
        <dgm:presLayoutVars>
          <dgm:bulletEnabled val="1"/>
        </dgm:presLayoutVars>
      </dgm:prSet>
      <dgm:spPr/>
      <dgm:t>
        <a:bodyPr/>
        <a:lstStyle/>
        <a:p>
          <a:endParaRPr lang="en-US"/>
        </a:p>
      </dgm:t>
    </dgm:pt>
  </dgm:ptLst>
  <dgm:cxnLst>
    <dgm:cxn modelId="{641B9067-0D3C-476E-AD63-F18279370FA3}" srcId="{A49BC484-BA6B-40C3-A034-D004EA5B8A31}" destId="{8771D48A-EBC5-4F16-8C94-0E44DC94DC46}" srcOrd="0" destOrd="0" parTransId="{F85C4BBE-A409-4C1A-9724-1D37B71426B4}" sibTransId="{687F5550-F696-4833-906C-9C82C52C4C32}"/>
    <dgm:cxn modelId="{3FFC0D24-DFDC-47B8-894E-517D06D0A3CC}" type="presOf" srcId="{8771D48A-EBC5-4F16-8C94-0E44DC94DC46}" destId="{4763E193-ACEA-4295-BD8A-0227FB34F9BE}" srcOrd="1" destOrd="0" presId="urn:microsoft.com/office/officeart/2005/8/layout/vList4#1"/>
    <dgm:cxn modelId="{20E2C633-0745-4239-96C9-5021D75154F2}" type="presOf" srcId="{A49BC484-BA6B-40C3-A034-D004EA5B8A31}" destId="{9C36678F-EE9A-49F9-B785-3747081901E3}" srcOrd="0" destOrd="0" presId="urn:microsoft.com/office/officeart/2005/8/layout/vList4#1"/>
    <dgm:cxn modelId="{BF0066E8-24A8-43DD-B889-6B774136EC21}" type="presOf" srcId="{8771D48A-EBC5-4F16-8C94-0E44DC94DC46}" destId="{85B4C382-4F4D-4513-99C0-554762287DA1}" srcOrd="0" destOrd="0" presId="urn:microsoft.com/office/officeart/2005/8/layout/vList4#1"/>
    <dgm:cxn modelId="{224DC62D-3146-4911-A341-9ACBD642762F}" type="presParOf" srcId="{9C36678F-EE9A-49F9-B785-3747081901E3}" destId="{DDCBCDA9-4A5F-44D0-88A9-F38FBF89EB23}" srcOrd="0" destOrd="0" presId="urn:microsoft.com/office/officeart/2005/8/layout/vList4#1"/>
    <dgm:cxn modelId="{F1BBE9B7-031A-45D7-95EC-176AA37483E1}" type="presParOf" srcId="{DDCBCDA9-4A5F-44D0-88A9-F38FBF89EB23}" destId="{85B4C382-4F4D-4513-99C0-554762287DA1}" srcOrd="0" destOrd="0" presId="urn:microsoft.com/office/officeart/2005/8/layout/vList4#1"/>
    <dgm:cxn modelId="{198AD3D5-61D7-4B9B-B2A7-3BDB09E8E457}" type="presParOf" srcId="{DDCBCDA9-4A5F-44D0-88A9-F38FBF89EB23}" destId="{28A75373-83FB-4904-9BFF-88762EDB99E5}" srcOrd="1" destOrd="0" presId="urn:microsoft.com/office/officeart/2005/8/layout/vList4#1"/>
    <dgm:cxn modelId="{D1900E21-C0AD-44F9-8F89-26032152E49B}" type="presParOf" srcId="{DDCBCDA9-4A5F-44D0-88A9-F38FBF89EB23}" destId="{4763E193-ACEA-4295-BD8A-0227FB34F9B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6D10CE-65BD-4250-9304-1AFDEB2CB97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E0688FB-F73A-494D-8035-A14486D7AA91}">
      <dgm:prSet phldrT="[Text]" phldr="1" custT="1">
        <dgm:style>
          <a:lnRef idx="1">
            <a:schemeClr val="accent5"/>
          </a:lnRef>
          <a:fillRef idx="2">
            <a:schemeClr val="accent5"/>
          </a:fillRef>
          <a:effectRef idx="1">
            <a:schemeClr val="accent5"/>
          </a:effectRef>
          <a:fontRef idx="minor">
            <a:schemeClr val="dk1"/>
          </a:fontRef>
        </dgm:style>
      </dgm:prSet>
      <dgm:spPr/>
      <dgm:t>
        <a:bodyPr/>
        <a:lstStyle/>
        <a:p>
          <a:endParaRPr lang="en-US" sz="2000" dirty="0"/>
        </a:p>
      </dgm:t>
    </dgm:pt>
    <dgm:pt modelId="{26990DE0-5A9A-4CD6-A943-00D518EFFA28}" type="parTrans" cxnId="{F7D0F4F4-EA6A-41D8-98BF-BC4F13926E8B}">
      <dgm:prSet/>
      <dgm:spPr/>
      <dgm:t>
        <a:bodyPr/>
        <a:lstStyle/>
        <a:p>
          <a:endParaRPr lang="en-US"/>
        </a:p>
      </dgm:t>
    </dgm:pt>
    <dgm:pt modelId="{7C04ECF0-71AC-43B5-8FDE-F346CF153E7A}" type="sibTrans" cxnId="{F7D0F4F4-EA6A-41D8-98BF-BC4F13926E8B}">
      <dgm:prSet/>
      <dgm:spPr/>
      <dgm:t>
        <a:bodyPr/>
        <a:lstStyle/>
        <a:p>
          <a:endParaRPr lang="en-US"/>
        </a:p>
      </dgm:t>
    </dgm:pt>
    <dgm:pt modelId="{680F175A-F8EC-4A90-A86D-61F1DC3E8A86}">
      <dgm:prSet phldrT="[Text]" phldr="1"/>
      <dgm:spPr/>
      <dgm:t>
        <a:bodyPr/>
        <a:lstStyle/>
        <a:p>
          <a:endParaRPr lang="en-US"/>
        </a:p>
      </dgm:t>
    </dgm:pt>
    <dgm:pt modelId="{8D9FF978-F697-41E9-AA1C-2401D2818CE0}" type="parTrans" cxnId="{EA405077-F6EC-40ED-B46A-2A912E1EDD5C}">
      <dgm:prSet/>
      <dgm:spPr/>
      <dgm:t>
        <a:bodyPr/>
        <a:lstStyle/>
        <a:p>
          <a:endParaRPr lang="en-US"/>
        </a:p>
      </dgm:t>
    </dgm:pt>
    <dgm:pt modelId="{C261AD91-CE73-4AC5-B551-C99A9BBB03F0}" type="sibTrans" cxnId="{EA405077-F6EC-40ED-B46A-2A912E1EDD5C}">
      <dgm:prSet/>
      <dgm:spPr/>
      <dgm:t>
        <a:bodyPr/>
        <a:lstStyle/>
        <a:p>
          <a:endParaRPr lang="en-US"/>
        </a:p>
      </dgm:t>
    </dgm:pt>
    <dgm:pt modelId="{83E4F13F-DA4B-4407-A3D1-4F20BCD1AF5F}">
      <dgm:prSet phldrT="[Text]" phldr="1" custT="1">
        <dgm:style>
          <a:lnRef idx="1">
            <a:schemeClr val="accent1"/>
          </a:lnRef>
          <a:fillRef idx="2">
            <a:schemeClr val="accent1"/>
          </a:fillRef>
          <a:effectRef idx="1">
            <a:schemeClr val="accent1"/>
          </a:effectRef>
          <a:fontRef idx="minor">
            <a:schemeClr val="dk1"/>
          </a:fontRef>
        </dgm:style>
      </dgm:prSet>
      <dgm:spPr/>
      <dgm:t>
        <a:bodyPr/>
        <a:lstStyle/>
        <a:p>
          <a:endParaRPr lang="en-US" sz="2000" dirty="0"/>
        </a:p>
      </dgm:t>
    </dgm:pt>
    <dgm:pt modelId="{3E937DA6-0874-43EB-A7A9-53271C074A95}" type="parTrans" cxnId="{FE8CC026-51DF-48A5-852E-46FCA6601873}">
      <dgm:prSet/>
      <dgm:spPr/>
      <dgm:t>
        <a:bodyPr/>
        <a:lstStyle/>
        <a:p>
          <a:endParaRPr lang="en-US"/>
        </a:p>
      </dgm:t>
    </dgm:pt>
    <dgm:pt modelId="{284CF7B5-99F5-45EB-A479-323643418F77}" type="sibTrans" cxnId="{FE8CC026-51DF-48A5-852E-46FCA6601873}">
      <dgm:prSet/>
      <dgm:spPr/>
      <dgm:t>
        <a:bodyPr/>
        <a:lstStyle/>
        <a:p>
          <a:endParaRPr lang="en-US"/>
        </a:p>
      </dgm:t>
    </dgm:pt>
    <dgm:pt modelId="{1E9D091C-EC94-469C-9E21-F97725CC397F}">
      <dgm:prSet phldrT="[Text]" phldr="1"/>
      <dgm:spPr/>
      <dgm:t>
        <a:bodyPr/>
        <a:lstStyle/>
        <a:p>
          <a:endParaRPr lang="en-US" dirty="0"/>
        </a:p>
      </dgm:t>
    </dgm:pt>
    <dgm:pt modelId="{42B53031-69AA-4E2E-B429-DBD7780EC3F5}" type="parTrans" cxnId="{73934D19-F0FE-440C-812B-FCA5B50DDE91}">
      <dgm:prSet/>
      <dgm:spPr/>
      <dgm:t>
        <a:bodyPr/>
        <a:lstStyle/>
        <a:p>
          <a:endParaRPr lang="en-US"/>
        </a:p>
      </dgm:t>
    </dgm:pt>
    <dgm:pt modelId="{A12062FF-9D1D-4923-BE45-815C1443B7A2}" type="sibTrans" cxnId="{73934D19-F0FE-440C-812B-FCA5B50DDE91}">
      <dgm:prSet/>
      <dgm:spPr/>
      <dgm:t>
        <a:bodyPr/>
        <a:lstStyle/>
        <a:p>
          <a:endParaRPr lang="en-US"/>
        </a:p>
      </dgm:t>
    </dgm:pt>
    <dgm:pt modelId="{4DDF04A2-EF7F-4FCB-BAB1-E478291CD5BD}">
      <dgm:prSet phldrT="[Text]" phldr="1" custT="1">
        <dgm:style>
          <a:lnRef idx="1">
            <a:schemeClr val="dk1"/>
          </a:lnRef>
          <a:fillRef idx="2">
            <a:schemeClr val="dk1"/>
          </a:fillRef>
          <a:effectRef idx="1">
            <a:schemeClr val="dk1"/>
          </a:effectRef>
          <a:fontRef idx="minor">
            <a:schemeClr val="dk1"/>
          </a:fontRef>
        </dgm:style>
      </dgm:prSet>
      <dgm:spPr/>
      <dgm:t>
        <a:bodyPr/>
        <a:lstStyle/>
        <a:p>
          <a:endParaRPr lang="en-US" sz="2000" dirty="0"/>
        </a:p>
      </dgm:t>
    </dgm:pt>
    <dgm:pt modelId="{5255BAD6-B2BB-4EE5-8DAB-D3426D6FFCA7}" type="parTrans" cxnId="{9897F704-A3EC-4475-9286-BA1CD8B6E661}">
      <dgm:prSet/>
      <dgm:spPr/>
      <dgm:t>
        <a:bodyPr/>
        <a:lstStyle/>
        <a:p>
          <a:endParaRPr lang="en-US"/>
        </a:p>
      </dgm:t>
    </dgm:pt>
    <dgm:pt modelId="{8FA49EA7-8B95-4A15-BA03-DF77FDA8BB6E}" type="sibTrans" cxnId="{9897F704-A3EC-4475-9286-BA1CD8B6E661}">
      <dgm:prSet/>
      <dgm:spPr/>
      <dgm:t>
        <a:bodyPr/>
        <a:lstStyle/>
        <a:p>
          <a:endParaRPr lang="en-US"/>
        </a:p>
      </dgm:t>
    </dgm:pt>
    <dgm:pt modelId="{9EF25CE3-EB4D-4FE5-980E-A4EC7DE07EA6}">
      <dgm:prSet phldrT="[Text]" phldr="1" custT="1">
        <dgm:style>
          <a:lnRef idx="1">
            <a:schemeClr val="dk1"/>
          </a:lnRef>
          <a:fillRef idx="2">
            <a:schemeClr val="dk1"/>
          </a:fillRef>
          <a:effectRef idx="1">
            <a:schemeClr val="dk1"/>
          </a:effectRef>
          <a:fontRef idx="minor">
            <a:schemeClr val="dk1"/>
          </a:fontRef>
        </dgm:style>
      </dgm:prSet>
      <dgm:spPr/>
      <dgm:t>
        <a:bodyPr/>
        <a:lstStyle/>
        <a:p>
          <a:endParaRPr lang="en-US" sz="2000" dirty="0"/>
        </a:p>
      </dgm:t>
    </dgm:pt>
    <dgm:pt modelId="{FFEC30F8-1DAD-4DA6-9FD8-A56E0723DC63}" type="sibTrans" cxnId="{61BC8EDB-3223-4965-814E-DC41C01DDF22}">
      <dgm:prSet/>
      <dgm:spPr/>
      <dgm:t>
        <a:bodyPr/>
        <a:lstStyle/>
        <a:p>
          <a:endParaRPr lang="en-US"/>
        </a:p>
      </dgm:t>
    </dgm:pt>
    <dgm:pt modelId="{56FE3CF8-6273-4CBF-83A6-EE75AB227EC4}" type="parTrans" cxnId="{61BC8EDB-3223-4965-814E-DC41C01DDF22}">
      <dgm:prSet/>
      <dgm:spPr/>
      <dgm:t>
        <a:bodyPr/>
        <a:lstStyle/>
        <a:p>
          <a:endParaRPr lang="en-US"/>
        </a:p>
      </dgm:t>
    </dgm:pt>
    <dgm:pt modelId="{6BAF8A5F-8DF7-4B93-976F-7A65EA72FDE0}">
      <dgm:prSet phldrT="[Text]" phldr="1" custT="1">
        <dgm:style>
          <a:lnRef idx="1">
            <a:schemeClr val="accent1"/>
          </a:lnRef>
          <a:fillRef idx="2">
            <a:schemeClr val="accent1"/>
          </a:fillRef>
          <a:effectRef idx="1">
            <a:schemeClr val="accent1"/>
          </a:effectRef>
          <a:fontRef idx="minor">
            <a:schemeClr val="dk1"/>
          </a:fontRef>
        </dgm:style>
      </dgm:prSet>
      <dgm:spPr/>
      <dgm:t>
        <a:bodyPr/>
        <a:lstStyle/>
        <a:p>
          <a:endParaRPr lang="en-US" sz="2000" dirty="0"/>
        </a:p>
      </dgm:t>
    </dgm:pt>
    <dgm:pt modelId="{AE50043F-C32E-4636-BD39-A8576BA89E12}" type="sibTrans" cxnId="{2BCB83CE-DB75-4BCC-8B09-780A2DA2E1C7}">
      <dgm:prSet/>
      <dgm:spPr/>
      <dgm:t>
        <a:bodyPr/>
        <a:lstStyle/>
        <a:p>
          <a:endParaRPr lang="en-US"/>
        </a:p>
      </dgm:t>
    </dgm:pt>
    <dgm:pt modelId="{73DD3412-C21C-4629-915E-38A260284E8E}" type="parTrans" cxnId="{2BCB83CE-DB75-4BCC-8B09-780A2DA2E1C7}">
      <dgm:prSet/>
      <dgm:spPr/>
      <dgm:t>
        <a:bodyPr/>
        <a:lstStyle/>
        <a:p>
          <a:endParaRPr lang="en-US"/>
        </a:p>
      </dgm:t>
    </dgm:pt>
    <dgm:pt modelId="{2D229F65-1EA3-410F-861B-29934DB053C0}">
      <dgm:prSet phldrT="[Text]" phldr="1" custT="1">
        <dgm:style>
          <a:lnRef idx="1">
            <a:schemeClr val="accent5"/>
          </a:lnRef>
          <a:fillRef idx="2">
            <a:schemeClr val="accent5"/>
          </a:fillRef>
          <a:effectRef idx="1">
            <a:schemeClr val="accent5"/>
          </a:effectRef>
          <a:fontRef idx="minor">
            <a:schemeClr val="dk1"/>
          </a:fontRef>
        </dgm:style>
      </dgm:prSet>
      <dgm:spPr/>
      <dgm:t>
        <a:bodyPr/>
        <a:lstStyle/>
        <a:p>
          <a:endParaRPr lang="en-US" sz="2000" dirty="0"/>
        </a:p>
      </dgm:t>
    </dgm:pt>
    <dgm:pt modelId="{7F4260C5-CB56-4A7F-88B4-5EC31EE8EF84}" type="sibTrans" cxnId="{7DF44D92-9BEA-4772-9164-A3945A3D7F8D}">
      <dgm:prSet/>
      <dgm:spPr/>
      <dgm:t>
        <a:bodyPr/>
        <a:lstStyle/>
        <a:p>
          <a:endParaRPr lang="en-US"/>
        </a:p>
      </dgm:t>
    </dgm:pt>
    <dgm:pt modelId="{0DDF9C53-11AF-4DE6-AC04-26436010A89F}" type="parTrans" cxnId="{7DF44D92-9BEA-4772-9164-A3945A3D7F8D}">
      <dgm:prSet/>
      <dgm:spPr/>
      <dgm:t>
        <a:bodyPr/>
        <a:lstStyle/>
        <a:p>
          <a:endParaRPr lang="en-US"/>
        </a:p>
      </dgm:t>
    </dgm:pt>
    <dgm:pt modelId="{83900778-8FCA-4644-8CA2-221D02708104}">
      <dgm:prSet phldrT="[Text]"/>
      <dgm:spPr/>
      <dgm:t>
        <a:bodyPr/>
        <a:lstStyle/>
        <a:p>
          <a:endParaRPr lang="en-US" dirty="0"/>
        </a:p>
      </dgm:t>
    </dgm:pt>
    <dgm:pt modelId="{9AEE0828-3010-4BE4-89F0-DB89AEF48CCA}" type="parTrans" cxnId="{E55A149F-BE68-48B6-AC33-A5984393272F}">
      <dgm:prSet/>
      <dgm:spPr/>
      <dgm:t>
        <a:bodyPr/>
        <a:lstStyle/>
        <a:p>
          <a:endParaRPr lang="en-US"/>
        </a:p>
      </dgm:t>
    </dgm:pt>
    <dgm:pt modelId="{DC1F0CC2-2779-47AE-A187-2490029F6764}" type="sibTrans" cxnId="{E55A149F-BE68-48B6-AC33-A5984393272F}">
      <dgm:prSet/>
      <dgm:spPr/>
      <dgm:t>
        <a:bodyPr/>
        <a:lstStyle/>
        <a:p>
          <a:endParaRPr lang="en-US"/>
        </a:p>
      </dgm:t>
    </dgm:pt>
    <dgm:pt modelId="{BE2C106B-E980-4108-9F31-340C4BCDC1F1}">
      <dgm:prSet phldrT="[Text]"/>
      <dgm:spPr/>
      <dgm:t>
        <a:bodyPr/>
        <a:lstStyle/>
        <a:p>
          <a:endParaRPr lang="en-US" dirty="0"/>
        </a:p>
      </dgm:t>
    </dgm:pt>
    <dgm:pt modelId="{E5D83DF1-4CEB-43ED-868C-3B66DB7D7FA5}" type="parTrans" cxnId="{0C74985F-1E2D-470C-8CC4-6EB8254956DF}">
      <dgm:prSet/>
      <dgm:spPr/>
      <dgm:t>
        <a:bodyPr/>
        <a:lstStyle/>
        <a:p>
          <a:endParaRPr lang="en-US"/>
        </a:p>
      </dgm:t>
    </dgm:pt>
    <dgm:pt modelId="{FDDF172B-9F18-4A9B-8CC8-030ED7D8E396}" type="sibTrans" cxnId="{0C74985F-1E2D-470C-8CC4-6EB8254956DF}">
      <dgm:prSet/>
      <dgm:spPr/>
      <dgm:t>
        <a:bodyPr/>
        <a:lstStyle/>
        <a:p>
          <a:endParaRPr lang="en-US"/>
        </a:p>
      </dgm:t>
    </dgm:pt>
    <dgm:pt modelId="{2FD7E7EB-5784-41E0-92A0-81D33B3BDE56}">
      <dgm:prSet phldrT="[Text]"/>
      <dgm:spPr/>
      <dgm:t>
        <a:bodyPr/>
        <a:lstStyle/>
        <a:p>
          <a:endParaRPr lang="en-US" dirty="0"/>
        </a:p>
      </dgm:t>
    </dgm:pt>
    <dgm:pt modelId="{FE364C8C-77FF-4F8E-A71A-4A89FC0C5462}" type="parTrans" cxnId="{F39D7806-E198-4E83-8EE4-92E6F73BFF0B}">
      <dgm:prSet/>
      <dgm:spPr/>
      <dgm:t>
        <a:bodyPr/>
        <a:lstStyle/>
        <a:p>
          <a:endParaRPr lang="en-US"/>
        </a:p>
      </dgm:t>
    </dgm:pt>
    <dgm:pt modelId="{8BBFA2EE-A05A-4BF4-A79C-3448227B117C}" type="sibTrans" cxnId="{F39D7806-E198-4E83-8EE4-92E6F73BFF0B}">
      <dgm:prSet/>
      <dgm:spPr/>
      <dgm:t>
        <a:bodyPr/>
        <a:lstStyle/>
        <a:p>
          <a:endParaRPr lang="en-US"/>
        </a:p>
      </dgm:t>
    </dgm:pt>
    <dgm:pt modelId="{DDD9FAD6-7EC2-43E5-9880-996AC56FE515}">
      <dgm:prSet phldrT="[Text]"/>
      <dgm:spPr/>
      <dgm:t>
        <a:bodyPr/>
        <a:lstStyle/>
        <a:p>
          <a:endParaRPr lang="en-US" dirty="0"/>
        </a:p>
      </dgm:t>
    </dgm:pt>
    <dgm:pt modelId="{A81878F6-09FD-48A0-85D2-D897B7F4F68B}" type="parTrans" cxnId="{7CF9A259-3868-4056-9785-2E35270FCD14}">
      <dgm:prSet/>
      <dgm:spPr/>
      <dgm:t>
        <a:bodyPr/>
        <a:lstStyle/>
        <a:p>
          <a:endParaRPr lang="en-US"/>
        </a:p>
      </dgm:t>
    </dgm:pt>
    <dgm:pt modelId="{9C77E65F-5129-44F5-AED0-4A554F7ED181}" type="sibTrans" cxnId="{7CF9A259-3868-4056-9785-2E35270FCD14}">
      <dgm:prSet/>
      <dgm:spPr/>
      <dgm:t>
        <a:bodyPr/>
        <a:lstStyle/>
        <a:p>
          <a:endParaRPr lang="en-US"/>
        </a:p>
      </dgm:t>
    </dgm:pt>
    <dgm:pt modelId="{26E70110-0624-422C-81D8-97E4970C4A87}">
      <dgm:prSet custT="1">
        <dgm:style>
          <a:lnRef idx="1">
            <a:schemeClr val="accent2"/>
          </a:lnRef>
          <a:fillRef idx="2">
            <a:schemeClr val="accent2"/>
          </a:fillRef>
          <a:effectRef idx="1">
            <a:schemeClr val="accent2"/>
          </a:effectRef>
          <a:fontRef idx="minor">
            <a:schemeClr val="dk1"/>
          </a:fontRef>
        </dgm:style>
      </dgm:prSet>
      <dgm:spPr/>
      <dgm:t>
        <a:bodyPr/>
        <a:lstStyle/>
        <a:p>
          <a:pPr rtl="1"/>
          <a:r>
            <a:rPr lang="fa-IR" sz="1400" b="1" dirty="0" smtClean="0">
              <a:cs typeface="B Traffic" pitchFamily="2" charset="-78"/>
            </a:rPr>
            <a:t>تعداد بت ها در آستانه ظهوراسلام به 360 می رسید: شکل انسان (صنم)، شکل خاصی نداشت (وثن)</a:t>
          </a:r>
          <a:endParaRPr lang="en-US" sz="1400" b="1" dirty="0"/>
        </a:p>
      </dgm:t>
    </dgm:pt>
    <dgm:pt modelId="{15F28BFE-FECE-4227-AC6F-7FF6F2753CF0}" type="parTrans" cxnId="{905635AF-2C85-4A8E-A50E-75D4DBEF64FD}">
      <dgm:prSet/>
      <dgm:spPr/>
      <dgm:t>
        <a:bodyPr/>
        <a:lstStyle/>
        <a:p>
          <a:endParaRPr lang="en-US"/>
        </a:p>
      </dgm:t>
    </dgm:pt>
    <dgm:pt modelId="{46BA9C7E-0F39-46F9-BB45-F8A10387E57D}" type="sibTrans" cxnId="{905635AF-2C85-4A8E-A50E-75D4DBEF64FD}">
      <dgm:prSet/>
      <dgm:spPr/>
      <dgm:t>
        <a:bodyPr/>
        <a:lstStyle/>
        <a:p>
          <a:endParaRPr lang="en-US"/>
        </a:p>
      </dgm:t>
    </dgm:pt>
    <dgm:pt modelId="{0B553053-DB1C-49EE-AF41-6DC71DA36836}">
      <dgm:prSet custT="1">
        <dgm:style>
          <a:lnRef idx="1">
            <a:schemeClr val="accent3"/>
          </a:lnRef>
          <a:fillRef idx="2">
            <a:schemeClr val="accent3"/>
          </a:fillRef>
          <a:effectRef idx="1">
            <a:schemeClr val="accent3"/>
          </a:effectRef>
          <a:fontRef idx="minor">
            <a:schemeClr val="dk1"/>
          </a:fontRef>
        </dgm:style>
      </dgm:prSet>
      <dgm:spPr/>
      <dgm:t>
        <a:bodyPr/>
        <a:lstStyle/>
        <a:p>
          <a:pPr rtl="1"/>
          <a:r>
            <a:rPr lang="fa-IR" sz="2000" b="1" dirty="0" smtClean="0">
              <a:cs typeface="B Traffic" pitchFamily="2" charset="-78"/>
            </a:rPr>
            <a:t>بت های اختصاصی هر قبیله (سواع، ود، یغوث، یعوق و نسر )</a:t>
          </a:r>
          <a:endParaRPr lang="en-US" sz="2000" dirty="0"/>
        </a:p>
      </dgm:t>
    </dgm:pt>
    <dgm:pt modelId="{6A008B40-0445-49A2-BC8B-E8D2AEDAB0F5}" type="parTrans" cxnId="{465560F4-0CC9-4469-AAD6-4BD1840C8DF2}">
      <dgm:prSet/>
      <dgm:spPr/>
      <dgm:t>
        <a:bodyPr/>
        <a:lstStyle/>
        <a:p>
          <a:endParaRPr lang="en-US"/>
        </a:p>
      </dgm:t>
    </dgm:pt>
    <dgm:pt modelId="{68FB2BA1-ACBB-4AD5-85F2-B9C3CF496E53}" type="sibTrans" cxnId="{465560F4-0CC9-4469-AAD6-4BD1840C8DF2}">
      <dgm:prSet/>
      <dgm:spPr/>
      <dgm:t>
        <a:bodyPr/>
        <a:lstStyle/>
        <a:p>
          <a:endParaRPr lang="en-US"/>
        </a:p>
      </dgm:t>
    </dgm:pt>
    <dgm:pt modelId="{C9485C1F-F7A9-460E-8961-DDCA08A927AA}">
      <dgm:prSet custT="1">
        <dgm:style>
          <a:lnRef idx="1">
            <a:schemeClr val="accent4"/>
          </a:lnRef>
          <a:fillRef idx="2">
            <a:schemeClr val="accent4"/>
          </a:fillRef>
          <a:effectRef idx="1">
            <a:schemeClr val="accent4"/>
          </a:effectRef>
          <a:fontRef idx="minor">
            <a:schemeClr val="dk1"/>
          </a:fontRef>
        </dgm:style>
      </dgm:prSet>
      <dgm:spPr/>
      <dgm:t>
        <a:bodyPr/>
        <a:lstStyle/>
        <a:p>
          <a:pPr rtl="1"/>
          <a:r>
            <a:rPr lang="fa-IR" sz="2000" b="1" dirty="0" smtClean="0">
              <a:cs typeface="B Traffic" pitchFamily="2" charset="-78"/>
            </a:rPr>
            <a:t>بت های عربستان مرکزی: ( لات، منات، عزی)</a:t>
          </a:r>
          <a:endParaRPr lang="en-US" sz="2000" dirty="0"/>
        </a:p>
      </dgm:t>
    </dgm:pt>
    <dgm:pt modelId="{92229035-5ECE-4941-B444-8E100E72F163}" type="parTrans" cxnId="{034DB51E-6B98-4FB3-B5D9-D8C0D15EF7C2}">
      <dgm:prSet/>
      <dgm:spPr/>
      <dgm:t>
        <a:bodyPr/>
        <a:lstStyle/>
        <a:p>
          <a:endParaRPr lang="en-US"/>
        </a:p>
      </dgm:t>
    </dgm:pt>
    <dgm:pt modelId="{9D0A5F13-1C5A-4968-9154-4F17A5B247FB}" type="sibTrans" cxnId="{034DB51E-6B98-4FB3-B5D9-D8C0D15EF7C2}">
      <dgm:prSet/>
      <dgm:spPr/>
      <dgm:t>
        <a:bodyPr/>
        <a:lstStyle/>
        <a:p>
          <a:endParaRPr lang="en-US"/>
        </a:p>
      </dgm:t>
    </dgm:pt>
    <dgm:pt modelId="{DBB6B006-1C05-41A8-A9B3-F812DC6845D2}">
      <dgm:prSet custT="1">
        <dgm:style>
          <a:lnRef idx="1">
            <a:schemeClr val="accent6"/>
          </a:lnRef>
          <a:fillRef idx="2">
            <a:schemeClr val="accent6"/>
          </a:fillRef>
          <a:effectRef idx="1">
            <a:schemeClr val="accent6"/>
          </a:effectRef>
          <a:fontRef idx="minor">
            <a:schemeClr val="dk1"/>
          </a:fontRef>
        </dgm:style>
      </dgm:prSet>
      <dgm:spPr/>
      <dgm:t>
        <a:bodyPr/>
        <a:lstStyle/>
        <a:p>
          <a:pPr rtl="1"/>
          <a:r>
            <a:rPr lang="fa-IR" sz="2000" b="1" dirty="0" smtClean="0">
              <a:cs typeface="B Traffic" pitchFamily="2" charset="-78"/>
            </a:rPr>
            <a:t>هبل: شبیه انسان، بسیارمورد احترام و داخل کعبه</a:t>
          </a:r>
          <a:endParaRPr lang="en-US" sz="2000" dirty="0"/>
        </a:p>
      </dgm:t>
    </dgm:pt>
    <dgm:pt modelId="{2A11510D-45BF-4A82-9F43-2476161CBE35}" type="parTrans" cxnId="{8B7B1BBA-EE0A-4C8D-AF37-819FA528AC89}">
      <dgm:prSet/>
      <dgm:spPr/>
      <dgm:t>
        <a:bodyPr/>
        <a:lstStyle/>
        <a:p>
          <a:endParaRPr lang="en-US"/>
        </a:p>
      </dgm:t>
    </dgm:pt>
    <dgm:pt modelId="{0C6FA65E-4020-4E25-9E8D-329DF9A3F967}" type="sibTrans" cxnId="{8B7B1BBA-EE0A-4C8D-AF37-819FA528AC89}">
      <dgm:prSet/>
      <dgm:spPr/>
      <dgm:t>
        <a:bodyPr/>
        <a:lstStyle/>
        <a:p>
          <a:endParaRPr lang="en-US"/>
        </a:p>
      </dgm:t>
    </dgm:pt>
    <dgm:pt modelId="{836DFFF1-6B98-410C-9447-61D39CE9D3DC}">
      <dgm:prSet custT="1">
        <dgm:style>
          <a:lnRef idx="1">
            <a:schemeClr val="accent5"/>
          </a:lnRef>
          <a:fillRef idx="2">
            <a:schemeClr val="accent5"/>
          </a:fillRef>
          <a:effectRef idx="1">
            <a:schemeClr val="accent5"/>
          </a:effectRef>
          <a:fontRef idx="minor">
            <a:schemeClr val="dk1"/>
          </a:fontRef>
        </dgm:style>
      </dgm:prSet>
      <dgm:spPr/>
      <dgm:t>
        <a:bodyPr/>
        <a:lstStyle/>
        <a:p>
          <a:pPr rtl="1"/>
          <a:r>
            <a:rPr lang="fa-IR" sz="2000" b="1" dirty="0" smtClean="0">
              <a:cs typeface="B Traffic" pitchFamily="2" charset="-78"/>
            </a:rPr>
            <a:t>پیروان دین ابراهیم و اسماِعیل </a:t>
          </a:r>
          <a:r>
            <a:rPr lang="fa-IR" sz="1100" b="1" dirty="0" smtClean="0">
              <a:cs typeface="B Traffic" pitchFamily="2" charset="-78"/>
            </a:rPr>
            <a:t>(ع)</a:t>
          </a:r>
          <a:r>
            <a:rPr lang="fa-IR" sz="1400" b="1" dirty="0" smtClean="0">
              <a:cs typeface="B Traffic" pitchFamily="2" charset="-78"/>
            </a:rPr>
            <a:t>: </a:t>
          </a:r>
          <a:r>
            <a:rPr lang="fa-IR" sz="2000" b="1" dirty="0" smtClean="0">
              <a:cs typeface="B Traffic" pitchFamily="2" charset="-78"/>
            </a:rPr>
            <a:t>حنیف یا حنیفا</a:t>
          </a:r>
          <a:endParaRPr lang="en-US" sz="2000" b="1" dirty="0" smtClean="0">
            <a:cs typeface="B Traffic" pitchFamily="2" charset="-78"/>
          </a:endParaRPr>
        </a:p>
      </dgm:t>
    </dgm:pt>
    <dgm:pt modelId="{2F3A31FD-19D3-49F7-95D2-1A02AE0EC71E}" type="parTrans" cxnId="{361B26D3-2D92-4728-9DD3-2A5BE61FE312}">
      <dgm:prSet/>
      <dgm:spPr/>
      <dgm:t>
        <a:bodyPr/>
        <a:lstStyle/>
        <a:p>
          <a:endParaRPr lang="en-US"/>
        </a:p>
      </dgm:t>
    </dgm:pt>
    <dgm:pt modelId="{895BC9EB-92CF-462C-B59C-75E05A3D85E4}" type="sibTrans" cxnId="{361B26D3-2D92-4728-9DD3-2A5BE61FE312}">
      <dgm:prSet/>
      <dgm:spPr/>
      <dgm:t>
        <a:bodyPr/>
        <a:lstStyle/>
        <a:p>
          <a:endParaRPr lang="en-US"/>
        </a:p>
      </dgm:t>
    </dgm:pt>
    <dgm:pt modelId="{EB0067E9-121C-43D9-84EB-CC236BE98D0F}">
      <dgm:prSet custT="1">
        <dgm:style>
          <a:lnRef idx="1">
            <a:schemeClr val="accent1"/>
          </a:lnRef>
          <a:fillRef idx="2">
            <a:schemeClr val="accent1"/>
          </a:fillRef>
          <a:effectRef idx="1">
            <a:schemeClr val="accent1"/>
          </a:effectRef>
          <a:fontRef idx="minor">
            <a:schemeClr val="dk1"/>
          </a:fontRef>
        </dgm:style>
      </dgm:prSet>
      <dgm:spPr/>
      <dgm:t>
        <a:bodyPr/>
        <a:lstStyle/>
        <a:p>
          <a:pPr rtl="1"/>
          <a:r>
            <a:rPr lang="fa-IR" sz="2000" b="1" dirty="0" smtClean="0">
              <a:cs typeface="B Traffic" pitchFamily="2" charset="-78"/>
            </a:rPr>
            <a:t>مسیحیت و یهود: در نقاطی مانند نجران و یثرب گسترش داشت</a:t>
          </a:r>
        </a:p>
      </dgm:t>
    </dgm:pt>
    <dgm:pt modelId="{5550A884-322E-4459-8805-A055EFBA1835}" type="parTrans" cxnId="{619D08BF-489B-4A9A-A1F9-59CD1686EFA9}">
      <dgm:prSet/>
      <dgm:spPr/>
      <dgm:t>
        <a:bodyPr/>
        <a:lstStyle/>
        <a:p>
          <a:endParaRPr lang="en-US"/>
        </a:p>
      </dgm:t>
    </dgm:pt>
    <dgm:pt modelId="{68C56670-115F-4656-8542-B4E735EAAA40}" type="sibTrans" cxnId="{619D08BF-489B-4A9A-A1F9-59CD1686EFA9}">
      <dgm:prSet/>
      <dgm:spPr/>
      <dgm:t>
        <a:bodyPr/>
        <a:lstStyle/>
        <a:p>
          <a:endParaRPr lang="en-US"/>
        </a:p>
      </dgm:t>
    </dgm:pt>
    <dgm:pt modelId="{7E3DDC81-9697-4B39-9A37-798A7C643750}">
      <dgm:prSet phldrT="[Text]" phldr="1"/>
      <dgm:spPr/>
      <dgm:t>
        <a:bodyPr/>
        <a:lstStyle/>
        <a:p>
          <a:endParaRPr lang="en-US" dirty="0"/>
        </a:p>
      </dgm:t>
    </dgm:pt>
    <dgm:pt modelId="{2EDFAF27-FA57-4C90-AF88-31BBE23FB06D}" type="sibTrans" cxnId="{0EE4D85D-BD36-4270-8D5F-78B2D1AE0EA3}">
      <dgm:prSet/>
      <dgm:spPr/>
      <dgm:t>
        <a:bodyPr/>
        <a:lstStyle/>
        <a:p>
          <a:endParaRPr lang="en-US"/>
        </a:p>
      </dgm:t>
    </dgm:pt>
    <dgm:pt modelId="{B6A31701-AC14-4754-A115-DC70E9685994}" type="parTrans" cxnId="{0EE4D85D-BD36-4270-8D5F-78B2D1AE0EA3}">
      <dgm:prSet/>
      <dgm:spPr/>
      <dgm:t>
        <a:bodyPr/>
        <a:lstStyle/>
        <a:p>
          <a:endParaRPr lang="en-US"/>
        </a:p>
      </dgm:t>
    </dgm:pt>
    <dgm:pt modelId="{102C7879-8704-43DD-BD3A-1CF5C0FA5013}">
      <dgm:prSet custT="1">
        <dgm:style>
          <a:lnRef idx="1">
            <a:schemeClr val="dk1"/>
          </a:lnRef>
          <a:fillRef idx="2">
            <a:schemeClr val="dk1"/>
          </a:fillRef>
          <a:effectRef idx="1">
            <a:schemeClr val="dk1"/>
          </a:effectRef>
          <a:fontRef idx="minor">
            <a:schemeClr val="dk1"/>
          </a:fontRef>
        </dgm:style>
      </dgm:prSet>
      <dgm:spPr/>
      <dgm:t>
        <a:bodyPr/>
        <a:lstStyle/>
        <a:p>
          <a:pPr rtl="1"/>
          <a:r>
            <a:rPr lang="fa-IR" sz="2000" b="1" dirty="0" smtClean="0">
              <a:cs typeface="B Traffic" pitchFamily="2" charset="-78"/>
            </a:rPr>
            <a:t>در مناطقی مانند حیره،کیش مانی و زرتشتی مورد توجه بود.</a:t>
          </a:r>
        </a:p>
      </dgm:t>
    </dgm:pt>
    <dgm:pt modelId="{B842756B-55CF-4620-A913-46EF281DEAF9}" type="sibTrans" cxnId="{210809B8-0C80-4736-9473-8E5C701294F5}">
      <dgm:prSet/>
      <dgm:spPr/>
      <dgm:t>
        <a:bodyPr/>
        <a:lstStyle/>
        <a:p>
          <a:endParaRPr lang="en-US"/>
        </a:p>
      </dgm:t>
    </dgm:pt>
    <dgm:pt modelId="{40410DD0-03A3-4DDE-9F98-DE2DD58C8B15}" type="parTrans" cxnId="{210809B8-0C80-4736-9473-8E5C701294F5}">
      <dgm:prSet/>
      <dgm:spPr/>
      <dgm:t>
        <a:bodyPr/>
        <a:lstStyle/>
        <a:p>
          <a:endParaRPr lang="en-US"/>
        </a:p>
      </dgm:t>
    </dgm:pt>
    <dgm:pt modelId="{435F7B62-49E7-4721-B399-48904C2118F0}" type="pres">
      <dgm:prSet presAssocID="{FB6D10CE-65BD-4250-9304-1AFDEB2CB97B}" presName="linearFlow" presStyleCnt="0">
        <dgm:presLayoutVars>
          <dgm:dir val="rev"/>
          <dgm:animLvl val="lvl"/>
          <dgm:resizeHandles val="exact"/>
        </dgm:presLayoutVars>
      </dgm:prSet>
      <dgm:spPr/>
      <dgm:t>
        <a:bodyPr/>
        <a:lstStyle/>
        <a:p>
          <a:endParaRPr lang="en-US"/>
        </a:p>
      </dgm:t>
    </dgm:pt>
    <dgm:pt modelId="{A01C7A6F-526A-4B27-85E0-F925377C0D25}" type="pres">
      <dgm:prSet presAssocID="{7E3DDC81-9697-4B39-9A37-798A7C643750}" presName="composite" presStyleCnt="0"/>
      <dgm:spPr/>
    </dgm:pt>
    <dgm:pt modelId="{30E792AF-41DF-4F90-B6EA-DC3B322FE13B}" type="pres">
      <dgm:prSet presAssocID="{7E3DDC81-9697-4B39-9A37-798A7C643750}" presName="parentText" presStyleLbl="alignNode1" presStyleIdx="0" presStyleCnt="7">
        <dgm:presLayoutVars>
          <dgm:chMax val="1"/>
          <dgm:bulletEnabled val="1"/>
        </dgm:presLayoutVars>
      </dgm:prSet>
      <dgm:spPr/>
      <dgm:t>
        <a:bodyPr/>
        <a:lstStyle/>
        <a:p>
          <a:endParaRPr lang="en-US"/>
        </a:p>
      </dgm:t>
    </dgm:pt>
    <dgm:pt modelId="{B3EEC0F8-FDA6-4263-9E88-09D9DD4E0C98}" type="pres">
      <dgm:prSet presAssocID="{7E3DDC81-9697-4B39-9A37-798A7C643750}" presName="descendantText" presStyleLbl="alignAcc1" presStyleIdx="0" presStyleCnt="7" custLinFactY="-55782" custLinFactNeighborX="-2534" custLinFactNeighborY="-100000">
        <dgm:presLayoutVars>
          <dgm:bulletEnabled val="1"/>
        </dgm:presLayoutVars>
      </dgm:prSet>
      <dgm:spPr/>
      <dgm:t>
        <a:bodyPr/>
        <a:lstStyle/>
        <a:p>
          <a:endParaRPr lang="en-US"/>
        </a:p>
      </dgm:t>
    </dgm:pt>
    <dgm:pt modelId="{BBD1AD1D-8C00-4FC4-9A0A-BC1E27341680}" type="pres">
      <dgm:prSet presAssocID="{2EDFAF27-FA57-4C90-AF88-31BBE23FB06D}" presName="sp" presStyleCnt="0"/>
      <dgm:spPr/>
    </dgm:pt>
    <dgm:pt modelId="{59EBD3C9-AA34-4864-93A7-61B728C219F5}" type="pres">
      <dgm:prSet presAssocID="{DDD9FAD6-7EC2-43E5-9880-996AC56FE515}" presName="composite" presStyleCnt="0"/>
      <dgm:spPr/>
    </dgm:pt>
    <dgm:pt modelId="{569352AF-C4DE-4F5E-9DF3-0B57838CDC2E}" type="pres">
      <dgm:prSet presAssocID="{DDD9FAD6-7EC2-43E5-9880-996AC56FE515}" presName="parentText" presStyleLbl="alignNode1" presStyleIdx="1" presStyleCnt="7">
        <dgm:presLayoutVars>
          <dgm:chMax val="1"/>
          <dgm:bulletEnabled val="1"/>
        </dgm:presLayoutVars>
      </dgm:prSet>
      <dgm:spPr/>
      <dgm:t>
        <a:bodyPr/>
        <a:lstStyle/>
        <a:p>
          <a:endParaRPr lang="en-US"/>
        </a:p>
      </dgm:t>
    </dgm:pt>
    <dgm:pt modelId="{1056BB11-B090-47CF-A29F-70EE77A4B6DC}" type="pres">
      <dgm:prSet presAssocID="{DDD9FAD6-7EC2-43E5-9880-996AC56FE515}" presName="descendantText" presStyleLbl="alignAcc1" presStyleIdx="1" presStyleCnt="7">
        <dgm:presLayoutVars>
          <dgm:bulletEnabled val="1"/>
        </dgm:presLayoutVars>
      </dgm:prSet>
      <dgm:spPr/>
      <dgm:t>
        <a:bodyPr/>
        <a:lstStyle/>
        <a:p>
          <a:endParaRPr lang="en-US"/>
        </a:p>
      </dgm:t>
    </dgm:pt>
    <dgm:pt modelId="{05BE91CD-3D2A-44D7-9CAA-67CF83B73F52}" type="pres">
      <dgm:prSet presAssocID="{9C77E65F-5129-44F5-AED0-4A554F7ED181}" presName="sp" presStyleCnt="0"/>
      <dgm:spPr/>
    </dgm:pt>
    <dgm:pt modelId="{B3CA2D54-ADB7-4EF7-8750-B6A919CCFAB7}" type="pres">
      <dgm:prSet presAssocID="{2FD7E7EB-5784-41E0-92A0-81D33B3BDE56}" presName="composite" presStyleCnt="0"/>
      <dgm:spPr/>
    </dgm:pt>
    <dgm:pt modelId="{57149267-08FE-400F-A73A-AF5364B61690}" type="pres">
      <dgm:prSet presAssocID="{2FD7E7EB-5784-41E0-92A0-81D33B3BDE56}" presName="parentText" presStyleLbl="alignNode1" presStyleIdx="2" presStyleCnt="7">
        <dgm:presLayoutVars>
          <dgm:chMax val="1"/>
          <dgm:bulletEnabled val="1"/>
        </dgm:presLayoutVars>
      </dgm:prSet>
      <dgm:spPr/>
      <dgm:t>
        <a:bodyPr/>
        <a:lstStyle/>
        <a:p>
          <a:endParaRPr lang="en-US"/>
        </a:p>
      </dgm:t>
    </dgm:pt>
    <dgm:pt modelId="{75EB5E8D-27AF-4E94-912F-8FD110160168}" type="pres">
      <dgm:prSet presAssocID="{2FD7E7EB-5784-41E0-92A0-81D33B3BDE56}" presName="descendantText" presStyleLbl="alignAcc1" presStyleIdx="2" presStyleCnt="7">
        <dgm:presLayoutVars>
          <dgm:bulletEnabled val="1"/>
        </dgm:presLayoutVars>
      </dgm:prSet>
      <dgm:spPr/>
      <dgm:t>
        <a:bodyPr/>
        <a:lstStyle/>
        <a:p>
          <a:endParaRPr lang="en-US"/>
        </a:p>
      </dgm:t>
    </dgm:pt>
    <dgm:pt modelId="{00E73EB5-832B-4E73-B474-84C7865653EF}" type="pres">
      <dgm:prSet presAssocID="{8BBFA2EE-A05A-4BF4-A79C-3448227B117C}" presName="sp" presStyleCnt="0"/>
      <dgm:spPr/>
    </dgm:pt>
    <dgm:pt modelId="{C9679FF5-9EFA-4F18-8D3F-D28ECDF31D9E}" type="pres">
      <dgm:prSet presAssocID="{BE2C106B-E980-4108-9F31-340C4BCDC1F1}" presName="composite" presStyleCnt="0"/>
      <dgm:spPr/>
    </dgm:pt>
    <dgm:pt modelId="{B4233F89-4E25-4B6E-90B5-A02528817133}" type="pres">
      <dgm:prSet presAssocID="{BE2C106B-E980-4108-9F31-340C4BCDC1F1}" presName="parentText" presStyleLbl="alignNode1" presStyleIdx="3" presStyleCnt="7">
        <dgm:presLayoutVars>
          <dgm:chMax val="1"/>
          <dgm:bulletEnabled val="1"/>
        </dgm:presLayoutVars>
      </dgm:prSet>
      <dgm:spPr/>
      <dgm:t>
        <a:bodyPr/>
        <a:lstStyle/>
        <a:p>
          <a:endParaRPr lang="en-US"/>
        </a:p>
      </dgm:t>
    </dgm:pt>
    <dgm:pt modelId="{ACC397F4-87C7-4D28-87B9-B773C4167AA9}" type="pres">
      <dgm:prSet presAssocID="{BE2C106B-E980-4108-9F31-340C4BCDC1F1}" presName="descendantText" presStyleLbl="alignAcc1" presStyleIdx="3" presStyleCnt="7">
        <dgm:presLayoutVars>
          <dgm:bulletEnabled val="1"/>
        </dgm:presLayoutVars>
      </dgm:prSet>
      <dgm:spPr/>
      <dgm:t>
        <a:bodyPr/>
        <a:lstStyle/>
        <a:p>
          <a:endParaRPr lang="en-US"/>
        </a:p>
      </dgm:t>
    </dgm:pt>
    <dgm:pt modelId="{06F680D1-D6F9-4E30-A79D-0A339182988B}" type="pres">
      <dgm:prSet presAssocID="{FDDF172B-9F18-4A9B-8CC8-030ED7D8E396}" presName="sp" presStyleCnt="0"/>
      <dgm:spPr/>
    </dgm:pt>
    <dgm:pt modelId="{23D2D727-5F45-4D06-8FCC-D951B8A02571}" type="pres">
      <dgm:prSet presAssocID="{83900778-8FCA-4644-8CA2-221D02708104}" presName="composite" presStyleCnt="0"/>
      <dgm:spPr/>
    </dgm:pt>
    <dgm:pt modelId="{1273E88B-4237-4BFD-8E24-8C685A5A8C83}" type="pres">
      <dgm:prSet presAssocID="{83900778-8FCA-4644-8CA2-221D02708104}" presName="parentText" presStyleLbl="alignNode1" presStyleIdx="4" presStyleCnt="7">
        <dgm:presLayoutVars>
          <dgm:chMax val="1"/>
          <dgm:bulletEnabled val="1"/>
        </dgm:presLayoutVars>
      </dgm:prSet>
      <dgm:spPr/>
      <dgm:t>
        <a:bodyPr/>
        <a:lstStyle/>
        <a:p>
          <a:endParaRPr lang="en-US"/>
        </a:p>
      </dgm:t>
    </dgm:pt>
    <dgm:pt modelId="{C4BF6A3D-605C-4D2B-8001-FC085219B74A}" type="pres">
      <dgm:prSet presAssocID="{83900778-8FCA-4644-8CA2-221D02708104}" presName="descendantText" presStyleLbl="alignAcc1" presStyleIdx="4" presStyleCnt="7">
        <dgm:presLayoutVars>
          <dgm:bulletEnabled val="1"/>
        </dgm:presLayoutVars>
      </dgm:prSet>
      <dgm:spPr/>
      <dgm:t>
        <a:bodyPr/>
        <a:lstStyle/>
        <a:p>
          <a:endParaRPr lang="en-US"/>
        </a:p>
      </dgm:t>
    </dgm:pt>
    <dgm:pt modelId="{3500C834-0DD3-42BB-BD89-4015E929F814}" type="pres">
      <dgm:prSet presAssocID="{DC1F0CC2-2779-47AE-A187-2490029F6764}" presName="sp" presStyleCnt="0"/>
      <dgm:spPr/>
    </dgm:pt>
    <dgm:pt modelId="{E67D03D6-A400-4FEA-A97B-8D20A7D788DC}" type="pres">
      <dgm:prSet presAssocID="{680F175A-F8EC-4A90-A86D-61F1DC3E8A86}" presName="composite" presStyleCnt="0"/>
      <dgm:spPr/>
    </dgm:pt>
    <dgm:pt modelId="{D44A54E2-A3D5-4839-A0E8-CBE7688BDBF1}" type="pres">
      <dgm:prSet presAssocID="{680F175A-F8EC-4A90-A86D-61F1DC3E8A86}" presName="parentText" presStyleLbl="alignNode1" presStyleIdx="5" presStyleCnt="7">
        <dgm:presLayoutVars>
          <dgm:chMax val="1"/>
          <dgm:bulletEnabled val="1"/>
        </dgm:presLayoutVars>
      </dgm:prSet>
      <dgm:spPr/>
      <dgm:t>
        <a:bodyPr/>
        <a:lstStyle/>
        <a:p>
          <a:endParaRPr lang="en-US"/>
        </a:p>
      </dgm:t>
    </dgm:pt>
    <dgm:pt modelId="{DAE46E96-C557-4ABC-9740-9D3A8B5BC94E}" type="pres">
      <dgm:prSet presAssocID="{680F175A-F8EC-4A90-A86D-61F1DC3E8A86}" presName="descendantText" presStyleLbl="alignAcc1" presStyleIdx="5" presStyleCnt="7">
        <dgm:presLayoutVars>
          <dgm:bulletEnabled val="1"/>
        </dgm:presLayoutVars>
      </dgm:prSet>
      <dgm:spPr/>
      <dgm:t>
        <a:bodyPr/>
        <a:lstStyle/>
        <a:p>
          <a:endParaRPr lang="en-US"/>
        </a:p>
      </dgm:t>
    </dgm:pt>
    <dgm:pt modelId="{762CD0A6-6E76-416A-8B0B-BE7C85BD60DA}" type="pres">
      <dgm:prSet presAssocID="{C261AD91-CE73-4AC5-B551-C99A9BBB03F0}" presName="sp" presStyleCnt="0"/>
      <dgm:spPr/>
    </dgm:pt>
    <dgm:pt modelId="{4325FEA5-3C64-4924-98B9-9B85150CAD29}" type="pres">
      <dgm:prSet presAssocID="{1E9D091C-EC94-469C-9E21-F97725CC397F}" presName="composite" presStyleCnt="0"/>
      <dgm:spPr/>
    </dgm:pt>
    <dgm:pt modelId="{85A8ABF7-08C4-44BC-8E51-3429C8817027}" type="pres">
      <dgm:prSet presAssocID="{1E9D091C-EC94-469C-9E21-F97725CC397F}" presName="parentText" presStyleLbl="alignNode1" presStyleIdx="6" presStyleCnt="7">
        <dgm:presLayoutVars>
          <dgm:chMax val="1"/>
          <dgm:bulletEnabled val="1"/>
        </dgm:presLayoutVars>
      </dgm:prSet>
      <dgm:spPr/>
      <dgm:t>
        <a:bodyPr/>
        <a:lstStyle/>
        <a:p>
          <a:endParaRPr lang="en-US"/>
        </a:p>
      </dgm:t>
    </dgm:pt>
    <dgm:pt modelId="{EB7E1BBA-04A9-46D1-A829-FE582E488B34}" type="pres">
      <dgm:prSet presAssocID="{1E9D091C-EC94-469C-9E21-F97725CC397F}" presName="descendantText" presStyleLbl="alignAcc1" presStyleIdx="6" presStyleCnt="7">
        <dgm:presLayoutVars>
          <dgm:bulletEnabled val="1"/>
        </dgm:presLayoutVars>
      </dgm:prSet>
      <dgm:spPr/>
      <dgm:t>
        <a:bodyPr/>
        <a:lstStyle/>
        <a:p>
          <a:endParaRPr lang="en-US"/>
        </a:p>
      </dgm:t>
    </dgm:pt>
  </dgm:ptLst>
  <dgm:cxnLst>
    <dgm:cxn modelId="{FBF64314-9887-47B8-8E25-468460749C4A}" type="presOf" srcId="{EB0067E9-121C-43D9-84EB-CC236BE98D0F}" destId="{DAE46E96-C557-4ABC-9740-9D3A8B5BC94E}" srcOrd="0" destOrd="1" presId="urn:microsoft.com/office/officeart/2005/8/layout/chevron2"/>
    <dgm:cxn modelId="{C7A46444-F72C-40B4-BFCF-263046E982BA}" type="presOf" srcId="{7E3DDC81-9697-4B39-9A37-798A7C643750}" destId="{30E792AF-41DF-4F90-B6EA-DC3B322FE13B}" srcOrd="0" destOrd="0" presId="urn:microsoft.com/office/officeart/2005/8/layout/chevron2"/>
    <dgm:cxn modelId="{2BCB83CE-DB75-4BCC-8B09-780A2DA2E1C7}" srcId="{680F175A-F8EC-4A90-A86D-61F1DC3E8A86}" destId="{6BAF8A5F-8DF7-4B93-976F-7A65EA72FDE0}" srcOrd="2" destOrd="0" parTransId="{73DD3412-C21C-4629-915E-38A260284E8E}" sibTransId="{AE50043F-C32E-4636-BD39-A8576BA89E12}"/>
    <dgm:cxn modelId="{CBE0F847-9E7C-44DC-8911-A014CC6F61C7}" type="presOf" srcId="{680F175A-F8EC-4A90-A86D-61F1DC3E8A86}" destId="{D44A54E2-A3D5-4839-A0E8-CBE7688BDBF1}" srcOrd="0" destOrd="0" presId="urn:microsoft.com/office/officeart/2005/8/layout/chevron2"/>
    <dgm:cxn modelId="{73934D19-F0FE-440C-812B-FCA5B50DDE91}" srcId="{FB6D10CE-65BD-4250-9304-1AFDEB2CB97B}" destId="{1E9D091C-EC94-469C-9E21-F97725CC397F}" srcOrd="6" destOrd="0" parTransId="{42B53031-69AA-4E2E-B429-DBD7780EC3F5}" sibTransId="{A12062FF-9D1D-4923-BE45-815C1443B7A2}"/>
    <dgm:cxn modelId="{465560F4-0CC9-4469-AAD6-4BD1840C8DF2}" srcId="{DDD9FAD6-7EC2-43E5-9880-996AC56FE515}" destId="{0B553053-DB1C-49EE-AF41-6DC71DA36836}" srcOrd="0" destOrd="0" parTransId="{6A008B40-0445-49A2-BC8B-E8D2AEDAB0F5}" sibTransId="{68FB2BA1-ACBB-4AD5-85F2-B9C3CF496E53}"/>
    <dgm:cxn modelId="{7DF44D92-9BEA-4772-9164-A3945A3D7F8D}" srcId="{83900778-8FCA-4644-8CA2-221D02708104}" destId="{2D229F65-1EA3-410F-861B-29934DB053C0}" srcOrd="2" destOrd="0" parTransId="{0DDF9C53-11AF-4DE6-AC04-26436010A89F}" sibTransId="{7F4260C5-CB56-4A7F-88B4-5EC31EE8EF84}"/>
    <dgm:cxn modelId="{210809B8-0C80-4736-9473-8E5C701294F5}" srcId="{1E9D091C-EC94-469C-9E21-F97725CC397F}" destId="{102C7879-8704-43DD-BD3A-1CF5C0FA5013}" srcOrd="1" destOrd="0" parTransId="{40410DD0-03A3-4DDE-9F98-DE2DD58C8B15}" sibTransId="{B842756B-55CF-4620-A913-46EF281DEAF9}"/>
    <dgm:cxn modelId="{034DB51E-6B98-4FB3-B5D9-D8C0D15EF7C2}" srcId="{2FD7E7EB-5784-41E0-92A0-81D33B3BDE56}" destId="{C9485C1F-F7A9-460E-8961-DDCA08A927AA}" srcOrd="0" destOrd="0" parTransId="{92229035-5ECE-4941-B444-8E100E72F163}" sibTransId="{9D0A5F13-1C5A-4968-9154-4F17A5B247FB}"/>
    <dgm:cxn modelId="{8B7B1BBA-EE0A-4C8D-AF37-819FA528AC89}" srcId="{BE2C106B-E980-4108-9F31-340C4BCDC1F1}" destId="{DBB6B006-1C05-41A8-A9B3-F812DC6845D2}" srcOrd="0" destOrd="0" parTransId="{2A11510D-45BF-4A82-9F43-2476161CBE35}" sibTransId="{0C6FA65E-4020-4E25-9E8D-329DF9A3F967}"/>
    <dgm:cxn modelId="{F39D7806-E198-4E83-8EE4-92E6F73BFF0B}" srcId="{FB6D10CE-65BD-4250-9304-1AFDEB2CB97B}" destId="{2FD7E7EB-5784-41E0-92A0-81D33B3BDE56}" srcOrd="2" destOrd="0" parTransId="{FE364C8C-77FF-4F8E-A71A-4A89FC0C5462}" sibTransId="{8BBFA2EE-A05A-4BF4-A79C-3448227B117C}"/>
    <dgm:cxn modelId="{8F55C76D-B4FF-4413-ADA6-F9AB53B75A04}" type="presOf" srcId="{6BAF8A5F-8DF7-4B93-976F-7A65EA72FDE0}" destId="{DAE46E96-C557-4ABC-9740-9D3A8B5BC94E}" srcOrd="0" destOrd="2" presId="urn:microsoft.com/office/officeart/2005/8/layout/chevron2"/>
    <dgm:cxn modelId="{6F84C576-D4BE-4BF3-B2F4-6711B12389A9}" type="presOf" srcId="{AE0688FB-F73A-494D-8035-A14486D7AA91}" destId="{C4BF6A3D-605C-4D2B-8001-FC085219B74A}" srcOrd="0" destOrd="0" presId="urn:microsoft.com/office/officeart/2005/8/layout/chevron2"/>
    <dgm:cxn modelId="{FE8CC026-51DF-48A5-852E-46FCA6601873}" srcId="{680F175A-F8EC-4A90-A86D-61F1DC3E8A86}" destId="{83E4F13F-DA4B-4407-A3D1-4F20BCD1AF5F}" srcOrd="0" destOrd="0" parTransId="{3E937DA6-0874-43EB-A7A9-53271C074A95}" sibTransId="{284CF7B5-99F5-45EB-A479-323643418F77}"/>
    <dgm:cxn modelId="{905635AF-2C85-4A8E-A50E-75D4DBEF64FD}" srcId="{7E3DDC81-9697-4B39-9A37-798A7C643750}" destId="{26E70110-0624-422C-81D8-97E4970C4A87}" srcOrd="0" destOrd="0" parTransId="{15F28BFE-FECE-4227-AC6F-7FF6F2753CF0}" sibTransId="{46BA9C7E-0F39-46F9-BB45-F8A10387E57D}"/>
    <dgm:cxn modelId="{7A758CDB-08D1-49BC-A7EF-CBA1279699CE}" type="presOf" srcId="{836DFFF1-6B98-410C-9447-61D39CE9D3DC}" destId="{C4BF6A3D-605C-4D2B-8001-FC085219B74A}" srcOrd="0" destOrd="1" presId="urn:microsoft.com/office/officeart/2005/8/layout/chevron2"/>
    <dgm:cxn modelId="{E5289032-CE61-46D4-810A-57C12AEEA41C}" type="presOf" srcId="{2D229F65-1EA3-410F-861B-29934DB053C0}" destId="{C4BF6A3D-605C-4D2B-8001-FC085219B74A}" srcOrd="0" destOrd="2" presId="urn:microsoft.com/office/officeart/2005/8/layout/chevron2"/>
    <dgm:cxn modelId="{F7D0F4F4-EA6A-41D8-98BF-BC4F13926E8B}" srcId="{83900778-8FCA-4644-8CA2-221D02708104}" destId="{AE0688FB-F73A-494D-8035-A14486D7AA91}" srcOrd="0" destOrd="0" parTransId="{26990DE0-5A9A-4CD6-A943-00D518EFFA28}" sibTransId="{7C04ECF0-71AC-43B5-8FDE-F346CF153E7A}"/>
    <dgm:cxn modelId="{8DFDBB6E-D2DC-465E-AA5B-9558CB732535}" type="presOf" srcId="{DBB6B006-1C05-41A8-A9B3-F812DC6845D2}" destId="{ACC397F4-87C7-4D28-87B9-B773C4167AA9}" srcOrd="0" destOrd="0" presId="urn:microsoft.com/office/officeart/2005/8/layout/chevron2"/>
    <dgm:cxn modelId="{CA9AF8E7-BA0B-47E1-BE47-F724AED6AD59}" type="presOf" srcId="{FB6D10CE-65BD-4250-9304-1AFDEB2CB97B}" destId="{435F7B62-49E7-4721-B399-48904C2118F0}" srcOrd="0" destOrd="0" presId="urn:microsoft.com/office/officeart/2005/8/layout/chevron2"/>
    <dgm:cxn modelId="{E55A149F-BE68-48B6-AC33-A5984393272F}" srcId="{FB6D10CE-65BD-4250-9304-1AFDEB2CB97B}" destId="{83900778-8FCA-4644-8CA2-221D02708104}" srcOrd="4" destOrd="0" parTransId="{9AEE0828-3010-4BE4-89F0-DB89AEF48CCA}" sibTransId="{DC1F0CC2-2779-47AE-A187-2490029F6764}"/>
    <dgm:cxn modelId="{E38D7A56-617D-4984-9C20-A00C19AA74DC}" type="presOf" srcId="{4DDF04A2-EF7F-4FCB-BAB1-E478291CD5BD}" destId="{EB7E1BBA-04A9-46D1-A829-FE582E488B34}" srcOrd="0" destOrd="0" presId="urn:microsoft.com/office/officeart/2005/8/layout/chevron2"/>
    <dgm:cxn modelId="{0EE4D85D-BD36-4270-8D5F-78B2D1AE0EA3}" srcId="{FB6D10CE-65BD-4250-9304-1AFDEB2CB97B}" destId="{7E3DDC81-9697-4B39-9A37-798A7C643750}" srcOrd="0" destOrd="0" parTransId="{B6A31701-AC14-4754-A115-DC70E9685994}" sibTransId="{2EDFAF27-FA57-4C90-AF88-31BBE23FB06D}"/>
    <dgm:cxn modelId="{A664854E-1D2C-4376-B833-1BE312C36AD8}" type="presOf" srcId="{BE2C106B-E980-4108-9F31-340C4BCDC1F1}" destId="{B4233F89-4E25-4B6E-90B5-A02528817133}" srcOrd="0" destOrd="0" presId="urn:microsoft.com/office/officeart/2005/8/layout/chevron2"/>
    <dgm:cxn modelId="{E3F1F43F-E5FF-4C23-92ED-DAECB6F57F03}" type="presOf" srcId="{C9485C1F-F7A9-460E-8961-DDCA08A927AA}" destId="{75EB5E8D-27AF-4E94-912F-8FD110160168}" srcOrd="0" destOrd="0" presId="urn:microsoft.com/office/officeart/2005/8/layout/chevron2"/>
    <dgm:cxn modelId="{C04F5AE6-D36C-4EB6-B18A-32CCECA0B94D}" type="presOf" srcId="{0B553053-DB1C-49EE-AF41-6DC71DA36836}" destId="{1056BB11-B090-47CF-A29F-70EE77A4B6DC}" srcOrd="0" destOrd="0" presId="urn:microsoft.com/office/officeart/2005/8/layout/chevron2"/>
    <dgm:cxn modelId="{9897F704-A3EC-4475-9286-BA1CD8B6E661}" srcId="{1E9D091C-EC94-469C-9E21-F97725CC397F}" destId="{4DDF04A2-EF7F-4FCB-BAB1-E478291CD5BD}" srcOrd="0" destOrd="0" parTransId="{5255BAD6-B2BB-4EE5-8DAB-D3426D6FFCA7}" sibTransId="{8FA49EA7-8B95-4A15-BA03-DF77FDA8BB6E}"/>
    <dgm:cxn modelId="{619D08BF-489B-4A9A-A1F9-59CD1686EFA9}" srcId="{680F175A-F8EC-4A90-A86D-61F1DC3E8A86}" destId="{EB0067E9-121C-43D9-84EB-CC236BE98D0F}" srcOrd="1" destOrd="0" parTransId="{5550A884-322E-4459-8805-A055EFBA1835}" sibTransId="{68C56670-115F-4656-8542-B4E735EAAA40}"/>
    <dgm:cxn modelId="{0EB1C949-7F1A-41AB-94F1-730630599C31}" type="presOf" srcId="{102C7879-8704-43DD-BD3A-1CF5C0FA5013}" destId="{EB7E1BBA-04A9-46D1-A829-FE582E488B34}" srcOrd="0" destOrd="1" presId="urn:microsoft.com/office/officeart/2005/8/layout/chevron2"/>
    <dgm:cxn modelId="{361B26D3-2D92-4728-9DD3-2A5BE61FE312}" srcId="{83900778-8FCA-4644-8CA2-221D02708104}" destId="{836DFFF1-6B98-410C-9447-61D39CE9D3DC}" srcOrd="1" destOrd="0" parTransId="{2F3A31FD-19D3-49F7-95D2-1A02AE0EC71E}" sibTransId="{895BC9EB-92CF-462C-B59C-75E05A3D85E4}"/>
    <dgm:cxn modelId="{9B82E68A-B0BC-4272-9603-671A490E8CD7}" type="presOf" srcId="{1E9D091C-EC94-469C-9E21-F97725CC397F}" destId="{85A8ABF7-08C4-44BC-8E51-3429C8817027}" srcOrd="0" destOrd="0" presId="urn:microsoft.com/office/officeart/2005/8/layout/chevron2"/>
    <dgm:cxn modelId="{E786E825-827D-482E-A6F6-C2F52DA0167D}" type="presOf" srcId="{2FD7E7EB-5784-41E0-92A0-81D33B3BDE56}" destId="{57149267-08FE-400F-A73A-AF5364B61690}" srcOrd="0" destOrd="0" presId="urn:microsoft.com/office/officeart/2005/8/layout/chevron2"/>
    <dgm:cxn modelId="{D1811C78-A053-4D25-8BCB-503099BB8729}" type="presOf" srcId="{26E70110-0624-422C-81D8-97E4970C4A87}" destId="{B3EEC0F8-FDA6-4263-9E88-09D9DD4E0C98}" srcOrd="0" destOrd="0" presId="urn:microsoft.com/office/officeart/2005/8/layout/chevron2"/>
    <dgm:cxn modelId="{0C74985F-1E2D-470C-8CC4-6EB8254956DF}" srcId="{FB6D10CE-65BD-4250-9304-1AFDEB2CB97B}" destId="{BE2C106B-E980-4108-9F31-340C4BCDC1F1}" srcOrd="3" destOrd="0" parTransId="{E5D83DF1-4CEB-43ED-868C-3B66DB7D7FA5}" sibTransId="{FDDF172B-9F18-4A9B-8CC8-030ED7D8E396}"/>
    <dgm:cxn modelId="{496B578D-3BB2-4ADA-ADD9-D43591FF71CC}" type="presOf" srcId="{83900778-8FCA-4644-8CA2-221D02708104}" destId="{1273E88B-4237-4BFD-8E24-8C685A5A8C83}" srcOrd="0" destOrd="0" presId="urn:microsoft.com/office/officeart/2005/8/layout/chevron2"/>
    <dgm:cxn modelId="{EA405077-F6EC-40ED-B46A-2A912E1EDD5C}" srcId="{FB6D10CE-65BD-4250-9304-1AFDEB2CB97B}" destId="{680F175A-F8EC-4A90-A86D-61F1DC3E8A86}" srcOrd="5" destOrd="0" parTransId="{8D9FF978-F697-41E9-AA1C-2401D2818CE0}" sibTransId="{C261AD91-CE73-4AC5-B551-C99A9BBB03F0}"/>
    <dgm:cxn modelId="{20E2931B-365A-4122-A399-F0F0BADE0A9D}" type="presOf" srcId="{DDD9FAD6-7EC2-43E5-9880-996AC56FE515}" destId="{569352AF-C4DE-4F5E-9DF3-0B57838CDC2E}" srcOrd="0" destOrd="0" presId="urn:microsoft.com/office/officeart/2005/8/layout/chevron2"/>
    <dgm:cxn modelId="{414B61B4-CD4F-472A-AFF1-19B8C767AA58}" type="presOf" srcId="{9EF25CE3-EB4D-4FE5-980E-A4EC7DE07EA6}" destId="{EB7E1BBA-04A9-46D1-A829-FE582E488B34}" srcOrd="0" destOrd="2" presId="urn:microsoft.com/office/officeart/2005/8/layout/chevron2"/>
    <dgm:cxn modelId="{61BC8EDB-3223-4965-814E-DC41C01DDF22}" srcId="{1E9D091C-EC94-469C-9E21-F97725CC397F}" destId="{9EF25CE3-EB4D-4FE5-980E-A4EC7DE07EA6}" srcOrd="2" destOrd="0" parTransId="{56FE3CF8-6273-4CBF-83A6-EE75AB227EC4}" sibTransId="{FFEC30F8-1DAD-4DA6-9FD8-A56E0723DC63}"/>
    <dgm:cxn modelId="{5F56455C-24D0-4C1D-8518-39894C4746C1}" type="presOf" srcId="{83E4F13F-DA4B-4407-A3D1-4F20BCD1AF5F}" destId="{DAE46E96-C557-4ABC-9740-9D3A8B5BC94E}" srcOrd="0" destOrd="0" presId="urn:microsoft.com/office/officeart/2005/8/layout/chevron2"/>
    <dgm:cxn modelId="{7CF9A259-3868-4056-9785-2E35270FCD14}" srcId="{FB6D10CE-65BD-4250-9304-1AFDEB2CB97B}" destId="{DDD9FAD6-7EC2-43E5-9880-996AC56FE515}" srcOrd="1" destOrd="0" parTransId="{A81878F6-09FD-48A0-85D2-D897B7F4F68B}" sibTransId="{9C77E65F-5129-44F5-AED0-4A554F7ED181}"/>
    <dgm:cxn modelId="{FFDEDA05-5672-450A-9E6E-CE6716E45629}" type="presParOf" srcId="{435F7B62-49E7-4721-B399-48904C2118F0}" destId="{A01C7A6F-526A-4B27-85E0-F925377C0D25}" srcOrd="0" destOrd="0" presId="urn:microsoft.com/office/officeart/2005/8/layout/chevron2"/>
    <dgm:cxn modelId="{4E97C108-C10E-4012-94EA-93372F1B3D59}" type="presParOf" srcId="{A01C7A6F-526A-4B27-85E0-F925377C0D25}" destId="{30E792AF-41DF-4F90-B6EA-DC3B322FE13B}" srcOrd="0" destOrd="0" presId="urn:microsoft.com/office/officeart/2005/8/layout/chevron2"/>
    <dgm:cxn modelId="{FA71EAE7-9AE6-4334-A683-FD2035D9A66A}" type="presParOf" srcId="{A01C7A6F-526A-4B27-85E0-F925377C0D25}" destId="{B3EEC0F8-FDA6-4263-9E88-09D9DD4E0C98}" srcOrd="1" destOrd="0" presId="urn:microsoft.com/office/officeart/2005/8/layout/chevron2"/>
    <dgm:cxn modelId="{45C06211-108A-4BDC-91BE-2B084FC5EF2E}" type="presParOf" srcId="{435F7B62-49E7-4721-B399-48904C2118F0}" destId="{BBD1AD1D-8C00-4FC4-9A0A-BC1E27341680}" srcOrd="1" destOrd="0" presId="urn:microsoft.com/office/officeart/2005/8/layout/chevron2"/>
    <dgm:cxn modelId="{455564C9-8645-4191-B9FA-3A9FB0C98E46}" type="presParOf" srcId="{435F7B62-49E7-4721-B399-48904C2118F0}" destId="{59EBD3C9-AA34-4864-93A7-61B728C219F5}" srcOrd="2" destOrd="0" presId="urn:microsoft.com/office/officeart/2005/8/layout/chevron2"/>
    <dgm:cxn modelId="{A21C55DC-AFDF-4323-9201-BCA621F00EBA}" type="presParOf" srcId="{59EBD3C9-AA34-4864-93A7-61B728C219F5}" destId="{569352AF-C4DE-4F5E-9DF3-0B57838CDC2E}" srcOrd="0" destOrd="0" presId="urn:microsoft.com/office/officeart/2005/8/layout/chevron2"/>
    <dgm:cxn modelId="{C70FED0D-758E-4F3B-A1E1-8E1A0759D902}" type="presParOf" srcId="{59EBD3C9-AA34-4864-93A7-61B728C219F5}" destId="{1056BB11-B090-47CF-A29F-70EE77A4B6DC}" srcOrd="1" destOrd="0" presId="urn:microsoft.com/office/officeart/2005/8/layout/chevron2"/>
    <dgm:cxn modelId="{16052C8A-8F27-4A15-9F8A-1CD6DF4D7BE8}" type="presParOf" srcId="{435F7B62-49E7-4721-B399-48904C2118F0}" destId="{05BE91CD-3D2A-44D7-9CAA-67CF83B73F52}" srcOrd="3" destOrd="0" presId="urn:microsoft.com/office/officeart/2005/8/layout/chevron2"/>
    <dgm:cxn modelId="{952CC8E4-92FF-4CB2-BDCA-AB8764E4ADFA}" type="presParOf" srcId="{435F7B62-49E7-4721-B399-48904C2118F0}" destId="{B3CA2D54-ADB7-4EF7-8750-B6A919CCFAB7}" srcOrd="4" destOrd="0" presId="urn:microsoft.com/office/officeart/2005/8/layout/chevron2"/>
    <dgm:cxn modelId="{75367280-C221-4152-8208-5F8E12A611DA}" type="presParOf" srcId="{B3CA2D54-ADB7-4EF7-8750-B6A919CCFAB7}" destId="{57149267-08FE-400F-A73A-AF5364B61690}" srcOrd="0" destOrd="0" presId="urn:microsoft.com/office/officeart/2005/8/layout/chevron2"/>
    <dgm:cxn modelId="{943BD951-F198-4F10-9B5C-94F2D142DA61}" type="presParOf" srcId="{B3CA2D54-ADB7-4EF7-8750-B6A919CCFAB7}" destId="{75EB5E8D-27AF-4E94-912F-8FD110160168}" srcOrd="1" destOrd="0" presId="urn:microsoft.com/office/officeart/2005/8/layout/chevron2"/>
    <dgm:cxn modelId="{AF013D17-9681-40C4-95F5-195382BBC926}" type="presParOf" srcId="{435F7B62-49E7-4721-B399-48904C2118F0}" destId="{00E73EB5-832B-4E73-B474-84C7865653EF}" srcOrd="5" destOrd="0" presId="urn:microsoft.com/office/officeart/2005/8/layout/chevron2"/>
    <dgm:cxn modelId="{FDE727E6-BCC7-4441-80E2-9F605C57EA2F}" type="presParOf" srcId="{435F7B62-49E7-4721-B399-48904C2118F0}" destId="{C9679FF5-9EFA-4F18-8D3F-D28ECDF31D9E}" srcOrd="6" destOrd="0" presId="urn:microsoft.com/office/officeart/2005/8/layout/chevron2"/>
    <dgm:cxn modelId="{26F85BEC-746F-4DAD-BA40-7500ACCB06CD}" type="presParOf" srcId="{C9679FF5-9EFA-4F18-8D3F-D28ECDF31D9E}" destId="{B4233F89-4E25-4B6E-90B5-A02528817133}" srcOrd="0" destOrd="0" presId="urn:microsoft.com/office/officeart/2005/8/layout/chevron2"/>
    <dgm:cxn modelId="{AD18532C-EC53-4EDA-B516-249D1B878283}" type="presParOf" srcId="{C9679FF5-9EFA-4F18-8D3F-D28ECDF31D9E}" destId="{ACC397F4-87C7-4D28-87B9-B773C4167AA9}" srcOrd="1" destOrd="0" presId="urn:microsoft.com/office/officeart/2005/8/layout/chevron2"/>
    <dgm:cxn modelId="{778D90D1-9A57-4224-BFBD-34A192A15794}" type="presParOf" srcId="{435F7B62-49E7-4721-B399-48904C2118F0}" destId="{06F680D1-D6F9-4E30-A79D-0A339182988B}" srcOrd="7" destOrd="0" presId="urn:microsoft.com/office/officeart/2005/8/layout/chevron2"/>
    <dgm:cxn modelId="{DB511147-7FF6-4731-B3FE-5CE4CEC008E6}" type="presParOf" srcId="{435F7B62-49E7-4721-B399-48904C2118F0}" destId="{23D2D727-5F45-4D06-8FCC-D951B8A02571}" srcOrd="8" destOrd="0" presId="urn:microsoft.com/office/officeart/2005/8/layout/chevron2"/>
    <dgm:cxn modelId="{4B7F4211-F2EF-4378-AE3C-5068BC8091B7}" type="presParOf" srcId="{23D2D727-5F45-4D06-8FCC-D951B8A02571}" destId="{1273E88B-4237-4BFD-8E24-8C685A5A8C83}" srcOrd="0" destOrd="0" presId="urn:microsoft.com/office/officeart/2005/8/layout/chevron2"/>
    <dgm:cxn modelId="{26D2B4B1-FA66-4FB5-BFAB-73B6BBDFF890}" type="presParOf" srcId="{23D2D727-5F45-4D06-8FCC-D951B8A02571}" destId="{C4BF6A3D-605C-4D2B-8001-FC085219B74A}" srcOrd="1" destOrd="0" presId="urn:microsoft.com/office/officeart/2005/8/layout/chevron2"/>
    <dgm:cxn modelId="{6710A152-B6B1-4365-9BD6-BEF1F112BB30}" type="presParOf" srcId="{435F7B62-49E7-4721-B399-48904C2118F0}" destId="{3500C834-0DD3-42BB-BD89-4015E929F814}" srcOrd="9" destOrd="0" presId="urn:microsoft.com/office/officeart/2005/8/layout/chevron2"/>
    <dgm:cxn modelId="{23CDC20E-7A62-44A4-951E-4C179D28B189}" type="presParOf" srcId="{435F7B62-49E7-4721-B399-48904C2118F0}" destId="{E67D03D6-A400-4FEA-A97B-8D20A7D788DC}" srcOrd="10" destOrd="0" presId="urn:microsoft.com/office/officeart/2005/8/layout/chevron2"/>
    <dgm:cxn modelId="{D4BC9A1F-39E9-4AE4-B887-FB4354A6E7D4}" type="presParOf" srcId="{E67D03D6-A400-4FEA-A97B-8D20A7D788DC}" destId="{D44A54E2-A3D5-4839-A0E8-CBE7688BDBF1}" srcOrd="0" destOrd="0" presId="urn:microsoft.com/office/officeart/2005/8/layout/chevron2"/>
    <dgm:cxn modelId="{D3DA0266-4F9F-4E4A-9355-55A290E3052D}" type="presParOf" srcId="{E67D03D6-A400-4FEA-A97B-8D20A7D788DC}" destId="{DAE46E96-C557-4ABC-9740-9D3A8B5BC94E}" srcOrd="1" destOrd="0" presId="urn:microsoft.com/office/officeart/2005/8/layout/chevron2"/>
    <dgm:cxn modelId="{B2110BE6-8F18-4C56-B70D-A4FABEBA66EE}" type="presParOf" srcId="{435F7B62-49E7-4721-B399-48904C2118F0}" destId="{762CD0A6-6E76-416A-8B0B-BE7C85BD60DA}" srcOrd="11" destOrd="0" presId="urn:microsoft.com/office/officeart/2005/8/layout/chevron2"/>
    <dgm:cxn modelId="{9320350D-5235-4BA5-AB7E-AB06473EE886}" type="presParOf" srcId="{435F7B62-49E7-4721-B399-48904C2118F0}" destId="{4325FEA5-3C64-4924-98B9-9B85150CAD29}" srcOrd="12" destOrd="0" presId="urn:microsoft.com/office/officeart/2005/8/layout/chevron2"/>
    <dgm:cxn modelId="{64F2A9D6-0BF0-4451-B04F-DDABB2927D1C}" type="presParOf" srcId="{4325FEA5-3C64-4924-98B9-9B85150CAD29}" destId="{85A8ABF7-08C4-44BC-8E51-3429C8817027}" srcOrd="0" destOrd="0" presId="urn:microsoft.com/office/officeart/2005/8/layout/chevron2"/>
    <dgm:cxn modelId="{CC78DD24-5EEC-4812-8410-A2776F9CB338}" type="presParOf" srcId="{4325FEA5-3C64-4924-98B9-9B85150CAD29}" destId="{EB7E1BBA-04A9-46D1-A829-FE582E488B34}"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7B574E-BB55-4746-BEFF-F760FF2A32E5}" type="doc">
      <dgm:prSet loTypeId="urn:microsoft.com/office/officeart/2005/8/layout/vList3#1" loCatId="list" qsTypeId="urn:microsoft.com/office/officeart/2005/8/quickstyle/simple1" qsCatId="simple" csTypeId="urn:microsoft.com/office/officeart/2005/8/colors/accent1_2" csCatId="accent1" phldr="1"/>
      <dgm:spPr/>
    </dgm:pt>
    <dgm:pt modelId="{A6283B69-D0DE-4998-894B-908C83CCE938}">
      <dgm:prSet phldrT="[Text]" custT="1">
        <dgm:style>
          <a:lnRef idx="1">
            <a:schemeClr val="accent1"/>
          </a:lnRef>
          <a:fillRef idx="2">
            <a:schemeClr val="accent1"/>
          </a:fillRef>
          <a:effectRef idx="1">
            <a:schemeClr val="accent1"/>
          </a:effectRef>
          <a:fontRef idx="minor">
            <a:schemeClr val="dk1"/>
          </a:fontRef>
        </dgm:style>
      </dgm:prSet>
      <dgm:spPr/>
      <dgm:t>
        <a:bodyPr/>
        <a:lstStyle/>
        <a:p>
          <a:pPr rtl="1"/>
          <a:r>
            <a:rPr lang="fa-IR" sz="2400" b="1" dirty="0" smtClean="0">
              <a:cs typeface="B Traffic" pitchFamily="2" charset="-78"/>
            </a:rPr>
            <a:t>1. حکم الجاهلیه: پیروی از حکم و حکومت ناحق</a:t>
          </a:r>
          <a:endParaRPr lang="en-US" sz="2400" dirty="0"/>
        </a:p>
      </dgm:t>
    </dgm:pt>
    <dgm:pt modelId="{CACDC77F-899B-40E8-8188-071D5D008410}" type="parTrans" cxnId="{C7E7E45C-0CAF-46D4-BCAB-1F654B7494E0}">
      <dgm:prSet/>
      <dgm:spPr/>
      <dgm:t>
        <a:bodyPr/>
        <a:lstStyle/>
        <a:p>
          <a:endParaRPr lang="en-US"/>
        </a:p>
      </dgm:t>
    </dgm:pt>
    <dgm:pt modelId="{1399973C-D342-4796-8B0B-30D7FB516A52}" type="sibTrans" cxnId="{C7E7E45C-0CAF-46D4-BCAB-1F654B7494E0}">
      <dgm:prSet/>
      <dgm:spPr/>
      <dgm:t>
        <a:bodyPr/>
        <a:lstStyle/>
        <a:p>
          <a:endParaRPr lang="en-US"/>
        </a:p>
      </dgm:t>
    </dgm:pt>
    <dgm:pt modelId="{E02E5BFD-59E2-44E2-A355-A83F91686B58}">
      <dgm:prSet phldrT="[Text]" custT="1">
        <dgm:style>
          <a:lnRef idx="1">
            <a:schemeClr val="accent3"/>
          </a:lnRef>
          <a:fillRef idx="2">
            <a:schemeClr val="accent3"/>
          </a:fillRef>
          <a:effectRef idx="1">
            <a:schemeClr val="accent3"/>
          </a:effectRef>
          <a:fontRef idx="minor">
            <a:schemeClr val="dk1"/>
          </a:fontRef>
        </dgm:style>
      </dgm:prSet>
      <dgm:spPr/>
      <dgm:t>
        <a:bodyPr/>
        <a:lstStyle/>
        <a:p>
          <a:pPr algn="r" rtl="1"/>
          <a:r>
            <a:rPr lang="fa-IR" sz="1800" b="1" dirty="0" smtClean="0">
              <a:cs typeface="B Traffic" pitchFamily="2" charset="-78"/>
            </a:rPr>
            <a:t>2. ظن الجاهلیه: بی توجهی به وعیدهای خدا</a:t>
          </a:r>
          <a:r>
            <a:rPr lang="en-US" sz="1800" b="1" dirty="0" smtClean="0">
              <a:cs typeface="B Traffic" pitchFamily="2" charset="-78"/>
            </a:rPr>
            <a:t> </a:t>
          </a:r>
          <a:r>
            <a:rPr lang="fa-IR" sz="1800" b="1" dirty="0" smtClean="0">
              <a:cs typeface="B Traffic" pitchFamily="2" charset="-78"/>
            </a:rPr>
            <a:t>و</a:t>
          </a:r>
          <a:r>
            <a:rPr lang="en-US" sz="1800" b="1" dirty="0" smtClean="0">
              <a:cs typeface="B Traffic" pitchFamily="2" charset="-78"/>
            </a:rPr>
            <a:t> </a:t>
          </a:r>
          <a:r>
            <a:rPr lang="fa-IR" sz="1800" b="1" dirty="0" smtClean="0">
              <a:cs typeface="B Traffic" pitchFamily="2" charset="-78"/>
            </a:rPr>
            <a:t>بداندیشی درباره افعال الهی</a:t>
          </a:r>
          <a:endParaRPr lang="en-US" sz="1800" dirty="0"/>
        </a:p>
      </dgm:t>
    </dgm:pt>
    <dgm:pt modelId="{D6B08825-6840-4659-ADB4-ACB6367DB7AE}" type="parTrans" cxnId="{A07C7CAB-0898-42F9-9606-91D6471E7D08}">
      <dgm:prSet/>
      <dgm:spPr/>
      <dgm:t>
        <a:bodyPr/>
        <a:lstStyle/>
        <a:p>
          <a:endParaRPr lang="en-US"/>
        </a:p>
      </dgm:t>
    </dgm:pt>
    <dgm:pt modelId="{1CC64023-5A00-4D77-88C6-5D08EDF1A541}" type="sibTrans" cxnId="{A07C7CAB-0898-42F9-9606-91D6471E7D08}">
      <dgm:prSet/>
      <dgm:spPr/>
      <dgm:t>
        <a:bodyPr/>
        <a:lstStyle/>
        <a:p>
          <a:endParaRPr lang="en-US"/>
        </a:p>
      </dgm:t>
    </dgm:pt>
    <dgm:pt modelId="{DC525031-9DBD-4370-B373-CB66784DA4DC}">
      <dgm:prSet phldrT="[Text]" custT="1">
        <dgm:style>
          <a:lnRef idx="1">
            <a:schemeClr val="accent4"/>
          </a:lnRef>
          <a:fillRef idx="2">
            <a:schemeClr val="accent4"/>
          </a:fillRef>
          <a:effectRef idx="1">
            <a:schemeClr val="accent4"/>
          </a:effectRef>
          <a:fontRef idx="minor">
            <a:schemeClr val="dk1"/>
          </a:fontRef>
        </dgm:style>
      </dgm:prSet>
      <dgm:spPr/>
      <dgm:t>
        <a:bodyPr/>
        <a:lstStyle/>
        <a:p>
          <a:pPr rtl="1"/>
          <a:r>
            <a:rPr lang="fa-IR" sz="2000" b="1" dirty="0" smtClean="0">
              <a:cs typeface="B Traffic" pitchFamily="2" charset="-78"/>
            </a:rPr>
            <a:t>3. تبرج الجاهلیه: بی پروایی زنان در جامعه</a:t>
          </a:r>
          <a:r>
            <a:rPr lang="en-US" sz="2000" b="1" dirty="0" smtClean="0">
              <a:cs typeface="B Traffic" pitchFamily="2" charset="-78"/>
            </a:rPr>
            <a:t> </a:t>
          </a:r>
          <a:r>
            <a:rPr lang="fa-IR" sz="2000" b="1" dirty="0" smtClean="0">
              <a:cs typeface="B Traffic" pitchFamily="2" charset="-78"/>
            </a:rPr>
            <a:t>و جلوه گری آنان</a:t>
          </a:r>
          <a:endParaRPr lang="en-US" sz="2000" dirty="0"/>
        </a:p>
      </dgm:t>
    </dgm:pt>
    <dgm:pt modelId="{46390D0C-683F-4FA3-8602-FC7673AA42A9}" type="parTrans" cxnId="{6DE8AE7C-5CEE-46AC-9532-4D2C654CDE72}">
      <dgm:prSet/>
      <dgm:spPr/>
      <dgm:t>
        <a:bodyPr/>
        <a:lstStyle/>
        <a:p>
          <a:endParaRPr lang="en-US"/>
        </a:p>
      </dgm:t>
    </dgm:pt>
    <dgm:pt modelId="{88B29695-C591-4AA4-B237-274D4326C963}" type="sibTrans" cxnId="{6DE8AE7C-5CEE-46AC-9532-4D2C654CDE72}">
      <dgm:prSet/>
      <dgm:spPr/>
      <dgm:t>
        <a:bodyPr/>
        <a:lstStyle/>
        <a:p>
          <a:endParaRPr lang="en-US"/>
        </a:p>
      </dgm:t>
    </dgm:pt>
    <dgm:pt modelId="{BA81D46A-2626-4EDE-9041-657B4D099DE2}">
      <dgm:prSet phldrT="[Text]" custT="1">
        <dgm:style>
          <a:lnRef idx="1">
            <a:schemeClr val="accent5"/>
          </a:lnRef>
          <a:fillRef idx="2">
            <a:schemeClr val="accent5"/>
          </a:fillRef>
          <a:effectRef idx="1">
            <a:schemeClr val="accent5"/>
          </a:effectRef>
          <a:fontRef idx="minor">
            <a:schemeClr val="dk1"/>
          </a:fontRef>
        </dgm:style>
      </dgm:prSet>
      <dgm:spPr/>
      <dgm:t>
        <a:bodyPr/>
        <a:lstStyle/>
        <a:p>
          <a:pPr rtl="1"/>
          <a:r>
            <a:rPr lang="fa-IR" sz="2000" b="1" dirty="0" smtClean="0">
              <a:cs typeface="B Traffic" pitchFamily="2" charset="-78"/>
            </a:rPr>
            <a:t>4. حمیه الجاهلیه: تاکید بر خواسته‌های نا بجا و تعصب درباره آگاهی های ناچیز</a:t>
          </a:r>
          <a:endParaRPr lang="en-US" sz="2000" dirty="0"/>
        </a:p>
      </dgm:t>
    </dgm:pt>
    <dgm:pt modelId="{F7F7737E-FB50-4C55-BF24-99B3A7E1034B}" type="parTrans" cxnId="{D8F269F0-A430-4AD3-A072-5C67F393AF3C}">
      <dgm:prSet/>
      <dgm:spPr/>
      <dgm:t>
        <a:bodyPr/>
        <a:lstStyle/>
        <a:p>
          <a:endParaRPr lang="en-US"/>
        </a:p>
      </dgm:t>
    </dgm:pt>
    <dgm:pt modelId="{10303AC1-4A2B-4CA3-974B-F4DE1245B5BA}" type="sibTrans" cxnId="{D8F269F0-A430-4AD3-A072-5C67F393AF3C}">
      <dgm:prSet/>
      <dgm:spPr/>
      <dgm:t>
        <a:bodyPr/>
        <a:lstStyle/>
        <a:p>
          <a:endParaRPr lang="en-US"/>
        </a:p>
      </dgm:t>
    </dgm:pt>
    <dgm:pt modelId="{6F9F0E6B-6FC7-4291-B3D8-7702BECE2D0F}" type="pres">
      <dgm:prSet presAssocID="{5A7B574E-BB55-4746-BEFF-F760FF2A32E5}" presName="linearFlow" presStyleCnt="0">
        <dgm:presLayoutVars>
          <dgm:dir val="rev"/>
          <dgm:resizeHandles val="exact"/>
        </dgm:presLayoutVars>
      </dgm:prSet>
      <dgm:spPr/>
    </dgm:pt>
    <dgm:pt modelId="{2AE1D802-F647-4493-824F-B94375AA2512}" type="pres">
      <dgm:prSet presAssocID="{A6283B69-D0DE-4998-894B-908C83CCE938}" presName="composite" presStyleCnt="0"/>
      <dgm:spPr/>
    </dgm:pt>
    <dgm:pt modelId="{35801A21-C39B-47D6-B742-2861914BD95B}" type="pres">
      <dgm:prSet presAssocID="{A6283B69-D0DE-4998-894B-908C83CCE938}" presName="imgShp" presStyleLbl="fgImgPlace1" presStyleIdx="0" presStyleCnt="4"/>
      <dgm:spPr/>
    </dgm:pt>
    <dgm:pt modelId="{87E152F7-E44E-4A00-BEA2-C21468EB8E9A}" type="pres">
      <dgm:prSet presAssocID="{A6283B69-D0DE-4998-894B-908C83CCE938}" presName="txShp" presStyleLbl="node1" presStyleIdx="0" presStyleCnt="4">
        <dgm:presLayoutVars>
          <dgm:bulletEnabled val="1"/>
        </dgm:presLayoutVars>
      </dgm:prSet>
      <dgm:spPr/>
      <dgm:t>
        <a:bodyPr/>
        <a:lstStyle/>
        <a:p>
          <a:endParaRPr lang="en-US"/>
        </a:p>
      </dgm:t>
    </dgm:pt>
    <dgm:pt modelId="{6DA1B99F-AB0A-4CD1-927E-5EFA567E5D32}" type="pres">
      <dgm:prSet presAssocID="{1399973C-D342-4796-8B0B-30D7FB516A52}" presName="spacing" presStyleCnt="0"/>
      <dgm:spPr/>
    </dgm:pt>
    <dgm:pt modelId="{CFE0B65C-BB28-4921-8A29-CDB333936E61}" type="pres">
      <dgm:prSet presAssocID="{E02E5BFD-59E2-44E2-A355-A83F91686B58}" presName="composite" presStyleCnt="0"/>
      <dgm:spPr/>
    </dgm:pt>
    <dgm:pt modelId="{D3F78F01-BE14-449B-8496-F980BE184475}" type="pres">
      <dgm:prSet presAssocID="{E02E5BFD-59E2-44E2-A355-A83F91686B58}" presName="imgShp" presStyleLbl="fgImgPlace1" presStyleIdx="1" presStyleCnt="4"/>
      <dgm:spPr/>
    </dgm:pt>
    <dgm:pt modelId="{BB0860E3-C35C-4430-A2A6-B4319724E720}" type="pres">
      <dgm:prSet presAssocID="{E02E5BFD-59E2-44E2-A355-A83F91686B58}" presName="txShp" presStyleLbl="node1" presStyleIdx="1" presStyleCnt="4">
        <dgm:presLayoutVars>
          <dgm:bulletEnabled val="1"/>
        </dgm:presLayoutVars>
      </dgm:prSet>
      <dgm:spPr/>
      <dgm:t>
        <a:bodyPr/>
        <a:lstStyle/>
        <a:p>
          <a:endParaRPr lang="en-US"/>
        </a:p>
      </dgm:t>
    </dgm:pt>
    <dgm:pt modelId="{4426AA74-BFE0-4167-B92A-7F5C31B282AF}" type="pres">
      <dgm:prSet presAssocID="{1CC64023-5A00-4D77-88C6-5D08EDF1A541}" presName="spacing" presStyleCnt="0"/>
      <dgm:spPr/>
    </dgm:pt>
    <dgm:pt modelId="{E1D4C039-D237-4000-91C9-C151A585437F}" type="pres">
      <dgm:prSet presAssocID="{DC525031-9DBD-4370-B373-CB66784DA4DC}" presName="composite" presStyleCnt="0"/>
      <dgm:spPr/>
    </dgm:pt>
    <dgm:pt modelId="{8CD2B4F5-36E7-41A5-9484-49C67B596CD0}" type="pres">
      <dgm:prSet presAssocID="{DC525031-9DBD-4370-B373-CB66784DA4DC}" presName="imgShp" presStyleLbl="fgImgPlace1" presStyleIdx="2" presStyleCnt="4"/>
      <dgm:spPr/>
    </dgm:pt>
    <dgm:pt modelId="{AD84A0BA-DADB-4BB5-B45F-77EE6B6FB4FD}" type="pres">
      <dgm:prSet presAssocID="{DC525031-9DBD-4370-B373-CB66784DA4DC}" presName="txShp" presStyleLbl="node1" presStyleIdx="2" presStyleCnt="4">
        <dgm:presLayoutVars>
          <dgm:bulletEnabled val="1"/>
        </dgm:presLayoutVars>
      </dgm:prSet>
      <dgm:spPr/>
      <dgm:t>
        <a:bodyPr/>
        <a:lstStyle/>
        <a:p>
          <a:endParaRPr lang="en-US"/>
        </a:p>
      </dgm:t>
    </dgm:pt>
    <dgm:pt modelId="{B8C220EA-4868-4CE1-8E7B-086D0B680671}" type="pres">
      <dgm:prSet presAssocID="{88B29695-C591-4AA4-B237-274D4326C963}" presName="spacing" presStyleCnt="0"/>
      <dgm:spPr/>
    </dgm:pt>
    <dgm:pt modelId="{69F5E3B2-6C23-4EC8-998C-44DD8ACB82D4}" type="pres">
      <dgm:prSet presAssocID="{BA81D46A-2626-4EDE-9041-657B4D099DE2}" presName="composite" presStyleCnt="0"/>
      <dgm:spPr/>
    </dgm:pt>
    <dgm:pt modelId="{2A59C46C-A9D3-4243-9A7C-228935E9EB9C}" type="pres">
      <dgm:prSet presAssocID="{BA81D46A-2626-4EDE-9041-657B4D099DE2}" presName="imgShp" presStyleLbl="fgImgPlace1" presStyleIdx="3" presStyleCnt="4"/>
      <dgm:spPr/>
    </dgm:pt>
    <dgm:pt modelId="{0DA8391A-B5CF-4C3B-82FC-9BA391788DA0}" type="pres">
      <dgm:prSet presAssocID="{BA81D46A-2626-4EDE-9041-657B4D099DE2}" presName="txShp" presStyleLbl="node1" presStyleIdx="3" presStyleCnt="4">
        <dgm:presLayoutVars>
          <dgm:bulletEnabled val="1"/>
        </dgm:presLayoutVars>
      </dgm:prSet>
      <dgm:spPr/>
      <dgm:t>
        <a:bodyPr/>
        <a:lstStyle/>
        <a:p>
          <a:endParaRPr lang="en-US"/>
        </a:p>
      </dgm:t>
    </dgm:pt>
  </dgm:ptLst>
  <dgm:cxnLst>
    <dgm:cxn modelId="{1497726A-3476-4302-A6E7-D815BFF534DB}" type="presOf" srcId="{DC525031-9DBD-4370-B373-CB66784DA4DC}" destId="{AD84A0BA-DADB-4BB5-B45F-77EE6B6FB4FD}" srcOrd="0" destOrd="0" presId="urn:microsoft.com/office/officeart/2005/8/layout/vList3#1"/>
    <dgm:cxn modelId="{CDF4B719-D664-4817-ABF5-57AF7ACD44F1}" type="presOf" srcId="{BA81D46A-2626-4EDE-9041-657B4D099DE2}" destId="{0DA8391A-B5CF-4C3B-82FC-9BA391788DA0}" srcOrd="0" destOrd="0" presId="urn:microsoft.com/office/officeart/2005/8/layout/vList3#1"/>
    <dgm:cxn modelId="{B385E10F-32B6-449E-A958-32B082046435}" type="presOf" srcId="{A6283B69-D0DE-4998-894B-908C83CCE938}" destId="{87E152F7-E44E-4A00-BEA2-C21468EB8E9A}" srcOrd="0" destOrd="0" presId="urn:microsoft.com/office/officeart/2005/8/layout/vList3#1"/>
    <dgm:cxn modelId="{D8F269F0-A430-4AD3-A072-5C67F393AF3C}" srcId="{5A7B574E-BB55-4746-BEFF-F760FF2A32E5}" destId="{BA81D46A-2626-4EDE-9041-657B4D099DE2}" srcOrd="3" destOrd="0" parTransId="{F7F7737E-FB50-4C55-BF24-99B3A7E1034B}" sibTransId="{10303AC1-4A2B-4CA3-974B-F4DE1245B5BA}"/>
    <dgm:cxn modelId="{C7E7E45C-0CAF-46D4-BCAB-1F654B7494E0}" srcId="{5A7B574E-BB55-4746-BEFF-F760FF2A32E5}" destId="{A6283B69-D0DE-4998-894B-908C83CCE938}" srcOrd="0" destOrd="0" parTransId="{CACDC77F-899B-40E8-8188-071D5D008410}" sibTransId="{1399973C-D342-4796-8B0B-30D7FB516A52}"/>
    <dgm:cxn modelId="{6DE8AE7C-5CEE-46AC-9532-4D2C654CDE72}" srcId="{5A7B574E-BB55-4746-BEFF-F760FF2A32E5}" destId="{DC525031-9DBD-4370-B373-CB66784DA4DC}" srcOrd="2" destOrd="0" parTransId="{46390D0C-683F-4FA3-8602-FC7673AA42A9}" sibTransId="{88B29695-C591-4AA4-B237-274D4326C963}"/>
    <dgm:cxn modelId="{1FBC01E1-E8C9-4715-8613-AA1FA66763F6}" type="presOf" srcId="{E02E5BFD-59E2-44E2-A355-A83F91686B58}" destId="{BB0860E3-C35C-4430-A2A6-B4319724E720}" srcOrd="0" destOrd="0" presId="urn:microsoft.com/office/officeart/2005/8/layout/vList3#1"/>
    <dgm:cxn modelId="{644E95DD-7B8C-4ACE-89C0-2B9C7CB6838A}" type="presOf" srcId="{5A7B574E-BB55-4746-BEFF-F760FF2A32E5}" destId="{6F9F0E6B-6FC7-4291-B3D8-7702BECE2D0F}" srcOrd="0" destOrd="0" presId="urn:microsoft.com/office/officeart/2005/8/layout/vList3#1"/>
    <dgm:cxn modelId="{A07C7CAB-0898-42F9-9606-91D6471E7D08}" srcId="{5A7B574E-BB55-4746-BEFF-F760FF2A32E5}" destId="{E02E5BFD-59E2-44E2-A355-A83F91686B58}" srcOrd="1" destOrd="0" parTransId="{D6B08825-6840-4659-ADB4-ACB6367DB7AE}" sibTransId="{1CC64023-5A00-4D77-88C6-5D08EDF1A541}"/>
    <dgm:cxn modelId="{B554D213-3A6C-4E13-9741-11B02DFCD459}" type="presParOf" srcId="{6F9F0E6B-6FC7-4291-B3D8-7702BECE2D0F}" destId="{2AE1D802-F647-4493-824F-B94375AA2512}" srcOrd="0" destOrd="0" presId="urn:microsoft.com/office/officeart/2005/8/layout/vList3#1"/>
    <dgm:cxn modelId="{2EE338D9-E004-4248-AD95-A87E9002C4C8}" type="presParOf" srcId="{2AE1D802-F647-4493-824F-B94375AA2512}" destId="{35801A21-C39B-47D6-B742-2861914BD95B}" srcOrd="0" destOrd="0" presId="urn:microsoft.com/office/officeart/2005/8/layout/vList3#1"/>
    <dgm:cxn modelId="{6C46F675-DACE-4F38-AEC4-2FA3B8BCC726}" type="presParOf" srcId="{2AE1D802-F647-4493-824F-B94375AA2512}" destId="{87E152F7-E44E-4A00-BEA2-C21468EB8E9A}" srcOrd="1" destOrd="0" presId="urn:microsoft.com/office/officeart/2005/8/layout/vList3#1"/>
    <dgm:cxn modelId="{DF608626-99FD-4183-B6A1-5ADDCFBBD94E}" type="presParOf" srcId="{6F9F0E6B-6FC7-4291-B3D8-7702BECE2D0F}" destId="{6DA1B99F-AB0A-4CD1-927E-5EFA567E5D32}" srcOrd="1" destOrd="0" presId="urn:microsoft.com/office/officeart/2005/8/layout/vList3#1"/>
    <dgm:cxn modelId="{0A6035B1-55DE-4BE7-9789-E04A04804AA0}" type="presParOf" srcId="{6F9F0E6B-6FC7-4291-B3D8-7702BECE2D0F}" destId="{CFE0B65C-BB28-4921-8A29-CDB333936E61}" srcOrd="2" destOrd="0" presId="urn:microsoft.com/office/officeart/2005/8/layout/vList3#1"/>
    <dgm:cxn modelId="{F9E1A0E1-13FE-4C4A-A3A6-80EE24408956}" type="presParOf" srcId="{CFE0B65C-BB28-4921-8A29-CDB333936E61}" destId="{D3F78F01-BE14-449B-8496-F980BE184475}" srcOrd="0" destOrd="0" presId="urn:microsoft.com/office/officeart/2005/8/layout/vList3#1"/>
    <dgm:cxn modelId="{F9E3AA10-8C7A-47B2-AAC1-7146C9194957}" type="presParOf" srcId="{CFE0B65C-BB28-4921-8A29-CDB333936E61}" destId="{BB0860E3-C35C-4430-A2A6-B4319724E720}" srcOrd="1" destOrd="0" presId="urn:microsoft.com/office/officeart/2005/8/layout/vList3#1"/>
    <dgm:cxn modelId="{ECF00D9A-2C57-43AA-8AEA-7A00AD94E298}" type="presParOf" srcId="{6F9F0E6B-6FC7-4291-B3D8-7702BECE2D0F}" destId="{4426AA74-BFE0-4167-B92A-7F5C31B282AF}" srcOrd="3" destOrd="0" presId="urn:microsoft.com/office/officeart/2005/8/layout/vList3#1"/>
    <dgm:cxn modelId="{3F918468-F62C-4FFB-84FE-2AA75F17261D}" type="presParOf" srcId="{6F9F0E6B-6FC7-4291-B3D8-7702BECE2D0F}" destId="{E1D4C039-D237-4000-91C9-C151A585437F}" srcOrd="4" destOrd="0" presId="urn:microsoft.com/office/officeart/2005/8/layout/vList3#1"/>
    <dgm:cxn modelId="{0C8A008B-F906-4DF0-814B-6C5E3DFDDD6F}" type="presParOf" srcId="{E1D4C039-D237-4000-91C9-C151A585437F}" destId="{8CD2B4F5-36E7-41A5-9484-49C67B596CD0}" srcOrd="0" destOrd="0" presId="urn:microsoft.com/office/officeart/2005/8/layout/vList3#1"/>
    <dgm:cxn modelId="{714E318A-787D-4B9E-86F1-1553116D510B}" type="presParOf" srcId="{E1D4C039-D237-4000-91C9-C151A585437F}" destId="{AD84A0BA-DADB-4BB5-B45F-77EE6B6FB4FD}" srcOrd="1" destOrd="0" presId="urn:microsoft.com/office/officeart/2005/8/layout/vList3#1"/>
    <dgm:cxn modelId="{8D4EC2BB-7C55-4D3F-A8F4-23011BCB7659}" type="presParOf" srcId="{6F9F0E6B-6FC7-4291-B3D8-7702BECE2D0F}" destId="{B8C220EA-4868-4CE1-8E7B-086D0B680671}" srcOrd="5" destOrd="0" presId="urn:microsoft.com/office/officeart/2005/8/layout/vList3#1"/>
    <dgm:cxn modelId="{6DE071BA-35B9-4F20-857E-CD2141846A62}" type="presParOf" srcId="{6F9F0E6B-6FC7-4291-B3D8-7702BECE2D0F}" destId="{69F5E3B2-6C23-4EC8-998C-44DD8ACB82D4}" srcOrd="6" destOrd="0" presId="urn:microsoft.com/office/officeart/2005/8/layout/vList3#1"/>
    <dgm:cxn modelId="{381C9D14-E298-4266-82F8-00438AC0AC44}" type="presParOf" srcId="{69F5E3B2-6C23-4EC8-998C-44DD8ACB82D4}" destId="{2A59C46C-A9D3-4243-9A7C-228935E9EB9C}" srcOrd="0" destOrd="0" presId="urn:microsoft.com/office/officeart/2005/8/layout/vList3#1"/>
    <dgm:cxn modelId="{33898D5A-0EE9-4233-A024-90A343D8AA75}" type="presParOf" srcId="{69F5E3B2-6C23-4EC8-998C-44DD8ACB82D4}" destId="{0DA8391A-B5CF-4C3B-82FC-9BA391788DA0}" srcOrd="1" destOrd="0" presId="urn:microsoft.com/office/officeart/2005/8/layout/vList3#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9C0697-FBD9-4FA5-BDF2-D305E7341760}" type="doc">
      <dgm:prSet loTypeId="urn:microsoft.com/office/officeart/2005/8/layout/cycle8" loCatId="cycle" qsTypeId="urn:microsoft.com/office/officeart/2005/8/quickstyle/simple4" qsCatId="simple" csTypeId="urn:microsoft.com/office/officeart/2005/8/colors/colorful5" csCatId="colorful" phldr="1"/>
      <dgm:spPr/>
    </dgm:pt>
    <dgm:pt modelId="{73C701F4-43BA-4954-AD41-6E7FF66B4EDE}">
      <dgm:prSet phldrT="[Text]" custT="1"/>
      <dgm:spPr/>
      <dgm:t>
        <a:bodyPr/>
        <a:lstStyle/>
        <a:p>
          <a:pPr rtl="1"/>
          <a:r>
            <a:rPr lang="fa-IR" sz="4400" dirty="0" smtClean="0">
              <a:solidFill>
                <a:schemeClr val="bg1"/>
              </a:solidFill>
              <a:cs typeface="B Traffic" pitchFamily="2" charset="-78"/>
            </a:rPr>
            <a:t>علی</a:t>
          </a:r>
          <a:r>
            <a:rPr lang="fa-IR" sz="2400" dirty="0" smtClean="0">
              <a:solidFill>
                <a:schemeClr val="bg1"/>
              </a:solidFill>
              <a:cs typeface="B Traffic" pitchFamily="2" charset="-78"/>
            </a:rPr>
            <a:t>(ع)</a:t>
          </a:r>
          <a:endParaRPr lang="en-US" sz="2400" dirty="0">
            <a:solidFill>
              <a:schemeClr val="bg1"/>
            </a:solidFill>
            <a:cs typeface="B Traffic" pitchFamily="2" charset="-78"/>
          </a:endParaRPr>
        </a:p>
      </dgm:t>
    </dgm:pt>
    <dgm:pt modelId="{433A2373-FC5E-4EDE-9241-14A3CB0AC132}" type="parTrans" cxnId="{1D846212-15D9-457B-9F80-91D18CAAE233}">
      <dgm:prSet/>
      <dgm:spPr/>
      <dgm:t>
        <a:bodyPr/>
        <a:lstStyle/>
        <a:p>
          <a:endParaRPr lang="en-US"/>
        </a:p>
      </dgm:t>
    </dgm:pt>
    <dgm:pt modelId="{885187DB-A62D-44C3-83BE-73484BADF2CC}" type="sibTrans" cxnId="{1D846212-15D9-457B-9F80-91D18CAAE233}">
      <dgm:prSet/>
      <dgm:spPr/>
      <dgm:t>
        <a:bodyPr/>
        <a:lstStyle/>
        <a:p>
          <a:endParaRPr lang="en-US"/>
        </a:p>
      </dgm:t>
    </dgm:pt>
    <dgm:pt modelId="{6E5DF3E3-1CFE-491F-93D0-ABF03212BE08}">
      <dgm:prSet phldrT="[Text]" custT="1"/>
      <dgm:spPr/>
      <dgm:t>
        <a:bodyPr/>
        <a:lstStyle/>
        <a:p>
          <a:r>
            <a:rPr lang="fa-IR" sz="4000" dirty="0" smtClean="0">
              <a:cs typeface="B Traffic" pitchFamily="2" charset="-78"/>
            </a:rPr>
            <a:t>خدیجه</a:t>
          </a:r>
          <a:r>
            <a:rPr lang="fa-IR" sz="2000" dirty="0" smtClean="0">
              <a:cs typeface="B Traffic" pitchFamily="2" charset="-78"/>
            </a:rPr>
            <a:t>(س)</a:t>
          </a:r>
          <a:r>
            <a:rPr lang="fa-IR" sz="1800" dirty="0" smtClean="0">
              <a:cs typeface="B Traffic" pitchFamily="2" charset="-78"/>
            </a:rPr>
            <a:t> </a:t>
          </a:r>
          <a:endParaRPr lang="en-US" sz="1800" dirty="0">
            <a:cs typeface="B Traffic" pitchFamily="2" charset="-78"/>
          </a:endParaRPr>
        </a:p>
      </dgm:t>
    </dgm:pt>
    <dgm:pt modelId="{85695243-D297-46AC-BD41-ED2A6AF1C943}" type="parTrans" cxnId="{D3CDE952-A9C3-4656-BE22-C0036CE13066}">
      <dgm:prSet/>
      <dgm:spPr/>
      <dgm:t>
        <a:bodyPr/>
        <a:lstStyle/>
        <a:p>
          <a:endParaRPr lang="en-US"/>
        </a:p>
      </dgm:t>
    </dgm:pt>
    <dgm:pt modelId="{47B9186C-7EC3-4E4A-9392-F9B81EEA640B}" type="sibTrans" cxnId="{D3CDE952-A9C3-4656-BE22-C0036CE13066}">
      <dgm:prSet/>
      <dgm:spPr/>
      <dgm:t>
        <a:bodyPr/>
        <a:lstStyle/>
        <a:p>
          <a:endParaRPr lang="en-US"/>
        </a:p>
      </dgm:t>
    </dgm:pt>
    <dgm:pt modelId="{85DD6EC5-D563-406B-89AB-DEE73DADDA93}">
      <dgm:prSet phldrT="[Text]" custT="1"/>
      <dgm:spPr/>
      <dgm:t>
        <a:bodyPr/>
        <a:lstStyle/>
        <a:p>
          <a:r>
            <a:rPr lang="fa-IR" sz="2800" dirty="0" smtClean="0">
              <a:cs typeface="B Traffic" pitchFamily="2" charset="-78"/>
            </a:rPr>
            <a:t>و بعد زید بن حارثه.</a:t>
          </a:r>
          <a:endParaRPr lang="en-US" sz="2800" dirty="0">
            <a:cs typeface="B Traffic" pitchFamily="2" charset="-78"/>
          </a:endParaRPr>
        </a:p>
      </dgm:t>
    </dgm:pt>
    <dgm:pt modelId="{CFAE1022-E4DA-4686-8C28-A8F3EDCEC16B}" type="parTrans" cxnId="{0A14BA0D-6A69-417F-B4CA-652191B7294F}">
      <dgm:prSet/>
      <dgm:spPr/>
      <dgm:t>
        <a:bodyPr/>
        <a:lstStyle/>
        <a:p>
          <a:endParaRPr lang="en-US"/>
        </a:p>
      </dgm:t>
    </dgm:pt>
    <dgm:pt modelId="{64610D7E-6D81-45C3-AB4D-0CE612E6E73C}" type="sibTrans" cxnId="{0A14BA0D-6A69-417F-B4CA-652191B7294F}">
      <dgm:prSet/>
      <dgm:spPr/>
      <dgm:t>
        <a:bodyPr/>
        <a:lstStyle/>
        <a:p>
          <a:endParaRPr lang="en-US"/>
        </a:p>
      </dgm:t>
    </dgm:pt>
    <dgm:pt modelId="{E957DEC7-1F0A-483A-849E-A0B140A7A55B}" type="pres">
      <dgm:prSet presAssocID="{A39C0697-FBD9-4FA5-BDF2-D305E7341760}" presName="compositeShape" presStyleCnt="0">
        <dgm:presLayoutVars>
          <dgm:chMax val="7"/>
          <dgm:dir/>
          <dgm:resizeHandles val="exact"/>
        </dgm:presLayoutVars>
      </dgm:prSet>
      <dgm:spPr/>
    </dgm:pt>
    <dgm:pt modelId="{8DD3A4BA-FA87-4808-8C2E-994E85EADBC4}" type="pres">
      <dgm:prSet presAssocID="{A39C0697-FBD9-4FA5-BDF2-D305E7341760}" presName="wedge1" presStyleLbl="node1" presStyleIdx="0" presStyleCnt="3" custLinFactNeighborX="-5631" custLinFactNeighborY="920"/>
      <dgm:spPr/>
      <dgm:t>
        <a:bodyPr/>
        <a:lstStyle/>
        <a:p>
          <a:endParaRPr lang="en-US"/>
        </a:p>
      </dgm:t>
    </dgm:pt>
    <dgm:pt modelId="{9FA8F40B-5F9A-4E85-8C63-AEADA50EF769}" type="pres">
      <dgm:prSet presAssocID="{A39C0697-FBD9-4FA5-BDF2-D305E7341760}" presName="dummy1a" presStyleCnt="0"/>
      <dgm:spPr/>
    </dgm:pt>
    <dgm:pt modelId="{9571171F-0DD7-4F6A-AB7D-E1B5F698074A}" type="pres">
      <dgm:prSet presAssocID="{A39C0697-FBD9-4FA5-BDF2-D305E7341760}" presName="dummy1b" presStyleCnt="0"/>
      <dgm:spPr/>
    </dgm:pt>
    <dgm:pt modelId="{0C98BA1A-7094-46A6-B5A2-D890969D2FA7}" type="pres">
      <dgm:prSet presAssocID="{A39C0697-FBD9-4FA5-BDF2-D305E7341760}" presName="wedge1Tx" presStyleLbl="node1" presStyleIdx="0" presStyleCnt="3">
        <dgm:presLayoutVars>
          <dgm:chMax val="0"/>
          <dgm:chPref val="0"/>
          <dgm:bulletEnabled val="1"/>
        </dgm:presLayoutVars>
      </dgm:prSet>
      <dgm:spPr/>
      <dgm:t>
        <a:bodyPr/>
        <a:lstStyle/>
        <a:p>
          <a:endParaRPr lang="en-US"/>
        </a:p>
      </dgm:t>
    </dgm:pt>
    <dgm:pt modelId="{8FB4A365-D468-4F88-91E1-894F8EAA74C9}" type="pres">
      <dgm:prSet presAssocID="{A39C0697-FBD9-4FA5-BDF2-D305E7341760}" presName="wedge2" presStyleLbl="node1" presStyleIdx="1" presStyleCnt="3" custLinFactNeighborX="-1339" custLinFactNeighborY="-2651"/>
      <dgm:spPr/>
      <dgm:t>
        <a:bodyPr/>
        <a:lstStyle/>
        <a:p>
          <a:endParaRPr lang="en-US"/>
        </a:p>
      </dgm:t>
    </dgm:pt>
    <dgm:pt modelId="{BA13E469-F30B-451C-8DC2-12CC98B8A8B6}" type="pres">
      <dgm:prSet presAssocID="{A39C0697-FBD9-4FA5-BDF2-D305E7341760}" presName="dummy2a" presStyleCnt="0"/>
      <dgm:spPr/>
    </dgm:pt>
    <dgm:pt modelId="{8F5DDF82-3C00-4A1F-A9EF-164150094C81}" type="pres">
      <dgm:prSet presAssocID="{A39C0697-FBD9-4FA5-BDF2-D305E7341760}" presName="dummy2b" presStyleCnt="0"/>
      <dgm:spPr/>
    </dgm:pt>
    <dgm:pt modelId="{B4F59158-0DA6-48C7-82F6-170DE7612292}" type="pres">
      <dgm:prSet presAssocID="{A39C0697-FBD9-4FA5-BDF2-D305E7341760}" presName="wedge2Tx" presStyleLbl="node1" presStyleIdx="1" presStyleCnt="3">
        <dgm:presLayoutVars>
          <dgm:chMax val="0"/>
          <dgm:chPref val="0"/>
          <dgm:bulletEnabled val="1"/>
        </dgm:presLayoutVars>
      </dgm:prSet>
      <dgm:spPr/>
      <dgm:t>
        <a:bodyPr/>
        <a:lstStyle/>
        <a:p>
          <a:endParaRPr lang="en-US"/>
        </a:p>
      </dgm:t>
    </dgm:pt>
    <dgm:pt modelId="{44AEB611-6649-49A4-B58A-12393C3C5E02}" type="pres">
      <dgm:prSet presAssocID="{A39C0697-FBD9-4FA5-BDF2-D305E7341760}" presName="wedge3" presStyleLbl="node1" presStyleIdx="2" presStyleCnt="3" custLinFactNeighborX="720" custLinFactNeighborY="920"/>
      <dgm:spPr/>
      <dgm:t>
        <a:bodyPr/>
        <a:lstStyle/>
        <a:p>
          <a:endParaRPr lang="en-US"/>
        </a:p>
      </dgm:t>
    </dgm:pt>
    <dgm:pt modelId="{D64652E1-3164-4656-941B-9E3D0CED109C}" type="pres">
      <dgm:prSet presAssocID="{A39C0697-FBD9-4FA5-BDF2-D305E7341760}" presName="dummy3a" presStyleCnt="0"/>
      <dgm:spPr/>
    </dgm:pt>
    <dgm:pt modelId="{E54130B7-590E-48A1-A790-9B50A56011D8}" type="pres">
      <dgm:prSet presAssocID="{A39C0697-FBD9-4FA5-BDF2-D305E7341760}" presName="dummy3b" presStyleCnt="0"/>
      <dgm:spPr/>
    </dgm:pt>
    <dgm:pt modelId="{556030B9-08E7-4C64-A22C-3865AF4EB5FD}" type="pres">
      <dgm:prSet presAssocID="{A39C0697-FBD9-4FA5-BDF2-D305E7341760}" presName="wedge3Tx" presStyleLbl="node1" presStyleIdx="2" presStyleCnt="3">
        <dgm:presLayoutVars>
          <dgm:chMax val="0"/>
          <dgm:chPref val="0"/>
          <dgm:bulletEnabled val="1"/>
        </dgm:presLayoutVars>
      </dgm:prSet>
      <dgm:spPr/>
      <dgm:t>
        <a:bodyPr/>
        <a:lstStyle/>
        <a:p>
          <a:endParaRPr lang="en-US"/>
        </a:p>
      </dgm:t>
    </dgm:pt>
    <dgm:pt modelId="{748902CB-F130-46AC-8586-CFBF78A089E5}" type="pres">
      <dgm:prSet presAssocID="{885187DB-A62D-44C3-83BE-73484BADF2CC}" presName="arrowWedge1" presStyleLbl="fgSibTrans2D1" presStyleIdx="0" presStyleCnt="3"/>
      <dgm:spPr/>
    </dgm:pt>
    <dgm:pt modelId="{5CC76BC5-2D73-4CD2-B14B-8A55BA952AFB}" type="pres">
      <dgm:prSet presAssocID="{47B9186C-7EC3-4E4A-9392-F9B81EEA640B}" presName="arrowWedge2" presStyleLbl="fgSibTrans2D1" presStyleIdx="1" presStyleCnt="3" custLinFactNeighborX="-2437" custLinFactNeighborY="-445"/>
      <dgm:spPr/>
    </dgm:pt>
    <dgm:pt modelId="{9FEF7F2D-DB2D-4D7C-A768-FDAF27C97C1F}" type="pres">
      <dgm:prSet presAssocID="{64610D7E-6D81-45C3-AB4D-0CE612E6E73C}" presName="arrowWedge3" presStyleLbl="fgSibTrans2D1" presStyleIdx="2" presStyleCnt="3"/>
      <dgm:spPr/>
    </dgm:pt>
  </dgm:ptLst>
  <dgm:cxnLst>
    <dgm:cxn modelId="{9AC1A380-D892-4633-B126-DC90771AD521}" type="presOf" srcId="{73C701F4-43BA-4954-AD41-6E7FF66B4EDE}" destId="{0C98BA1A-7094-46A6-B5A2-D890969D2FA7}" srcOrd="1" destOrd="0" presId="urn:microsoft.com/office/officeart/2005/8/layout/cycle8"/>
    <dgm:cxn modelId="{6C56F2A4-9ADB-46EE-BFCC-FDCB8160B18D}" type="presOf" srcId="{6E5DF3E3-1CFE-491F-93D0-ABF03212BE08}" destId="{8FB4A365-D468-4F88-91E1-894F8EAA74C9}" srcOrd="0" destOrd="0" presId="urn:microsoft.com/office/officeart/2005/8/layout/cycle8"/>
    <dgm:cxn modelId="{1D846212-15D9-457B-9F80-91D18CAAE233}" srcId="{A39C0697-FBD9-4FA5-BDF2-D305E7341760}" destId="{73C701F4-43BA-4954-AD41-6E7FF66B4EDE}" srcOrd="0" destOrd="0" parTransId="{433A2373-FC5E-4EDE-9241-14A3CB0AC132}" sibTransId="{885187DB-A62D-44C3-83BE-73484BADF2CC}"/>
    <dgm:cxn modelId="{0A14BA0D-6A69-417F-B4CA-652191B7294F}" srcId="{A39C0697-FBD9-4FA5-BDF2-D305E7341760}" destId="{85DD6EC5-D563-406B-89AB-DEE73DADDA93}" srcOrd="2" destOrd="0" parTransId="{CFAE1022-E4DA-4686-8C28-A8F3EDCEC16B}" sibTransId="{64610D7E-6D81-45C3-AB4D-0CE612E6E73C}"/>
    <dgm:cxn modelId="{F82F898A-A427-4CE3-BF7D-F20EF17F8CBC}" type="presOf" srcId="{85DD6EC5-D563-406B-89AB-DEE73DADDA93}" destId="{556030B9-08E7-4C64-A22C-3865AF4EB5FD}" srcOrd="1" destOrd="0" presId="urn:microsoft.com/office/officeart/2005/8/layout/cycle8"/>
    <dgm:cxn modelId="{028E32BB-E5DE-44FC-9B4E-C2817D0014AA}" type="presOf" srcId="{A39C0697-FBD9-4FA5-BDF2-D305E7341760}" destId="{E957DEC7-1F0A-483A-849E-A0B140A7A55B}" srcOrd="0" destOrd="0" presId="urn:microsoft.com/office/officeart/2005/8/layout/cycle8"/>
    <dgm:cxn modelId="{2168FC09-09F7-4508-96E4-C0B2B0EEF843}" type="presOf" srcId="{85DD6EC5-D563-406B-89AB-DEE73DADDA93}" destId="{44AEB611-6649-49A4-B58A-12393C3C5E02}" srcOrd="0" destOrd="0" presId="urn:microsoft.com/office/officeart/2005/8/layout/cycle8"/>
    <dgm:cxn modelId="{CC3D5380-9645-4E19-8EFA-304E61508FEC}" type="presOf" srcId="{6E5DF3E3-1CFE-491F-93D0-ABF03212BE08}" destId="{B4F59158-0DA6-48C7-82F6-170DE7612292}" srcOrd="1" destOrd="0" presId="urn:microsoft.com/office/officeart/2005/8/layout/cycle8"/>
    <dgm:cxn modelId="{81B7DE13-90AD-435D-83B3-B81A6E8ABAC4}" type="presOf" srcId="{73C701F4-43BA-4954-AD41-6E7FF66B4EDE}" destId="{8DD3A4BA-FA87-4808-8C2E-994E85EADBC4}" srcOrd="0" destOrd="0" presId="urn:microsoft.com/office/officeart/2005/8/layout/cycle8"/>
    <dgm:cxn modelId="{D3CDE952-A9C3-4656-BE22-C0036CE13066}" srcId="{A39C0697-FBD9-4FA5-BDF2-D305E7341760}" destId="{6E5DF3E3-1CFE-491F-93D0-ABF03212BE08}" srcOrd="1" destOrd="0" parTransId="{85695243-D297-46AC-BD41-ED2A6AF1C943}" sibTransId="{47B9186C-7EC3-4E4A-9392-F9B81EEA640B}"/>
    <dgm:cxn modelId="{8429FAD8-2D49-4DA9-86E7-42ABBD56C2EC}" type="presParOf" srcId="{E957DEC7-1F0A-483A-849E-A0B140A7A55B}" destId="{8DD3A4BA-FA87-4808-8C2E-994E85EADBC4}" srcOrd="0" destOrd="0" presId="urn:microsoft.com/office/officeart/2005/8/layout/cycle8"/>
    <dgm:cxn modelId="{85CC1157-D263-473C-BE28-A9ABC6C83DE8}" type="presParOf" srcId="{E957DEC7-1F0A-483A-849E-A0B140A7A55B}" destId="{9FA8F40B-5F9A-4E85-8C63-AEADA50EF769}" srcOrd="1" destOrd="0" presId="urn:microsoft.com/office/officeart/2005/8/layout/cycle8"/>
    <dgm:cxn modelId="{B2B651EF-0607-4515-9FF5-A597486DD8BA}" type="presParOf" srcId="{E957DEC7-1F0A-483A-849E-A0B140A7A55B}" destId="{9571171F-0DD7-4F6A-AB7D-E1B5F698074A}" srcOrd="2" destOrd="0" presId="urn:microsoft.com/office/officeart/2005/8/layout/cycle8"/>
    <dgm:cxn modelId="{3072B17D-876C-4CCC-B864-44853D4DE11A}" type="presParOf" srcId="{E957DEC7-1F0A-483A-849E-A0B140A7A55B}" destId="{0C98BA1A-7094-46A6-B5A2-D890969D2FA7}" srcOrd="3" destOrd="0" presId="urn:microsoft.com/office/officeart/2005/8/layout/cycle8"/>
    <dgm:cxn modelId="{975C9753-6555-40C0-BD04-E3F97D74397F}" type="presParOf" srcId="{E957DEC7-1F0A-483A-849E-A0B140A7A55B}" destId="{8FB4A365-D468-4F88-91E1-894F8EAA74C9}" srcOrd="4" destOrd="0" presId="urn:microsoft.com/office/officeart/2005/8/layout/cycle8"/>
    <dgm:cxn modelId="{D362DA0D-CF39-430F-8072-710137D27242}" type="presParOf" srcId="{E957DEC7-1F0A-483A-849E-A0B140A7A55B}" destId="{BA13E469-F30B-451C-8DC2-12CC98B8A8B6}" srcOrd="5" destOrd="0" presId="urn:microsoft.com/office/officeart/2005/8/layout/cycle8"/>
    <dgm:cxn modelId="{87A3C744-136C-4A33-94F7-0C481793C914}" type="presParOf" srcId="{E957DEC7-1F0A-483A-849E-A0B140A7A55B}" destId="{8F5DDF82-3C00-4A1F-A9EF-164150094C81}" srcOrd="6" destOrd="0" presId="urn:microsoft.com/office/officeart/2005/8/layout/cycle8"/>
    <dgm:cxn modelId="{0B873E33-715A-4373-8A3E-F8A0BD329041}" type="presParOf" srcId="{E957DEC7-1F0A-483A-849E-A0B140A7A55B}" destId="{B4F59158-0DA6-48C7-82F6-170DE7612292}" srcOrd="7" destOrd="0" presId="urn:microsoft.com/office/officeart/2005/8/layout/cycle8"/>
    <dgm:cxn modelId="{BC3CED4B-B933-455C-BC00-505CFC6F2256}" type="presParOf" srcId="{E957DEC7-1F0A-483A-849E-A0B140A7A55B}" destId="{44AEB611-6649-49A4-B58A-12393C3C5E02}" srcOrd="8" destOrd="0" presId="urn:microsoft.com/office/officeart/2005/8/layout/cycle8"/>
    <dgm:cxn modelId="{023C2445-B4B4-45B6-ABB1-F8CC3EBD6BEC}" type="presParOf" srcId="{E957DEC7-1F0A-483A-849E-A0B140A7A55B}" destId="{D64652E1-3164-4656-941B-9E3D0CED109C}" srcOrd="9" destOrd="0" presId="urn:microsoft.com/office/officeart/2005/8/layout/cycle8"/>
    <dgm:cxn modelId="{8B69BC34-8992-4F15-A7DC-A92D08D0F1CC}" type="presParOf" srcId="{E957DEC7-1F0A-483A-849E-A0B140A7A55B}" destId="{E54130B7-590E-48A1-A790-9B50A56011D8}" srcOrd="10" destOrd="0" presId="urn:microsoft.com/office/officeart/2005/8/layout/cycle8"/>
    <dgm:cxn modelId="{80A8A9D2-7CB4-4BD9-AF08-8A2378BEC2DF}" type="presParOf" srcId="{E957DEC7-1F0A-483A-849E-A0B140A7A55B}" destId="{556030B9-08E7-4C64-A22C-3865AF4EB5FD}" srcOrd="11" destOrd="0" presId="urn:microsoft.com/office/officeart/2005/8/layout/cycle8"/>
    <dgm:cxn modelId="{783DF763-F915-4E6D-B031-034CB1144D7F}" type="presParOf" srcId="{E957DEC7-1F0A-483A-849E-A0B140A7A55B}" destId="{748902CB-F130-46AC-8586-CFBF78A089E5}" srcOrd="12" destOrd="0" presId="urn:microsoft.com/office/officeart/2005/8/layout/cycle8"/>
    <dgm:cxn modelId="{093B0F0E-A58E-4DBA-A859-0EE28E3F4417}" type="presParOf" srcId="{E957DEC7-1F0A-483A-849E-A0B140A7A55B}" destId="{5CC76BC5-2D73-4CD2-B14B-8A55BA952AFB}" srcOrd="13" destOrd="0" presId="urn:microsoft.com/office/officeart/2005/8/layout/cycle8"/>
    <dgm:cxn modelId="{04E8BC3D-0F52-447C-A69C-133C25433D8F}" type="presParOf" srcId="{E957DEC7-1F0A-483A-849E-A0B140A7A55B}" destId="{9FEF7F2D-DB2D-4D7C-A768-FDAF27C97C1F}" srcOrd="14" destOrd="0" presId="urn:microsoft.com/office/officeart/2005/8/layout/cycle8"/>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D3C2C6-0B2F-4EF1-97D0-B850AB3E6D4F}"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30291E55-44F3-4E4E-9B33-7F50E998E7A2}">
      <dgm:prSet phldrT="[Text]" custT="1"/>
      <dgm:spPr/>
      <dgm:t>
        <a:bodyPr/>
        <a:lstStyle/>
        <a:p>
          <a:r>
            <a:rPr lang="fa-IR" sz="2800" dirty="0" smtClean="0">
              <a:cs typeface="B Traffic" panose="00000400000000000000" pitchFamily="2" charset="-78"/>
            </a:rPr>
            <a:t>منطق پیامبر وآیات بر 3 محور </a:t>
          </a:r>
          <a:endParaRPr lang="en-US" sz="2800" dirty="0"/>
        </a:p>
      </dgm:t>
    </dgm:pt>
    <dgm:pt modelId="{D1A95D49-4909-4D13-A828-0A8F7255D24F}" type="parTrans" cxnId="{9B38ABBE-A2AB-4248-BC2F-967E1D203051}">
      <dgm:prSet/>
      <dgm:spPr/>
      <dgm:t>
        <a:bodyPr/>
        <a:lstStyle/>
        <a:p>
          <a:endParaRPr lang="en-US"/>
        </a:p>
      </dgm:t>
    </dgm:pt>
    <dgm:pt modelId="{1E3F8603-CC3C-43D1-9C71-8D43CDC022AF}" type="sibTrans" cxnId="{9B38ABBE-A2AB-4248-BC2F-967E1D203051}">
      <dgm:prSet/>
      <dgm:spPr/>
      <dgm:t>
        <a:bodyPr/>
        <a:lstStyle/>
        <a:p>
          <a:endParaRPr lang="en-US"/>
        </a:p>
      </dgm:t>
    </dgm:pt>
    <dgm:pt modelId="{D681E665-F35D-4E49-8EF9-948D88207C43}">
      <dgm:prSet phldrT="[Text]" custT="1"/>
      <dgm:spPr/>
      <dgm:t>
        <a:bodyPr/>
        <a:lstStyle/>
        <a:p>
          <a:pPr rtl="1"/>
          <a:r>
            <a:rPr lang="fa-IR" sz="2400" dirty="0" smtClean="0">
              <a:cs typeface="B Traffic" panose="00000400000000000000" pitchFamily="2" charset="-78"/>
            </a:rPr>
            <a:t>منطق پیامبر بر سه محور: 1- یکتایی خدا</a:t>
          </a:r>
          <a:endParaRPr lang="en-US" sz="2400" dirty="0"/>
        </a:p>
      </dgm:t>
    </dgm:pt>
    <dgm:pt modelId="{24F681D2-CCCD-4C0D-A911-C5ACF6C45FBB}" type="parTrans" cxnId="{F6029BD4-AAFC-4A68-B554-A24A85CB2E68}">
      <dgm:prSet/>
      <dgm:spPr/>
      <dgm:t>
        <a:bodyPr/>
        <a:lstStyle/>
        <a:p>
          <a:endParaRPr lang="en-US"/>
        </a:p>
      </dgm:t>
    </dgm:pt>
    <dgm:pt modelId="{1DE23AF2-BEA6-4882-A513-63A9DCE59985}" type="sibTrans" cxnId="{F6029BD4-AAFC-4A68-B554-A24A85CB2E68}">
      <dgm:prSet/>
      <dgm:spPr/>
      <dgm:t>
        <a:bodyPr/>
        <a:lstStyle/>
        <a:p>
          <a:endParaRPr lang="en-US"/>
        </a:p>
      </dgm:t>
    </dgm:pt>
    <dgm:pt modelId="{536E5E65-F79E-435B-A075-BBE9175952B2}">
      <dgm:prSet phldrT="[Text]" custT="1"/>
      <dgm:spPr/>
      <dgm:t>
        <a:bodyPr/>
        <a:lstStyle/>
        <a:p>
          <a:pPr rtl="1"/>
          <a:r>
            <a:rPr lang="fa-IR" sz="2400" dirty="0" smtClean="0">
              <a:cs typeface="B Traffic" panose="00000400000000000000" pitchFamily="2" charset="-78"/>
            </a:rPr>
            <a:t>2- پرستش خدا</a:t>
          </a:r>
          <a:endParaRPr lang="en-US" sz="2400" dirty="0"/>
        </a:p>
      </dgm:t>
    </dgm:pt>
    <dgm:pt modelId="{3403F404-7716-4C0A-B6D5-5A345FC29877}" type="parTrans" cxnId="{D1063470-6191-4F53-A172-5D6EF34D3599}">
      <dgm:prSet/>
      <dgm:spPr/>
      <dgm:t>
        <a:bodyPr/>
        <a:lstStyle/>
        <a:p>
          <a:endParaRPr lang="en-US"/>
        </a:p>
      </dgm:t>
    </dgm:pt>
    <dgm:pt modelId="{2844B423-7AE8-4B6F-BE92-E4E21D4E7A83}" type="sibTrans" cxnId="{D1063470-6191-4F53-A172-5D6EF34D3599}">
      <dgm:prSet/>
      <dgm:spPr/>
      <dgm:t>
        <a:bodyPr/>
        <a:lstStyle/>
        <a:p>
          <a:endParaRPr lang="en-US"/>
        </a:p>
      </dgm:t>
    </dgm:pt>
    <dgm:pt modelId="{DF604AC4-AD2E-415F-9659-FEB5A08799C1}">
      <dgm:prSet phldrT="[Text]" custT="1"/>
      <dgm:spPr/>
      <dgm:t>
        <a:bodyPr/>
        <a:lstStyle/>
        <a:p>
          <a:r>
            <a:rPr lang="fa-IR" sz="2400" dirty="0" smtClean="0">
              <a:cs typeface="B Traffic" panose="00000400000000000000" pitchFamily="2" charset="-78"/>
            </a:rPr>
            <a:t> 3- سرزنش بت پرستی و رستگاری در پرتو توحید</a:t>
          </a:r>
          <a:endParaRPr lang="en-US" sz="2400" dirty="0"/>
        </a:p>
      </dgm:t>
    </dgm:pt>
    <dgm:pt modelId="{7A7A864B-1C19-4015-A444-9DECD91A74CB}" type="parTrans" cxnId="{D4CB3B11-1C0F-457D-9399-8905A3859230}">
      <dgm:prSet/>
      <dgm:spPr/>
      <dgm:t>
        <a:bodyPr/>
        <a:lstStyle/>
        <a:p>
          <a:endParaRPr lang="en-US"/>
        </a:p>
      </dgm:t>
    </dgm:pt>
    <dgm:pt modelId="{4379202C-D827-4489-8508-9DFF585278D5}" type="sibTrans" cxnId="{D4CB3B11-1C0F-457D-9399-8905A3859230}">
      <dgm:prSet/>
      <dgm:spPr/>
      <dgm:t>
        <a:bodyPr/>
        <a:lstStyle/>
        <a:p>
          <a:endParaRPr lang="en-US"/>
        </a:p>
      </dgm:t>
    </dgm:pt>
    <dgm:pt modelId="{B45A0643-89E1-4459-8FD7-1DF985918B4C}" type="pres">
      <dgm:prSet presAssocID="{9AD3C2C6-0B2F-4EF1-97D0-B850AB3E6D4F}" presName="diagram" presStyleCnt="0">
        <dgm:presLayoutVars>
          <dgm:chPref val="1"/>
          <dgm:dir val="rev"/>
          <dgm:animOne val="branch"/>
          <dgm:animLvl val="lvl"/>
          <dgm:resizeHandles val="exact"/>
        </dgm:presLayoutVars>
      </dgm:prSet>
      <dgm:spPr/>
      <dgm:t>
        <a:bodyPr/>
        <a:lstStyle/>
        <a:p>
          <a:endParaRPr lang="en-US"/>
        </a:p>
      </dgm:t>
    </dgm:pt>
    <dgm:pt modelId="{3AEDE7E7-9DDD-4FC4-B1BC-9074D44623F4}" type="pres">
      <dgm:prSet presAssocID="{30291E55-44F3-4E4E-9B33-7F50E998E7A2}" presName="root1" presStyleCnt="0"/>
      <dgm:spPr/>
    </dgm:pt>
    <dgm:pt modelId="{9FEDC722-44C7-4D47-B66C-E0178958CA99}" type="pres">
      <dgm:prSet presAssocID="{30291E55-44F3-4E4E-9B33-7F50E998E7A2}" presName="LevelOneTextNode" presStyleLbl="node0" presStyleIdx="0" presStyleCnt="1" custScaleX="130967" custScaleY="140387" custLinFactNeighborX="30968">
        <dgm:presLayoutVars>
          <dgm:chPref val="3"/>
        </dgm:presLayoutVars>
      </dgm:prSet>
      <dgm:spPr/>
      <dgm:t>
        <a:bodyPr/>
        <a:lstStyle/>
        <a:p>
          <a:endParaRPr lang="en-US"/>
        </a:p>
      </dgm:t>
    </dgm:pt>
    <dgm:pt modelId="{FCAAC3BA-1B2A-4CBD-888F-1DC140058234}" type="pres">
      <dgm:prSet presAssocID="{30291E55-44F3-4E4E-9B33-7F50E998E7A2}" presName="level2hierChild" presStyleCnt="0"/>
      <dgm:spPr/>
    </dgm:pt>
    <dgm:pt modelId="{C8388C83-3100-4B84-9688-CE0A027664E9}" type="pres">
      <dgm:prSet presAssocID="{24F681D2-CCCD-4C0D-A911-C5ACF6C45FBB}" presName="conn2-1" presStyleLbl="parChTrans1D2" presStyleIdx="0" presStyleCnt="3"/>
      <dgm:spPr/>
      <dgm:t>
        <a:bodyPr/>
        <a:lstStyle/>
        <a:p>
          <a:endParaRPr lang="en-US"/>
        </a:p>
      </dgm:t>
    </dgm:pt>
    <dgm:pt modelId="{9D0AA33B-C4F7-4ABD-80EA-76DBE21B6B6E}" type="pres">
      <dgm:prSet presAssocID="{24F681D2-CCCD-4C0D-A911-C5ACF6C45FBB}" presName="connTx" presStyleLbl="parChTrans1D2" presStyleIdx="0" presStyleCnt="3"/>
      <dgm:spPr/>
      <dgm:t>
        <a:bodyPr/>
        <a:lstStyle/>
        <a:p>
          <a:endParaRPr lang="en-US"/>
        </a:p>
      </dgm:t>
    </dgm:pt>
    <dgm:pt modelId="{704B39E9-F40C-4348-9020-13671BBCC517}" type="pres">
      <dgm:prSet presAssocID="{D681E665-F35D-4E49-8EF9-948D88207C43}" presName="root2" presStyleCnt="0"/>
      <dgm:spPr/>
    </dgm:pt>
    <dgm:pt modelId="{DD0C861D-ECED-498C-9057-00F83E6F8E40}" type="pres">
      <dgm:prSet presAssocID="{D681E665-F35D-4E49-8EF9-948D88207C43}" presName="LevelTwoTextNode" presStyleLbl="node2" presStyleIdx="0" presStyleCnt="3" custScaleX="123226">
        <dgm:presLayoutVars>
          <dgm:chPref val="3"/>
        </dgm:presLayoutVars>
      </dgm:prSet>
      <dgm:spPr/>
      <dgm:t>
        <a:bodyPr/>
        <a:lstStyle/>
        <a:p>
          <a:endParaRPr lang="en-US"/>
        </a:p>
      </dgm:t>
    </dgm:pt>
    <dgm:pt modelId="{39D69B0F-EA6A-4913-90ED-515DA6B1C6F1}" type="pres">
      <dgm:prSet presAssocID="{D681E665-F35D-4E49-8EF9-948D88207C43}" presName="level3hierChild" presStyleCnt="0"/>
      <dgm:spPr/>
    </dgm:pt>
    <dgm:pt modelId="{B6C86FB1-8A65-4CA4-ADD2-C5856C45BE86}" type="pres">
      <dgm:prSet presAssocID="{3403F404-7716-4C0A-B6D5-5A345FC29877}" presName="conn2-1" presStyleLbl="parChTrans1D2" presStyleIdx="1" presStyleCnt="3"/>
      <dgm:spPr/>
      <dgm:t>
        <a:bodyPr/>
        <a:lstStyle/>
        <a:p>
          <a:endParaRPr lang="en-US"/>
        </a:p>
      </dgm:t>
    </dgm:pt>
    <dgm:pt modelId="{CAC31E27-466A-499C-A9B5-705619E6023C}" type="pres">
      <dgm:prSet presAssocID="{3403F404-7716-4C0A-B6D5-5A345FC29877}" presName="connTx" presStyleLbl="parChTrans1D2" presStyleIdx="1" presStyleCnt="3"/>
      <dgm:spPr/>
      <dgm:t>
        <a:bodyPr/>
        <a:lstStyle/>
        <a:p>
          <a:endParaRPr lang="en-US"/>
        </a:p>
      </dgm:t>
    </dgm:pt>
    <dgm:pt modelId="{38668B9F-7B4E-49BA-A737-3545368255FD}" type="pres">
      <dgm:prSet presAssocID="{536E5E65-F79E-435B-A075-BBE9175952B2}" presName="root2" presStyleCnt="0"/>
      <dgm:spPr/>
    </dgm:pt>
    <dgm:pt modelId="{D8BE9A29-2382-42A3-B3FA-EB0C991ED434}" type="pres">
      <dgm:prSet presAssocID="{536E5E65-F79E-435B-A075-BBE9175952B2}" presName="LevelTwoTextNode" presStyleLbl="node2" presStyleIdx="1" presStyleCnt="3" custScaleX="123226">
        <dgm:presLayoutVars>
          <dgm:chPref val="3"/>
        </dgm:presLayoutVars>
      </dgm:prSet>
      <dgm:spPr/>
      <dgm:t>
        <a:bodyPr/>
        <a:lstStyle/>
        <a:p>
          <a:endParaRPr lang="en-US"/>
        </a:p>
      </dgm:t>
    </dgm:pt>
    <dgm:pt modelId="{D40C4F72-99ED-43D3-953E-5DBF0ED8C0A5}" type="pres">
      <dgm:prSet presAssocID="{536E5E65-F79E-435B-A075-BBE9175952B2}" presName="level3hierChild" presStyleCnt="0"/>
      <dgm:spPr/>
    </dgm:pt>
    <dgm:pt modelId="{CCD63018-37E1-4678-8E09-BEEBB7AEA7AE}" type="pres">
      <dgm:prSet presAssocID="{7A7A864B-1C19-4015-A444-9DECD91A74CB}" presName="conn2-1" presStyleLbl="parChTrans1D2" presStyleIdx="2" presStyleCnt="3"/>
      <dgm:spPr/>
      <dgm:t>
        <a:bodyPr/>
        <a:lstStyle/>
        <a:p>
          <a:endParaRPr lang="en-US"/>
        </a:p>
      </dgm:t>
    </dgm:pt>
    <dgm:pt modelId="{A925539D-4097-4C83-AC21-9049758810C0}" type="pres">
      <dgm:prSet presAssocID="{7A7A864B-1C19-4015-A444-9DECD91A74CB}" presName="connTx" presStyleLbl="parChTrans1D2" presStyleIdx="2" presStyleCnt="3"/>
      <dgm:spPr/>
      <dgm:t>
        <a:bodyPr/>
        <a:lstStyle/>
        <a:p>
          <a:endParaRPr lang="en-US"/>
        </a:p>
      </dgm:t>
    </dgm:pt>
    <dgm:pt modelId="{250B276F-094A-4730-96F8-6B7E19808DB6}" type="pres">
      <dgm:prSet presAssocID="{DF604AC4-AD2E-415F-9659-FEB5A08799C1}" presName="root2" presStyleCnt="0"/>
      <dgm:spPr/>
    </dgm:pt>
    <dgm:pt modelId="{A6D5F6DA-B715-4274-8813-A37D99666A77}" type="pres">
      <dgm:prSet presAssocID="{DF604AC4-AD2E-415F-9659-FEB5A08799C1}" presName="LevelTwoTextNode" presStyleLbl="node2" presStyleIdx="2" presStyleCnt="3" custScaleX="123226">
        <dgm:presLayoutVars>
          <dgm:chPref val="3"/>
        </dgm:presLayoutVars>
      </dgm:prSet>
      <dgm:spPr/>
      <dgm:t>
        <a:bodyPr/>
        <a:lstStyle/>
        <a:p>
          <a:endParaRPr lang="en-US"/>
        </a:p>
      </dgm:t>
    </dgm:pt>
    <dgm:pt modelId="{D6EFEB75-D1E9-4EC0-8B48-F96A6AD89C10}" type="pres">
      <dgm:prSet presAssocID="{DF604AC4-AD2E-415F-9659-FEB5A08799C1}" presName="level3hierChild" presStyleCnt="0"/>
      <dgm:spPr/>
    </dgm:pt>
  </dgm:ptLst>
  <dgm:cxnLst>
    <dgm:cxn modelId="{44DA1A3A-4AA0-4630-BCED-C70036B16E26}" type="presOf" srcId="{D681E665-F35D-4E49-8EF9-948D88207C43}" destId="{DD0C861D-ECED-498C-9057-00F83E6F8E40}" srcOrd="0" destOrd="0" presId="urn:microsoft.com/office/officeart/2005/8/layout/hierarchy2"/>
    <dgm:cxn modelId="{EA057157-E106-42DE-893D-74FF8A4CD22C}" type="presOf" srcId="{24F681D2-CCCD-4C0D-A911-C5ACF6C45FBB}" destId="{9D0AA33B-C4F7-4ABD-80EA-76DBE21B6B6E}" srcOrd="1" destOrd="0" presId="urn:microsoft.com/office/officeart/2005/8/layout/hierarchy2"/>
    <dgm:cxn modelId="{21E05BCA-F574-4A35-B652-7F0199175BB5}" type="presOf" srcId="{30291E55-44F3-4E4E-9B33-7F50E998E7A2}" destId="{9FEDC722-44C7-4D47-B66C-E0178958CA99}" srcOrd="0" destOrd="0" presId="urn:microsoft.com/office/officeart/2005/8/layout/hierarchy2"/>
    <dgm:cxn modelId="{2DBAB3B7-B793-42BE-A988-92E83A2328DF}" type="presOf" srcId="{DF604AC4-AD2E-415F-9659-FEB5A08799C1}" destId="{A6D5F6DA-B715-4274-8813-A37D99666A77}" srcOrd="0" destOrd="0" presId="urn:microsoft.com/office/officeart/2005/8/layout/hierarchy2"/>
    <dgm:cxn modelId="{72AFD9FB-DCF0-46E4-A25B-6FCD95C33BB2}" type="presOf" srcId="{7A7A864B-1C19-4015-A444-9DECD91A74CB}" destId="{A925539D-4097-4C83-AC21-9049758810C0}" srcOrd="1" destOrd="0" presId="urn:microsoft.com/office/officeart/2005/8/layout/hierarchy2"/>
    <dgm:cxn modelId="{9B38ABBE-A2AB-4248-BC2F-967E1D203051}" srcId="{9AD3C2C6-0B2F-4EF1-97D0-B850AB3E6D4F}" destId="{30291E55-44F3-4E4E-9B33-7F50E998E7A2}" srcOrd="0" destOrd="0" parTransId="{D1A95D49-4909-4D13-A828-0A8F7255D24F}" sibTransId="{1E3F8603-CC3C-43D1-9C71-8D43CDC022AF}"/>
    <dgm:cxn modelId="{95D1CC22-4DB5-4545-A875-666C8FA1FB37}" type="presOf" srcId="{3403F404-7716-4C0A-B6D5-5A345FC29877}" destId="{CAC31E27-466A-499C-A9B5-705619E6023C}" srcOrd="1" destOrd="0" presId="urn:microsoft.com/office/officeart/2005/8/layout/hierarchy2"/>
    <dgm:cxn modelId="{33BF6DAC-B1E5-4B13-AF83-0EBB8C942B22}" type="presOf" srcId="{536E5E65-F79E-435B-A075-BBE9175952B2}" destId="{D8BE9A29-2382-42A3-B3FA-EB0C991ED434}" srcOrd="0" destOrd="0" presId="urn:microsoft.com/office/officeart/2005/8/layout/hierarchy2"/>
    <dgm:cxn modelId="{DFCB7577-FF47-4174-9F29-577698AFE7FB}" type="presOf" srcId="{7A7A864B-1C19-4015-A444-9DECD91A74CB}" destId="{CCD63018-37E1-4678-8E09-BEEBB7AEA7AE}" srcOrd="0" destOrd="0" presId="urn:microsoft.com/office/officeart/2005/8/layout/hierarchy2"/>
    <dgm:cxn modelId="{D1063470-6191-4F53-A172-5D6EF34D3599}" srcId="{30291E55-44F3-4E4E-9B33-7F50E998E7A2}" destId="{536E5E65-F79E-435B-A075-BBE9175952B2}" srcOrd="1" destOrd="0" parTransId="{3403F404-7716-4C0A-B6D5-5A345FC29877}" sibTransId="{2844B423-7AE8-4B6F-BE92-E4E21D4E7A83}"/>
    <dgm:cxn modelId="{D4CB3B11-1C0F-457D-9399-8905A3859230}" srcId="{30291E55-44F3-4E4E-9B33-7F50E998E7A2}" destId="{DF604AC4-AD2E-415F-9659-FEB5A08799C1}" srcOrd="2" destOrd="0" parTransId="{7A7A864B-1C19-4015-A444-9DECD91A74CB}" sibTransId="{4379202C-D827-4489-8508-9DFF585278D5}"/>
    <dgm:cxn modelId="{70A18761-CBC5-4EE9-B50B-CA4476D958C9}" type="presOf" srcId="{9AD3C2C6-0B2F-4EF1-97D0-B850AB3E6D4F}" destId="{B45A0643-89E1-4459-8FD7-1DF985918B4C}" srcOrd="0" destOrd="0" presId="urn:microsoft.com/office/officeart/2005/8/layout/hierarchy2"/>
    <dgm:cxn modelId="{410CFA56-A745-4013-96C4-CD367DB42FF3}" type="presOf" srcId="{24F681D2-CCCD-4C0D-A911-C5ACF6C45FBB}" destId="{C8388C83-3100-4B84-9688-CE0A027664E9}" srcOrd="0" destOrd="0" presId="urn:microsoft.com/office/officeart/2005/8/layout/hierarchy2"/>
    <dgm:cxn modelId="{0043E37C-F3B6-4B41-AB8F-5594214CAB08}" type="presOf" srcId="{3403F404-7716-4C0A-B6D5-5A345FC29877}" destId="{B6C86FB1-8A65-4CA4-ADD2-C5856C45BE86}" srcOrd="0" destOrd="0" presId="urn:microsoft.com/office/officeart/2005/8/layout/hierarchy2"/>
    <dgm:cxn modelId="{F6029BD4-AAFC-4A68-B554-A24A85CB2E68}" srcId="{30291E55-44F3-4E4E-9B33-7F50E998E7A2}" destId="{D681E665-F35D-4E49-8EF9-948D88207C43}" srcOrd="0" destOrd="0" parTransId="{24F681D2-CCCD-4C0D-A911-C5ACF6C45FBB}" sibTransId="{1DE23AF2-BEA6-4882-A513-63A9DCE59985}"/>
    <dgm:cxn modelId="{3EE290CB-1513-4334-B7CF-16D47D9CA963}" type="presParOf" srcId="{B45A0643-89E1-4459-8FD7-1DF985918B4C}" destId="{3AEDE7E7-9DDD-4FC4-B1BC-9074D44623F4}" srcOrd="0" destOrd="0" presId="urn:microsoft.com/office/officeart/2005/8/layout/hierarchy2"/>
    <dgm:cxn modelId="{BC6715ED-475B-4E96-B893-561BA9D17A0C}" type="presParOf" srcId="{3AEDE7E7-9DDD-4FC4-B1BC-9074D44623F4}" destId="{9FEDC722-44C7-4D47-B66C-E0178958CA99}" srcOrd="0" destOrd="0" presId="urn:microsoft.com/office/officeart/2005/8/layout/hierarchy2"/>
    <dgm:cxn modelId="{52DABBB8-8BA2-4781-9DB5-5D98A12EB2ED}" type="presParOf" srcId="{3AEDE7E7-9DDD-4FC4-B1BC-9074D44623F4}" destId="{FCAAC3BA-1B2A-4CBD-888F-1DC140058234}" srcOrd="1" destOrd="0" presId="urn:microsoft.com/office/officeart/2005/8/layout/hierarchy2"/>
    <dgm:cxn modelId="{8E4A154B-EA3A-4605-A95C-A3B9BB25315F}" type="presParOf" srcId="{FCAAC3BA-1B2A-4CBD-888F-1DC140058234}" destId="{C8388C83-3100-4B84-9688-CE0A027664E9}" srcOrd="0" destOrd="0" presId="urn:microsoft.com/office/officeart/2005/8/layout/hierarchy2"/>
    <dgm:cxn modelId="{44832871-E39C-4766-BF21-1C473765B0B2}" type="presParOf" srcId="{C8388C83-3100-4B84-9688-CE0A027664E9}" destId="{9D0AA33B-C4F7-4ABD-80EA-76DBE21B6B6E}" srcOrd="0" destOrd="0" presId="urn:microsoft.com/office/officeart/2005/8/layout/hierarchy2"/>
    <dgm:cxn modelId="{11DB46F7-6EEB-4352-B5BA-598710A26179}" type="presParOf" srcId="{FCAAC3BA-1B2A-4CBD-888F-1DC140058234}" destId="{704B39E9-F40C-4348-9020-13671BBCC517}" srcOrd="1" destOrd="0" presId="urn:microsoft.com/office/officeart/2005/8/layout/hierarchy2"/>
    <dgm:cxn modelId="{357490CF-5F22-4468-A511-CCB88FEAFF91}" type="presParOf" srcId="{704B39E9-F40C-4348-9020-13671BBCC517}" destId="{DD0C861D-ECED-498C-9057-00F83E6F8E40}" srcOrd="0" destOrd="0" presId="urn:microsoft.com/office/officeart/2005/8/layout/hierarchy2"/>
    <dgm:cxn modelId="{AD3DC189-9E26-4FB0-8AE5-28DC706EE267}" type="presParOf" srcId="{704B39E9-F40C-4348-9020-13671BBCC517}" destId="{39D69B0F-EA6A-4913-90ED-515DA6B1C6F1}" srcOrd="1" destOrd="0" presId="urn:microsoft.com/office/officeart/2005/8/layout/hierarchy2"/>
    <dgm:cxn modelId="{EDE8570E-A9EF-4158-8D2C-35F1008B5121}" type="presParOf" srcId="{FCAAC3BA-1B2A-4CBD-888F-1DC140058234}" destId="{B6C86FB1-8A65-4CA4-ADD2-C5856C45BE86}" srcOrd="2" destOrd="0" presId="urn:microsoft.com/office/officeart/2005/8/layout/hierarchy2"/>
    <dgm:cxn modelId="{686BF437-42FE-4E98-9EE0-E1A770F21A7B}" type="presParOf" srcId="{B6C86FB1-8A65-4CA4-ADD2-C5856C45BE86}" destId="{CAC31E27-466A-499C-A9B5-705619E6023C}" srcOrd="0" destOrd="0" presId="urn:microsoft.com/office/officeart/2005/8/layout/hierarchy2"/>
    <dgm:cxn modelId="{72855B9B-2369-41B4-B647-F30A5B891B5C}" type="presParOf" srcId="{FCAAC3BA-1B2A-4CBD-888F-1DC140058234}" destId="{38668B9F-7B4E-49BA-A737-3545368255FD}" srcOrd="3" destOrd="0" presId="urn:microsoft.com/office/officeart/2005/8/layout/hierarchy2"/>
    <dgm:cxn modelId="{D02FDBB4-648D-43D7-99D7-E1F021A8193F}" type="presParOf" srcId="{38668B9F-7B4E-49BA-A737-3545368255FD}" destId="{D8BE9A29-2382-42A3-B3FA-EB0C991ED434}" srcOrd="0" destOrd="0" presId="urn:microsoft.com/office/officeart/2005/8/layout/hierarchy2"/>
    <dgm:cxn modelId="{C9280DBA-60C7-4E0D-BFC4-31DC9EA7E076}" type="presParOf" srcId="{38668B9F-7B4E-49BA-A737-3545368255FD}" destId="{D40C4F72-99ED-43D3-953E-5DBF0ED8C0A5}" srcOrd="1" destOrd="0" presId="urn:microsoft.com/office/officeart/2005/8/layout/hierarchy2"/>
    <dgm:cxn modelId="{ADD113FD-91AB-4113-8595-3A96B6551177}" type="presParOf" srcId="{FCAAC3BA-1B2A-4CBD-888F-1DC140058234}" destId="{CCD63018-37E1-4678-8E09-BEEBB7AEA7AE}" srcOrd="4" destOrd="0" presId="urn:microsoft.com/office/officeart/2005/8/layout/hierarchy2"/>
    <dgm:cxn modelId="{836DB6D0-B057-40EA-BDFE-F2C0DC81A305}" type="presParOf" srcId="{CCD63018-37E1-4678-8E09-BEEBB7AEA7AE}" destId="{A925539D-4097-4C83-AC21-9049758810C0}" srcOrd="0" destOrd="0" presId="urn:microsoft.com/office/officeart/2005/8/layout/hierarchy2"/>
    <dgm:cxn modelId="{62C96369-1706-40E5-9D41-5C824D078F29}" type="presParOf" srcId="{FCAAC3BA-1B2A-4CBD-888F-1DC140058234}" destId="{250B276F-094A-4730-96F8-6B7E19808DB6}" srcOrd="5" destOrd="0" presId="urn:microsoft.com/office/officeart/2005/8/layout/hierarchy2"/>
    <dgm:cxn modelId="{20B13FCB-CC06-4147-8AC2-8157B547E262}" type="presParOf" srcId="{250B276F-094A-4730-96F8-6B7E19808DB6}" destId="{A6D5F6DA-B715-4274-8813-A37D99666A77}" srcOrd="0" destOrd="0" presId="urn:microsoft.com/office/officeart/2005/8/layout/hierarchy2"/>
    <dgm:cxn modelId="{F1049A00-4A12-46C3-84D5-7F1DCC4EE149}" type="presParOf" srcId="{250B276F-094A-4730-96F8-6B7E19808DB6}" destId="{D6EFEB75-D1E9-4EC0-8B48-F96A6AD89C10}" srcOrd="1" destOrd="0" presId="urn:microsoft.com/office/officeart/2005/8/layout/hierarchy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2B1A6F-608D-4B5A-9616-F13DDF73BE06}" type="doc">
      <dgm:prSet loTypeId="urn:microsoft.com/office/officeart/2005/8/layout/cycle8" loCatId="cycle" qsTypeId="urn:microsoft.com/office/officeart/2005/8/quickstyle/simple3" qsCatId="simple" csTypeId="urn:microsoft.com/office/officeart/2005/8/colors/colorful2" csCatId="colorful" phldr="1"/>
      <dgm:spPr/>
    </dgm:pt>
    <dgm:pt modelId="{3C2A1268-31D8-4D72-A0F6-397C3DB9BCA5}">
      <dgm:prSet phldrT="[Text]"/>
      <dgm:spPr/>
      <dgm:t>
        <a:bodyPr/>
        <a:lstStyle/>
        <a:p>
          <a:r>
            <a:rPr lang="fa-IR" dirty="0" smtClean="0">
              <a:cs typeface="2  Esfehan" pitchFamily="2" charset="-78"/>
            </a:rPr>
            <a:t>مشرکان</a:t>
          </a:r>
          <a:endParaRPr lang="en-US" dirty="0"/>
        </a:p>
      </dgm:t>
    </dgm:pt>
    <dgm:pt modelId="{2FE5E743-F1D9-44D4-8B17-F805AAA8DB9E}" type="parTrans" cxnId="{F84D697B-58DA-453F-BD7E-F8654B0C646E}">
      <dgm:prSet/>
      <dgm:spPr/>
      <dgm:t>
        <a:bodyPr/>
        <a:lstStyle/>
        <a:p>
          <a:endParaRPr lang="en-US"/>
        </a:p>
      </dgm:t>
    </dgm:pt>
    <dgm:pt modelId="{5CFE769B-D424-475B-A5E0-88E5E68894E4}" type="sibTrans" cxnId="{F84D697B-58DA-453F-BD7E-F8654B0C646E}">
      <dgm:prSet/>
      <dgm:spPr/>
      <dgm:t>
        <a:bodyPr/>
        <a:lstStyle/>
        <a:p>
          <a:endParaRPr lang="en-US"/>
        </a:p>
      </dgm:t>
    </dgm:pt>
    <dgm:pt modelId="{6C11C14D-9608-46E4-9F48-1551E29D5BA1}">
      <dgm:prSet phldrT="[Text]"/>
      <dgm:spPr/>
      <dgm:t>
        <a:bodyPr/>
        <a:lstStyle/>
        <a:p>
          <a:r>
            <a:rPr lang="fa-IR" dirty="0" smtClean="0">
              <a:cs typeface="2  Esfehan" pitchFamily="2" charset="-78"/>
            </a:rPr>
            <a:t>یهودیان</a:t>
          </a:r>
          <a:endParaRPr lang="en-US" dirty="0"/>
        </a:p>
      </dgm:t>
    </dgm:pt>
    <dgm:pt modelId="{1A5993A5-DC84-4E39-BF84-4037CDF2F8BF}" type="parTrans" cxnId="{BA028D75-EBBE-43F3-9244-D913D7C04CA4}">
      <dgm:prSet/>
      <dgm:spPr/>
      <dgm:t>
        <a:bodyPr/>
        <a:lstStyle/>
        <a:p>
          <a:endParaRPr lang="en-US"/>
        </a:p>
      </dgm:t>
    </dgm:pt>
    <dgm:pt modelId="{AADDC23F-FFEF-4B37-94FC-AB3AFD1F9133}" type="sibTrans" cxnId="{BA028D75-EBBE-43F3-9244-D913D7C04CA4}">
      <dgm:prSet/>
      <dgm:spPr/>
      <dgm:t>
        <a:bodyPr/>
        <a:lstStyle/>
        <a:p>
          <a:endParaRPr lang="en-US"/>
        </a:p>
      </dgm:t>
    </dgm:pt>
    <dgm:pt modelId="{033C5E4C-156B-426D-BC89-E87C628DB98C}">
      <dgm:prSet phldrT="[Text]"/>
      <dgm:spPr/>
      <dgm:t>
        <a:bodyPr/>
        <a:lstStyle/>
        <a:p>
          <a:r>
            <a:rPr lang="fa-IR" dirty="0" smtClean="0">
              <a:cs typeface="2  Esfehan" pitchFamily="2" charset="-78"/>
            </a:rPr>
            <a:t>منافقان</a:t>
          </a:r>
          <a:endParaRPr lang="en-US" dirty="0"/>
        </a:p>
      </dgm:t>
    </dgm:pt>
    <dgm:pt modelId="{3DCCAB21-56BC-46B6-8EAE-DBDB4F3F2073}" type="parTrans" cxnId="{FAE036BB-8A73-4B00-A2E6-FD06A52A06F5}">
      <dgm:prSet/>
      <dgm:spPr/>
      <dgm:t>
        <a:bodyPr/>
        <a:lstStyle/>
        <a:p>
          <a:endParaRPr lang="en-US"/>
        </a:p>
      </dgm:t>
    </dgm:pt>
    <dgm:pt modelId="{B6635861-F62C-4A46-A9B0-DDEF6339E31E}" type="sibTrans" cxnId="{FAE036BB-8A73-4B00-A2E6-FD06A52A06F5}">
      <dgm:prSet/>
      <dgm:spPr/>
      <dgm:t>
        <a:bodyPr/>
        <a:lstStyle/>
        <a:p>
          <a:endParaRPr lang="en-US"/>
        </a:p>
      </dgm:t>
    </dgm:pt>
    <dgm:pt modelId="{7E3BC389-6365-4428-BF6B-5E09F5E42D26}" type="pres">
      <dgm:prSet presAssocID="{D72B1A6F-608D-4B5A-9616-F13DDF73BE06}" presName="compositeShape" presStyleCnt="0">
        <dgm:presLayoutVars>
          <dgm:chMax val="7"/>
          <dgm:dir/>
          <dgm:resizeHandles val="exact"/>
        </dgm:presLayoutVars>
      </dgm:prSet>
      <dgm:spPr/>
    </dgm:pt>
    <dgm:pt modelId="{EE31C953-28E7-4261-9D5A-343455B5C3BA}" type="pres">
      <dgm:prSet presAssocID="{D72B1A6F-608D-4B5A-9616-F13DDF73BE06}" presName="wedge1" presStyleLbl="node1" presStyleIdx="0" presStyleCnt="3"/>
      <dgm:spPr/>
      <dgm:t>
        <a:bodyPr/>
        <a:lstStyle/>
        <a:p>
          <a:endParaRPr lang="en-US"/>
        </a:p>
      </dgm:t>
    </dgm:pt>
    <dgm:pt modelId="{D48C2630-2A64-4121-B78C-E8CFA474302F}" type="pres">
      <dgm:prSet presAssocID="{D72B1A6F-608D-4B5A-9616-F13DDF73BE06}" presName="dummy1a" presStyleCnt="0"/>
      <dgm:spPr/>
    </dgm:pt>
    <dgm:pt modelId="{564BB757-3D5D-47F9-B4F9-A75AA6016994}" type="pres">
      <dgm:prSet presAssocID="{D72B1A6F-608D-4B5A-9616-F13DDF73BE06}" presName="dummy1b" presStyleCnt="0"/>
      <dgm:spPr/>
    </dgm:pt>
    <dgm:pt modelId="{587C71A0-DF10-449B-8C93-6F9CBF105A86}" type="pres">
      <dgm:prSet presAssocID="{D72B1A6F-608D-4B5A-9616-F13DDF73BE06}" presName="wedge1Tx" presStyleLbl="node1" presStyleIdx="0" presStyleCnt="3">
        <dgm:presLayoutVars>
          <dgm:chMax val="0"/>
          <dgm:chPref val="0"/>
          <dgm:bulletEnabled val="1"/>
        </dgm:presLayoutVars>
      </dgm:prSet>
      <dgm:spPr/>
      <dgm:t>
        <a:bodyPr/>
        <a:lstStyle/>
        <a:p>
          <a:endParaRPr lang="en-US"/>
        </a:p>
      </dgm:t>
    </dgm:pt>
    <dgm:pt modelId="{17A89E6B-6328-4402-9DE1-1759A9A340E6}" type="pres">
      <dgm:prSet presAssocID="{D72B1A6F-608D-4B5A-9616-F13DDF73BE06}" presName="wedge2" presStyleLbl="node1" presStyleIdx="1" presStyleCnt="3"/>
      <dgm:spPr/>
      <dgm:t>
        <a:bodyPr/>
        <a:lstStyle/>
        <a:p>
          <a:endParaRPr lang="en-US"/>
        </a:p>
      </dgm:t>
    </dgm:pt>
    <dgm:pt modelId="{FC3751B9-D750-425F-A393-CD14A8988D9B}" type="pres">
      <dgm:prSet presAssocID="{D72B1A6F-608D-4B5A-9616-F13DDF73BE06}" presName="dummy2a" presStyleCnt="0"/>
      <dgm:spPr/>
    </dgm:pt>
    <dgm:pt modelId="{B6128D44-B31F-4C79-913C-A3BF2CFF59EB}" type="pres">
      <dgm:prSet presAssocID="{D72B1A6F-608D-4B5A-9616-F13DDF73BE06}" presName="dummy2b" presStyleCnt="0"/>
      <dgm:spPr/>
    </dgm:pt>
    <dgm:pt modelId="{086E4E58-B5CD-43B8-A703-A938717EEC11}" type="pres">
      <dgm:prSet presAssocID="{D72B1A6F-608D-4B5A-9616-F13DDF73BE06}" presName="wedge2Tx" presStyleLbl="node1" presStyleIdx="1" presStyleCnt="3">
        <dgm:presLayoutVars>
          <dgm:chMax val="0"/>
          <dgm:chPref val="0"/>
          <dgm:bulletEnabled val="1"/>
        </dgm:presLayoutVars>
      </dgm:prSet>
      <dgm:spPr/>
      <dgm:t>
        <a:bodyPr/>
        <a:lstStyle/>
        <a:p>
          <a:endParaRPr lang="en-US"/>
        </a:p>
      </dgm:t>
    </dgm:pt>
    <dgm:pt modelId="{3E5FB89B-B9D0-42EF-A5C7-73D439CE6E14}" type="pres">
      <dgm:prSet presAssocID="{D72B1A6F-608D-4B5A-9616-F13DDF73BE06}" presName="wedge3" presStyleLbl="node1" presStyleIdx="2" presStyleCnt="3"/>
      <dgm:spPr/>
      <dgm:t>
        <a:bodyPr/>
        <a:lstStyle/>
        <a:p>
          <a:endParaRPr lang="en-US"/>
        </a:p>
      </dgm:t>
    </dgm:pt>
    <dgm:pt modelId="{A3C83F31-21B4-4D71-A15B-574E172C3D6F}" type="pres">
      <dgm:prSet presAssocID="{D72B1A6F-608D-4B5A-9616-F13DDF73BE06}" presName="dummy3a" presStyleCnt="0"/>
      <dgm:spPr/>
    </dgm:pt>
    <dgm:pt modelId="{E64B2584-FCFC-446B-B637-A89B4EA0C6FD}" type="pres">
      <dgm:prSet presAssocID="{D72B1A6F-608D-4B5A-9616-F13DDF73BE06}" presName="dummy3b" presStyleCnt="0"/>
      <dgm:spPr/>
    </dgm:pt>
    <dgm:pt modelId="{24D99B59-82AB-4728-83E5-38DC757538B4}" type="pres">
      <dgm:prSet presAssocID="{D72B1A6F-608D-4B5A-9616-F13DDF73BE06}" presName="wedge3Tx" presStyleLbl="node1" presStyleIdx="2" presStyleCnt="3">
        <dgm:presLayoutVars>
          <dgm:chMax val="0"/>
          <dgm:chPref val="0"/>
          <dgm:bulletEnabled val="1"/>
        </dgm:presLayoutVars>
      </dgm:prSet>
      <dgm:spPr/>
      <dgm:t>
        <a:bodyPr/>
        <a:lstStyle/>
        <a:p>
          <a:endParaRPr lang="en-US"/>
        </a:p>
      </dgm:t>
    </dgm:pt>
    <dgm:pt modelId="{EE4D2693-ACDA-4B6B-B7C8-FBD2FD755509}" type="pres">
      <dgm:prSet presAssocID="{5CFE769B-D424-475B-A5E0-88E5E68894E4}" presName="arrowWedge1" presStyleLbl="fgSibTrans2D1" presStyleIdx="0" presStyleCnt="3"/>
      <dgm:spPr/>
    </dgm:pt>
    <dgm:pt modelId="{339F22FA-DEA6-4F0D-94A9-E3672FD94215}" type="pres">
      <dgm:prSet presAssocID="{AADDC23F-FFEF-4B37-94FC-AB3AFD1F9133}" presName="arrowWedge2" presStyleLbl="fgSibTrans2D1" presStyleIdx="1" presStyleCnt="3"/>
      <dgm:spPr/>
    </dgm:pt>
    <dgm:pt modelId="{624591CB-C3BD-4BE0-BA21-BEF0A8BBA916}" type="pres">
      <dgm:prSet presAssocID="{B6635861-F62C-4A46-A9B0-DDEF6339E31E}" presName="arrowWedge3" presStyleLbl="fgSibTrans2D1" presStyleIdx="2" presStyleCnt="3"/>
      <dgm:spPr/>
    </dgm:pt>
  </dgm:ptLst>
  <dgm:cxnLst>
    <dgm:cxn modelId="{F84D697B-58DA-453F-BD7E-F8654B0C646E}" srcId="{D72B1A6F-608D-4B5A-9616-F13DDF73BE06}" destId="{3C2A1268-31D8-4D72-A0F6-397C3DB9BCA5}" srcOrd="0" destOrd="0" parTransId="{2FE5E743-F1D9-44D4-8B17-F805AAA8DB9E}" sibTransId="{5CFE769B-D424-475B-A5E0-88E5E68894E4}"/>
    <dgm:cxn modelId="{A299E903-4683-4A74-A90E-95CCB637E3F2}" type="presOf" srcId="{033C5E4C-156B-426D-BC89-E87C628DB98C}" destId="{3E5FB89B-B9D0-42EF-A5C7-73D439CE6E14}" srcOrd="0" destOrd="0" presId="urn:microsoft.com/office/officeart/2005/8/layout/cycle8"/>
    <dgm:cxn modelId="{4BBD677C-3767-402B-84DB-0EAE39FED7B7}" type="presOf" srcId="{D72B1A6F-608D-4B5A-9616-F13DDF73BE06}" destId="{7E3BC389-6365-4428-BF6B-5E09F5E42D26}" srcOrd="0" destOrd="0" presId="urn:microsoft.com/office/officeart/2005/8/layout/cycle8"/>
    <dgm:cxn modelId="{FAE036BB-8A73-4B00-A2E6-FD06A52A06F5}" srcId="{D72B1A6F-608D-4B5A-9616-F13DDF73BE06}" destId="{033C5E4C-156B-426D-BC89-E87C628DB98C}" srcOrd="2" destOrd="0" parTransId="{3DCCAB21-56BC-46B6-8EAE-DBDB4F3F2073}" sibTransId="{B6635861-F62C-4A46-A9B0-DDEF6339E31E}"/>
    <dgm:cxn modelId="{32744204-2028-4890-84E7-95D472CC31B0}" type="presOf" srcId="{3C2A1268-31D8-4D72-A0F6-397C3DB9BCA5}" destId="{EE31C953-28E7-4261-9D5A-343455B5C3BA}" srcOrd="0" destOrd="0" presId="urn:microsoft.com/office/officeart/2005/8/layout/cycle8"/>
    <dgm:cxn modelId="{55706B5B-99B8-49AF-8A37-033F492643AB}" type="presOf" srcId="{6C11C14D-9608-46E4-9F48-1551E29D5BA1}" destId="{086E4E58-B5CD-43B8-A703-A938717EEC11}" srcOrd="1" destOrd="0" presId="urn:microsoft.com/office/officeart/2005/8/layout/cycle8"/>
    <dgm:cxn modelId="{BA028D75-EBBE-43F3-9244-D913D7C04CA4}" srcId="{D72B1A6F-608D-4B5A-9616-F13DDF73BE06}" destId="{6C11C14D-9608-46E4-9F48-1551E29D5BA1}" srcOrd="1" destOrd="0" parTransId="{1A5993A5-DC84-4E39-BF84-4037CDF2F8BF}" sibTransId="{AADDC23F-FFEF-4B37-94FC-AB3AFD1F9133}"/>
    <dgm:cxn modelId="{D2F4251B-BF64-468B-A8DA-C9F36D354DC7}" type="presOf" srcId="{033C5E4C-156B-426D-BC89-E87C628DB98C}" destId="{24D99B59-82AB-4728-83E5-38DC757538B4}" srcOrd="1" destOrd="0" presId="urn:microsoft.com/office/officeart/2005/8/layout/cycle8"/>
    <dgm:cxn modelId="{6253CB98-7A5C-4CE7-8809-80F49B9645D9}" type="presOf" srcId="{6C11C14D-9608-46E4-9F48-1551E29D5BA1}" destId="{17A89E6B-6328-4402-9DE1-1759A9A340E6}" srcOrd="0" destOrd="0" presId="urn:microsoft.com/office/officeart/2005/8/layout/cycle8"/>
    <dgm:cxn modelId="{28B3EE6E-16C6-413E-BA4C-3C13F0138B61}" type="presOf" srcId="{3C2A1268-31D8-4D72-A0F6-397C3DB9BCA5}" destId="{587C71A0-DF10-449B-8C93-6F9CBF105A86}" srcOrd="1" destOrd="0" presId="urn:microsoft.com/office/officeart/2005/8/layout/cycle8"/>
    <dgm:cxn modelId="{FA3FAEF4-15C0-4252-8443-094CBB328808}" type="presParOf" srcId="{7E3BC389-6365-4428-BF6B-5E09F5E42D26}" destId="{EE31C953-28E7-4261-9D5A-343455B5C3BA}" srcOrd="0" destOrd="0" presId="urn:microsoft.com/office/officeart/2005/8/layout/cycle8"/>
    <dgm:cxn modelId="{F0DA0049-55E3-450E-9973-7147FE47CBBA}" type="presParOf" srcId="{7E3BC389-6365-4428-BF6B-5E09F5E42D26}" destId="{D48C2630-2A64-4121-B78C-E8CFA474302F}" srcOrd="1" destOrd="0" presId="urn:microsoft.com/office/officeart/2005/8/layout/cycle8"/>
    <dgm:cxn modelId="{50305B07-C3C7-4DC0-A39E-8368F134B6E1}" type="presParOf" srcId="{7E3BC389-6365-4428-BF6B-5E09F5E42D26}" destId="{564BB757-3D5D-47F9-B4F9-A75AA6016994}" srcOrd="2" destOrd="0" presId="urn:microsoft.com/office/officeart/2005/8/layout/cycle8"/>
    <dgm:cxn modelId="{621EE80C-02D6-45D8-BB26-711B0311AABE}" type="presParOf" srcId="{7E3BC389-6365-4428-BF6B-5E09F5E42D26}" destId="{587C71A0-DF10-449B-8C93-6F9CBF105A86}" srcOrd="3" destOrd="0" presId="urn:microsoft.com/office/officeart/2005/8/layout/cycle8"/>
    <dgm:cxn modelId="{CE8EF705-34D4-495F-B2DF-B5548A57295D}" type="presParOf" srcId="{7E3BC389-6365-4428-BF6B-5E09F5E42D26}" destId="{17A89E6B-6328-4402-9DE1-1759A9A340E6}" srcOrd="4" destOrd="0" presId="urn:microsoft.com/office/officeart/2005/8/layout/cycle8"/>
    <dgm:cxn modelId="{38AA71DA-A431-4FF4-9214-9CEEFE95DFD2}" type="presParOf" srcId="{7E3BC389-6365-4428-BF6B-5E09F5E42D26}" destId="{FC3751B9-D750-425F-A393-CD14A8988D9B}" srcOrd="5" destOrd="0" presId="urn:microsoft.com/office/officeart/2005/8/layout/cycle8"/>
    <dgm:cxn modelId="{D47A08D9-9AC9-4C97-9415-2AEC268CDBAB}" type="presParOf" srcId="{7E3BC389-6365-4428-BF6B-5E09F5E42D26}" destId="{B6128D44-B31F-4C79-913C-A3BF2CFF59EB}" srcOrd="6" destOrd="0" presId="urn:microsoft.com/office/officeart/2005/8/layout/cycle8"/>
    <dgm:cxn modelId="{81762966-8A65-431A-B453-4401AD948CC3}" type="presParOf" srcId="{7E3BC389-6365-4428-BF6B-5E09F5E42D26}" destId="{086E4E58-B5CD-43B8-A703-A938717EEC11}" srcOrd="7" destOrd="0" presId="urn:microsoft.com/office/officeart/2005/8/layout/cycle8"/>
    <dgm:cxn modelId="{BAC28F13-AA60-4EA8-80DD-25188398D5C3}" type="presParOf" srcId="{7E3BC389-6365-4428-BF6B-5E09F5E42D26}" destId="{3E5FB89B-B9D0-42EF-A5C7-73D439CE6E14}" srcOrd="8" destOrd="0" presId="urn:microsoft.com/office/officeart/2005/8/layout/cycle8"/>
    <dgm:cxn modelId="{23C0F56C-709C-444F-AA64-24C419CFF7E3}" type="presParOf" srcId="{7E3BC389-6365-4428-BF6B-5E09F5E42D26}" destId="{A3C83F31-21B4-4D71-A15B-574E172C3D6F}" srcOrd="9" destOrd="0" presId="urn:microsoft.com/office/officeart/2005/8/layout/cycle8"/>
    <dgm:cxn modelId="{C28D92B0-229E-4B2C-A0E5-04F0B5CCF150}" type="presParOf" srcId="{7E3BC389-6365-4428-BF6B-5E09F5E42D26}" destId="{E64B2584-FCFC-446B-B637-A89B4EA0C6FD}" srcOrd="10" destOrd="0" presId="urn:microsoft.com/office/officeart/2005/8/layout/cycle8"/>
    <dgm:cxn modelId="{6CB59B2C-7874-4D07-AD05-EEC8E57F9E32}" type="presParOf" srcId="{7E3BC389-6365-4428-BF6B-5E09F5E42D26}" destId="{24D99B59-82AB-4728-83E5-38DC757538B4}" srcOrd="11" destOrd="0" presId="urn:microsoft.com/office/officeart/2005/8/layout/cycle8"/>
    <dgm:cxn modelId="{3ACB065F-F460-4F5A-A731-F7D50EDE60DC}" type="presParOf" srcId="{7E3BC389-6365-4428-BF6B-5E09F5E42D26}" destId="{EE4D2693-ACDA-4B6B-B7C8-FBD2FD755509}" srcOrd="12" destOrd="0" presId="urn:microsoft.com/office/officeart/2005/8/layout/cycle8"/>
    <dgm:cxn modelId="{E978EE13-A083-4FDB-A13B-A68FA06C9812}" type="presParOf" srcId="{7E3BC389-6365-4428-BF6B-5E09F5E42D26}" destId="{339F22FA-DEA6-4F0D-94A9-E3672FD94215}" srcOrd="13" destOrd="0" presId="urn:microsoft.com/office/officeart/2005/8/layout/cycle8"/>
    <dgm:cxn modelId="{33722BD9-6856-42A1-817D-3930FC346A51}" type="presParOf" srcId="{7E3BC389-6365-4428-BF6B-5E09F5E42D26}" destId="{624591CB-C3BD-4BE0-BA21-BEF0A8BBA916}"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125580-50B8-45FE-B1C1-C0DE9A24E9C5}"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BC31D45C-55C5-4E39-8D09-5C82BEAAC981}">
      <dgm:prSet phldrT="[Text]" custT="1"/>
      <dgm:spPr/>
      <dgm:t>
        <a:bodyPr/>
        <a:lstStyle/>
        <a:p>
          <a:pPr algn="ctr"/>
          <a:r>
            <a:rPr lang="fa-IR" sz="2400" dirty="0" smtClean="0">
              <a:cs typeface="B Traffic" pitchFamily="2" charset="-78"/>
            </a:rPr>
            <a:t>1-جهت گیری دینی و توحیدی دعوت و مخالفت اسلام با  الهه  اعراب و دین رایج و موروثی حاکم</a:t>
          </a:r>
          <a:endParaRPr lang="en-US" sz="2400" dirty="0">
            <a:cs typeface="B Traffic" pitchFamily="2" charset="-78"/>
          </a:endParaRPr>
        </a:p>
      </dgm:t>
    </dgm:pt>
    <dgm:pt modelId="{CDF069C0-8054-44AA-9B4C-9F82A81D19DD}" type="parTrans" cxnId="{545609FF-6397-46D5-8E3C-BF91F02CA092}">
      <dgm:prSet/>
      <dgm:spPr/>
      <dgm:t>
        <a:bodyPr/>
        <a:lstStyle/>
        <a:p>
          <a:endParaRPr lang="en-US"/>
        </a:p>
      </dgm:t>
    </dgm:pt>
    <dgm:pt modelId="{DC4D27F1-3F81-4134-A556-386A007BA5BA}" type="sibTrans" cxnId="{545609FF-6397-46D5-8E3C-BF91F02CA092}">
      <dgm:prSet/>
      <dgm:spPr/>
      <dgm:t>
        <a:bodyPr/>
        <a:lstStyle/>
        <a:p>
          <a:endParaRPr lang="en-US"/>
        </a:p>
      </dgm:t>
    </dgm:pt>
    <dgm:pt modelId="{9C35A1C0-3775-49F1-92B6-B07A9D20605E}">
      <dgm:prSet phldrT="[Text]" custT="1"/>
      <dgm:spPr/>
      <dgm:t>
        <a:bodyPr/>
        <a:lstStyle/>
        <a:p>
          <a:pPr algn="ctr"/>
          <a:r>
            <a:rPr lang="fa-IR" sz="2400" dirty="0" smtClean="0">
              <a:cs typeface="B Traffic" pitchFamily="2" charset="-78"/>
            </a:rPr>
            <a:t>2- جهت گیری اجتماعی دعوت و اسلام آوردن محرومان و فرو پاشی نظام اجتماعی – قبیله ای حاکم</a:t>
          </a:r>
          <a:endParaRPr lang="en-US" sz="2400" dirty="0">
            <a:cs typeface="B Traffic" pitchFamily="2" charset="-78"/>
          </a:endParaRPr>
        </a:p>
      </dgm:t>
    </dgm:pt>
    <dgm:pt modelId="{1FD28988-70FE-424B-9800-374120E42B16}" type="parTrans" cxnId="{2BB3E4C9-06CD-4D1D-895D-11EECB08B99E}">
      <dgm:prSet/>
      <dgm:spPr/>
      <dgm:t>
        <a:bodyPr/>
        <a:lstStyle/>
        <a:p>
          <a:endParaRPr lang="en-US"/>
        </a:p>
      </dgm:t>
    </dgm:pt>
    <dgm:pt modelId="{D370F0FC-65B6-4CAE-80D9-99689E28B33A}" type="sibTrans" cxnId="{2BB3E4C9-06CD-4D1D-895D-11EECB08B99E}">
      <dgm:prSet/>
      <dgm:spPr/>
      <dgm:t>
        <a:bodyPr/>
        <a:lstStyle/>
        <a:p>
          <a:endParaRPr lang="en-US"/>
        </a:p>
      </dgm:t>
    </dgm:pt>
    <dgm:pt modelId="{53350C18-6F08-4044-9864-EEAE3C807B7D}">
      <dgm:prSet phldrT="[Text]" custT="1"/>
      <dgm:spPr/>
      <dgm:t>
        <a:bodyPr/>
        <a:lstStyle/>
        <a:p>
          <a:pPr algn="ctr"/>
          <a:r>
            <a:rPr lang="fa-IR" sz="3200" dirty="0" smtClean="0">
              <a:cs typeface="B Traffic" pitchFamily="2" charset="-78"/>
            </a:rPr>
            <a:t>4- رقابت قبیلگی و حسادت ورزیدن</a:t>
          </a:r>
          <a:endParaRPr lang="en-US" sz="3200" b="1" dirty="0">
            <a:cs typeface="B Traffic" pitchFamily="2" charset="-78"/>
          </a:endParaRPr>
        </a:p>
      </dgm:t>
    </dgm:pt>
    <dgm:pt modelId="{EFFB627F-1632-4903-B2DE-B4A515E736E3}" type="parTrans" cxnId="{E6A376E5-CD68-4727-B56D-AB49C17E5264}">
      <dgm:prSet/>
      <dgm:spPr/>
      <dgm:t>
        <a:bodyPr/>
        <a:lstStyle/>
        <a:p>
          <a:endParaRPr lang="en-US"/>
        </a:p>
      </dgm:t>
    </dgm:pt>
    <dgm:pt modelId="{0FA28DD8-B241-4B65-A28A-0978BCF504C8}" type="sibTrans" cxnId="{E6A376E5-CD68-4727-B56D-AB49C17E5264}">
      <dgm:prSet/>
      <dgm:spPr/>
      <dgm:t>
        <a:bodyPr/>
        <a:lstStyle/>
        <a:p>
          <a:endParaRPr lang="en-US"/>
        </a:p>
      </dgm:t>
    </dgm:pt>
    <dgm:pt modelId="{6C152F12-90A4-40E9-8345-2894E94B167E}">
      <dgm:prSet phldrT="[Text]" custT="1"/>
      <dgm:spPr/>
      <dgm:t>
        <a:bodyPr/>
        <a:lstStyle/>
        <a:p>
          <a:pPr algn="ctr" rtl="1"/>
          <a:r>
            <a:rPr lang="fa-IR" sz="2800" dirty="0" smtClean="0">
              <a:cs typeface="B Traffic" pitchFamily="2" charset="-78"/>
            </a:rPr>
            <a:t>3- جهت گیری اقتصادی قرآن، نظام اقتصادی جامعه را مورد طعن قرار داده بود</a:t>
          </a:r>
          <a:endParaRPr lang="en-US" sz="2800" dirty="0">
            <a:cs typeface="B Traffic" pitchFamily="2" charset="-78"/>
          </a:endParaRPr>
        </a:p>
      </dgm:t>
    </dgm:pt>
    <dgm:pt modelId="{4BEDD3AF-1DC9-4F65-97FC-8E5DA8A88259}" type="parTrans" cxnId="{9F6D09F3-1F8F-4A26-8DAC-5CC25E887BCB}">
      <dgm:prSet/>
      <dgm:spPr/>
      <dgm:t>
        <a:bodyPr/>
        <a:lstStyle/>
        <a:p>
          <a:endParaRPr lang="en-US"/>
        </a:p>
      </dgm:t>
    </dgm:pt>
    <dgm:pt modelId="{62D7688B-6BD6-4F96-92D1-D9AA7681908D}" type="sibTrans" cxnId="{9F6D09F3-1F8F-4A26-8DAC-5CC25E887BCB}">
      <dgm:prSet/>
      <dgm:spPr/>
      <dgm:t>
        <a:bodyPr/>
        <a:lstStyle/>
        <a:p>
          <a:endParaRPr lang="en-US"/>
        </a:p>
      </dgm:t>
    </dgm:pt>
    <dgm:pt modelId="{18B4BC29-3185-4F35-A26B-667EF98B88DE}" type="pres">
      <dgm:prSet presAssocID="{69125580-50B8-45FE-B1C1-C0DE9A24E9C5}" presName="linear" presStyleCnt="0">
        <dgm:presLayoutVars>
          <dgm:dir/>
          <dgm:animLvl val="lvl"/>
          <dgm:resizeHandles val="exact"/>
        </dgm:presLayoutVars>
      </dgm:prSet>
      <dgm:spPr/>
      <dgm:t>
        <a:bodyPr/>
        <a:lstStyle/>
        <a:p>
          <a:endParaRPr lang="en-US"/>
        </a:p>
      </dgm:t>
    </dgm:pt>
    <dgm:pt modelId="{4BF5BE25-D81D-4A1B-B6E0-0C2D86E17BE5}" type="pres">
      <dgm:prSet presAssocID="{BC31D45C-55C5-4E39-8D09-5C82BEAAC981}" presName="parentLin" presStyleCnt="0"/>
      <dgm:spPr/>
      <dgm:t>
        <a:bodyPr/>
        <a:lstStyle/>
        <a:p>
          <a:endParaRPr lang="en-US"/>
        </a:p>
      </dgm:t>
    </dgm:pt>
    <dgm:pt modelId="{1FDFEDA2-3286-4D80-A040-AAF9C07FE3E8}" type="pres">
      <dgm:prSet presAssocID="{BC31D45C-55C5-4E39-8D09-5C82BEAAC981}" presName="parentLeftMargin" presStyleLbl="node1" presStyleIdx="0" presStyleCnt="4"/>
      <dgm:spPr/>
      <dgm:t>
        <a:bodyPr/>
        <a:lstStyle/>
        <a:p>
          <a:endParaRPr lang="en-US"/>
        </a:p>
      </dgm:t>
    </dgm:pt>
    <dgm:pt modelId="{C832B562-9C22-4460-AA2C-03460E042A6F}" type="pres">
      <dgm:prSet presAssocID="{BC31D45C-55C5-4E39-8D09-5C82BEAAC981}" presName="parentText" presStyleLbl="node1" presStyleIdx="0" presStyleCnt="4" custScaleY="184183">
        <dgm:presLayoutVars>
          <dgm:chMax val="0"/>
          <dgm:bulletEnabled val="1"/>
        </dgm:presLayoutVars>
      </dgm:prSet>
      <dgm:spPr/>
      <dgm:t>
        <a:bodyPr/>
        <a:lstStyle/>
        <a:p>
          <a:endParaRPr lang="en-US"/>
        </a:p>
      </dgm:t>
    </dgm:pt>
    <dgm:pt modelId="{34475DF0-4780-4902-A7A3-93043577BA1B}" type="pres">
      <dgm:prSet presAssocID="{BC31D45C-55C5-4E39-8D09-5C82BEAAC981}" presName="negativeSpace" presStyleCnt="0"/>
      <dgm:spPr/>
      <dgm:t>
        <a:bodyPr/>
        <a:lstStyle/>
        <a:p>
          <a:endParaRPr lang="en-US"/>
        </a:p>
      </dgm:t>
    </dgm:pt>
    <dgm:pt modelId="{46B4FE18-F51A-4C4D-8E61-3594929BDFC7}" type="pres">
      <dgm:prSet presAssocID="{BC31D45C-55C5-4E39-8D09-5C82BEAAC981}" presName="childText" presStyleLbl="conFgAcc1" presStyleIdx="0" presStyleCnt="4" custScaleX="81651">
        <dgm:presLayoutVars>
          <dgm:bulletEnabled val="1"/>
        </dgm:presLayoutVars>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A52D84CD-D921-4554-94E0-90EEC698C262}" type="pres">
      <dgm:prSet presAssocID="{DC4D27F1-3F81-4134-A556-386A007BA5BA}" presName="spaceBetweenRectangles" presStyleCnt="0"/>
      <dgm:spPr/>
      <dgm:t>
        <a:bodyPr/>
        <a:lstStyle/>
        <a:p>
          <a:endParaRPr lang="en-US"/>
        </a:p>
      </dgm:t>
    </dgm:pt>
    <dgm:pt modelId="{0E1B39D0-C5E6-429C-90E2-218BA8F1931F}" type="pres">
      <dgm:prSet presAssocID="{9C35A1C0-3775-49F1-92B6-B07A9D20605E}" presName="parentLin" presStyleCnt="0"/>
      <dgm:spPr/>
      <dgm:t>
        <a:bodyPr/>
        <a:lstStyle/>
        <a:p>
          <a:endParaRPr lang="en-US"/>
        </a:p>
      </dgm:t>
    </dgm:pt>
    <dgm:pt modelId="{A1F9F6C8-C4DC-46C8-B0A7-287594EE89ED}" type="pres">
      <dgm:prSet presAssocID="{9C35A1C0-3775-49F1-92B6-B07A9D20605E}" presName="parentLeftMargin" presStyleLbl="node1" presStyleIdx="0" presStyleCnt="4"/>
      <dgm:spPr/>
      <dgm:t>
        <a:bodyPr/>
        <a:lstStyle/>
        <a:p>
          <a:endParaRPr lang="en-US"/>
        </a:p>
      </dgm:t>
    </dgm:pt>
    <dgm:pt modelId="{8AD0CCE5-C5C0-4676-924A-C39C8D4B2C59}" type="pres">
      <dgm:prSet presAssocID="{9C35A1C0-3775-49F1-92B6-B07A9D20605E}" presName="parentText" presStyleLbl="node1" presStyleIdx="1" presStyleCnt="4" custScaleY="176755">
        <dgm:presLayoutVars>
          <dgm:chMax val="0"/>
          <dgm:bulletEnabled val="1"/>
        </dgm:presLayoutVars>
      </dgm:prSet>
      <dgm:spPr/>
      <dgm:t>
        <a:bodyPr/>
        <a:lstStyle/>
        <a:p>
          <a:endParaRPr lang="en-US"/>
        </a:p>
      </dgm:t>
    </dgm:pt>
    <dgm:pt modelId="{7438EB35-3BB4-4B17-9D83-C371CEA8C900}" type="pres">
      <dgm:prSet presAssocID="{9C35A1C0-3775-49F1-92B6-B07A9D20605E}" presName="negativeSpace" presStyleCnt="0"/>
      <dgm:spPr/>
      <dgm:t>
        <a:bodyPr/>
        <a:lstStyle/>
        <a:p>
          <a:endParaRPr lang="en-US"/>
        </a:p>
      </dgm:t>
    </dgm:pt>
    <dgm:pt modelId="{FC7BDFF8-9C54-4A4F-8F1F-7309B2B95278}" type="pres">
      <dgm:prSet presAssocID="{9C35A1C0-3775-49F1-92B6-B07A9D20605E}" presName="childText" presStyleLbl="conFgAcc1" presStyleIdx="1" presStyleCnt="4" custScaleX="81651">
        <dgm:presLayoutVars>
          <dgm:bulletEnabled val="1"/>
        </dgm:presLayoutVars>
        <dgm:style>
          <a:lnRef idx="1">
            <a:schemeClr val="accent6"/>
          </a:lnRef>
          <a:fillRef idx="2">
            <a:schemeClr val="accent6"/>
          </a:fillRef>
          <a:effectRef idx="1">
            <a:schemeClr val="accent6"/>
          </a:effectRef>
          <a:fontRef idx="minor">
            <a:schemeClr val="dk1"/>
          </a:fontRef>
        </dgm:style>
      </dgm:prSet>
      <dgm:spPr/>
      <dgm:t>
        <a:bodyPr/>
        <a:lstStyle/>
        <a:p>
          <a:endParaRPr lang="en-US"/>
        </a:p>
      </dgm:t>
    </dgm:pt>
    <dgm:pt modelId="{84F2D80D-3834-4BC3-8B7B-B25A53074E5C}" type="pres">
      <dgm:prSet presAssocID="{D370F0FC-65B6-4CAE-80D9-99689E28B33A}" presName="spaceBetweenRectangles" presStyleCnt="0"/>
      <dgm:spPr/>
      <dgm:t>
        <a:bodyPr/>
        <a:lstStyle/>
        <a:p>
          <a:endParaRPr lang="en-US"/>
        </a:p>
      </dgm:t>
    </dgm:pt>
    <dgm:pt modelId="{E756346E-1DB9-4398-986B-BC423EF11CDB}" type="pres">
      <dgm:prSet presAssocID="{6C152F12-90A4-40E9-8345-2894E94B167E}" presName="parentLin" presStyleCnt="0"/>
      <dgm:spPr/>
      <dgm:t>
        <a:bodyPr/>
        <a:lstStyle/>
        <a:p>
          <a:endParaRPr lang="en-US"/>
        </a:p>
      </dgm:t>
    </dgm:pt>
    <dgm:pt modelId="{835BD474-9382-4337-BBD4-63D6B8B38A69}" type="pres">
      <dgm:prSet presAssocID="{6C152F12-90A4-40E9-8345-2894E94B167E}" presName="parentLeftMargin" presStyleLbl="node1" presStyleIdx="1" presStyleCnt="4"/>
      <dgm:spPr/>
      <dgm:t>
        <a:bodyPr/>
        <a:lstStyle/>
        <a:p>
          <a:endParaRPr lang="en-US"/>
        </a:p>
      </dgm:t>
    </dgm:pt>
    <dgm:pt modelId="{FFA45D61-D504-4730-A2B9-76856E2A2E51}" type="pres">
      <dgm:prSet presAssocID="{6C152F12-90A4-40E9-8345-2894E94B167E}" presName="parentText" presStyleLbl="node1" presStyleIdx="2" presStyleCnt="4" custScaleY="185365">
        <dgm:presLayoutVars>
          <dgm:chMax val="0"/>
          <dgm:bulletEnabled val="1"/>
        </dgm:presLayoutVars>
      </dgm:prSet>
      <dgm:spPr/>
      <dgm:t>
        <a:bodyPr/>
        <a:lstStyle/>
        <a:p>
          <a:endParaRPr lang="en-US"/>
        </a:p>
      </dgm:t>
    </dgm:pt>
    <dgm:pt modelId="{5DFB6F2A-6A42-4D80-BCEE-E777DBB9CD26}" type="pres">
      <dgm:prSet presAssocID="{6C152F12-90A4-40E9-8345-2894E94B167E}" presName="negativeSpace" presStyleCnt="0"/>
      <dgm:spPr/>
      <dgm:t>
        <a:bodyPr/>
        <a:lstStyle/>
        <a:p>
          <a:endParaRPr lang="en-US"/>
        </a:p>
      </dgm:t>
    </dgm:pt>
    <dgm:pt modelId="{66FC3414-0658-41A6-AE3E-42864CF225F4}" type="pres">
      <dgm:prSet presAssocID="{6C152F12-90A4-40E9-8345-2894E94B167E}" presName="childText" presStyleLbl="conFgAcc1" presStyleIdx="2" presStyleCnt="4" custScaleX="81651">
        <dgm:presLayoutVars>
          <dgm:bulletEnabled val="1"/>
        </dgm:presLayoutVars>
        <dgm:style>
          <a:lnRef idx="1">
            <a:schemeClr val="accent4"/>
          </a:lnRef>
          <a:fillRef idx="2">
            <a:schemeClr val="accent4"/>
          </a:fillRef>
          <a:effectRef idx="1">
            <a:schemeClr val="accent4"/>
          </a:effectRef>
          <a:fontRef idx="minor">
            <a:schemeClr val="dk1"/>
          </a:fontRef>
        </dgm:style>
      </dgm:prSet>
      <dgm:spPr/>
      <dgm:t>
        <a:bodyPr/>
        <a:lstStyle/>
        <a:p>
          <a:endParaRPr lang="en-US"/>
        </a:p>
      </dgm:t>
    </dgm:pt>
    <dgm:pt modelId="{F0D7F350-94EC-4B67-BF5B-2ADAA77ECD26}" type="pres">
      <dgm:prSet presAssocID="{62D7688B-6BD6-4F96-92D1-D9AA7681908D}" presName="spaceBetweenRectangles" presStyleCnt="0"/>
      <dgm:spPr/>
      <dgm:t>
        <a:bodyPr/>
        <a:lstStyle/>
        <a:p>
          <a:endParaRPr lang="en-US"/>
        </a:p>
      </dgm:t>
    </dgm:pt>
    <dgm:pt modelId="{B07DBF01-4A8A-4917-B409-130FDCCB6CC6}" type="pres">
      <dgm:prSet presAssocID="{53350C18-6F08-4044-9864-EEAE3C807B7D}" presName="parentLin" presStyleCnt="0"/>
      <dgm:spPr/>
      <dgm:t>
        <a:bodyPr/>
        <a:lstStyle/>
        <a:p>
          <a:endParaRPr lang="en-US"/>
        </a:p>
      </dgm:t>
    </dgm:pt>
    <dgm:pt modelId="{BD46DC10-D0A4-421C-B5E0-188F32B4F844}" type="pres">
      <dgm:prSet presAssocID="{53350C18-6F08-4044-9864-EEAE3C807B7D}" presName="parentLeftMargin" presStyleLbl="node1" presStyleIdx="2" presStyleCnt="4"/>
      <dgm:spPr/>
      <dgm:t>
        <a:bodyPr/>
        <a:lstStyle/>
        <a:p>
          <a:endParaRPr lang="en-US"/>
        </a:p>
      </dgm:t>
    </dgm:pt>
    <dgm:pt modelId="{35635FD7-7D6D-4686-99AB-B9414ACCE9BD}" type="pres">
      <dgm:prSet presAssocID="{53350C18-6F08-4044-9864-EEAE3C807B7D}" presName="parentText" presStyleLbl="node1" presStyleIdx="3" presStyleCnt="4" custScaleY="179119">
        <dgm:presLayoutVars>
          <dgm:chMax val="0"/>
          <dgm:bulletEnabled val="1"/>
        </dgm:presLayoutVars>
      </dgm:prSet>
      <dgm:spPr/>
      <dgm:t>
        <a:bodyPr/>
        <a:lstStyle/>
        <a:p>
          <a:endParaRPr lang="en-US"/>
        </a:p>
      </dgm:t>
    </dgm:pt>
    <dgm:pt modelId="{2E8347E7-17CA-4EDC-98A0-1D49E6948BA5}" type="pres">
      <dgm:prSet presAssocID="{53350C18-6F08-4044-9864-EEAE3C807B7D}" presName="negativeSpace" presStyleCnt="0"/>
      <dgm:spPr/>
      <dgm:t>
        <a:bodyPr/>
        <a:lstStyle/>
        <a:p>
          <a:endParaRPr lang="en-US"/>
        </a:p>
      </dgm:t>
    </dgm:pt>
    <dgm:pt modelId="{0822750A-665B-4A89-B2C0-5B90254FF9B7}" type="pres">
      <dgm:prSet presAssocID="{53350C18-6F08-4044-9864-EEAE3C807B7D}" presName="childText" presStyleLbl="conFgAcc1" presStyleIdx="3" presStyleCnt="4" custScaleX="81652">
        <dgm:presLayoutVars>
          <dgm:bulletEnabled val="1"/>
        </dgm:presLayoutVars>
        <dgm:style>
          <a:lnRef idx="1">
            <a:schemeClr val="accent3"/>
          </a:lnRef>
          <a:fillRef idx="2">
            <a:schemeClr val="accent3"/>
          </a:fillRef>
          <a:effectRef idx="1">
            <a:schemeClr val="accent3"/>
          </a:effectRef>
          <a:fontRef idx="minor">
            <a:schemeClr val="dk1"/>
          </a:fontRef>
        </dgm:style>
      </dgm:prSet>
      <dgm:spPr/>
      <dgm:t>
        <a:bodyPr/>
        <a:lstStyle/>
        <a:p>
          <a:endParaRPr lang="en-US"/>
        </a:p>
      </dgm:t>
    </dgm:pt>
  </dgm:ptLst>
  <dgm:cxnLst>
    <dgm:cxn modelId="{9F6D09F3-1F8F-4A26-8DAC-5CC25E887BCB}" srcId="{69125580-50B8-45FE-B1C1-C0DE9A24E9C5}" destId="{6C152F12-90A4-40E9-8345-2894E94B167E}" srcOrd="2" destOrd="0" parTransId="{4BEDD3AF-1DC9-4F65-97FC-8E5DA8A88259}" sibTransId="{62D7688B-6BD6-4F96-92D1-D9AA7681908D}"/>
    <dgm:cxn modelId="{DF972CA4-63B2-4EEA-9786-6122E11DB44B}" type="presOf" srcId="{9C35A1C0-3775-49F1-92B6-B07A9D20605E}" destId="{A1F9F6C8-C4DC-46C8-B0A7-287594EE89ED}" srcOrd="0" destOrd="0" presId="urn:microsoft.com/office/officeart/2005/8/layout/list1"/>
    <dgm:cxn modelId="{AA98A2C6-7A14-4C88-9723-3EC240CF9CB6}" type="presOf" srcId="{BC31D45C-55C5-4E39-8D09-5C82BEAAC981}" destId="{C832B562-9C22-4460-AA2C-03460E042A6F}" srcOrd="1" destOrd="0" presId="urn:microsoft.com/office/officeart/2005/8/layout/list1"/>
    <dgm:cxn modelId="{1A7CE102-255B-4E17-B330-1A7837A66796}" type="presOf" srcId="{53350C18-6F08-4044-9864-EEAE3C807B7D}" destId="{35635FD7-7D6D-4686-99AB-B9414ACCE9BD}" srcOrd="1" destOrd="0" presId="urn:microsoft.com/office/officeart/2005/8/layout/list1"/>
    <dgm:cxn modelId="{24CD14E7-36C8-417D-9764-0677EA965319}" type="presOf" srcId="{69125580-50B8-45FE-B1C1-C0DE9A24E9C5}" destId="{18B4BC29-3185-4F35-A26B-667EF98B88DE}" srcOrd="0" destOrd="0" presId="urn:microsoft.com/office/officeart/2005/8/layout/list1"/>
    <dgm:cxn modelId="{E6A376E5-CD68-4727-B56D-AB49C17E5264}" srcId="{69125580-50B8-45FE-B1C1-C0DE9A24E9C5}" destId="{53350C18-6F08-4044-9864-EEAE3C807B7D}" srcOrd="3" destOrd="0" parTransId="{EFFB627F-1632-4903-B2DE-B4A515E736E3}" sibTransId="{0FA28DD8-B241-4B65-A28A-0978BCF504C8}"/>
    <dgm:cxn modelId="{92D785F1-FF85-4922-A7F2-AB23351C0F88}" type="presOf" srcId="{53350C18-6F08-4044-9864-EEAE3C807B7D}" destId="{BD46DC10-D0A4-421C-B5E0-188F32B4F844}" srcOrd="0" destOrd="0" presId="urn:microsoft.com/office/officeart/2005/8/layout/list1"/>
    <dgm:cxn modelId="{D5D87748-94CD-4B57-88FC-96C7F573C94C}" type="presOf" srcId="{6C152F12-90A4-40E9-8345-2894E94B167E}" destId="{835BD474-9382-4337-BBD4-63D6B8B38A69}" srcOrd="0" destOrd="0" presId="urn:microsoft.com/office/officeart/2005/8/layout/list1"/>
    <dgm:cxn modelId="{235F5DC0-0ECC-4695-BABD-AC01D64031C3}" type="presOf" srcId="{9C35A1C0-3775-49F1-92B6-B07A9D20605E}" destId="{8AD0CCE5-C5C0-4676-924A-C39C8D4B2C59}" srcOrd="1" destOrd="0" presId="urn:microsoft.com/office/officeart/2005/8/layout/list1"/>
    <dgm:cxn modelId="{AAD129EB-3C4F-4B79-A535-69954C61276A}" type="presOf" srcId="{6C152F12-90A4-40E9-8345-2894E94B167E}" destId="{FFA45D61-D504-4730-A2B9-76856E2A2E51}" srcOrd="1" destOrd="0" presId="urn:microsoft.com/office/officeart/2005/8/layout/list1"/>
    <dgm:cxn modelId="{2BB3E4C9-06CD-4D1D-895D-11EECB08B99E}" srcId="{69125580-50B8-45FE-B1C1-C0DE9A24E9C5}" destId="{9C35A1C0-3775-49F1-92B6-B07A9D20605E}" srcOrd="1" destOrd="0" parTransId="{1FD28988-70FE-424B-9800-374120E42B16}" sibTransId="{D370F0FC-65B6-4CAE-80D9-99689E28B33A}"/>
    <dgm:cxn modelId="{1EEDA38A-934B-4262-89E7-73EE23D2D218}" type="presOf" srcId="{BC31D45C-55C5-4E39-8D09-5C82BEAAC981}" destId="{1FDFEDA2-3286-4D80-A040-AAF9C07FE3E8}" srcOrd="0" destOrd="0" presId="urn:microsoft.com/office/officeart/2005/8/layout/list1"/>
    <dgm:cxn modelId="{545609FF-6397-46D5-8E3C-BF91F02CA092}" srcId="{69125580-50B8-45FE-B1C1-C0DE9A24E9C5}" destId="{BC31D45C-55C5-4E39-8D09-5C82BEAAC981}" srcOrd="0" destOrd="0" parTransId="{CDF069C0-8054-44AA-9B4C-9F82A81D19DD}" sibTransId="{DC4D27F1-3F81-4134-A556-386A007BA5BA}"/>
    <dgm:cxn modelId="{84FBC580-BA7C-4223-BCB0-29F947E052C6}" type="presParOf" srcId="{18B4BC29-3185-4F35-A26B-667EF98B88DE}" destId="{4BF5BE25-D81D-4A1B-B6E0-0C2D86E17BE5}" srcOrd="0" destOrd="0" presId="urn:microsoft.com/office/officeart/2005/8/layout/list1"/>
    <dgm:cxn modelId="{0E84AFCB-8DB9-4E00-88E7-5C43BD0F1036}" type="presParOf" srcId="{4BF5BE25-D81D-4A1B-B6E0-0C2D86E17BE5}" destId="{1FDFEDA2-3286-4D80-A040-AAF9C07FE3E8}" srcOrd="0" destOrd="0" presId="urn:microsoft.com/office/officeart/2005/8/layout/list1"/>
    <dgm:cxn modelId="{805B4591-EF91-4CD7-9609-167B5A7CC28A}" type="presParOf" srcId="{4BF5BE25-D81D-4A1B-B6E0-0C2D86E17BE5}" destId="{C832B562-9C22-4460-AA2C-03460E042A6F}" srcOrd="1" destOrd="0" presId="urn:microsoft.com/office/officeart/2005/8/layout/list1"/>
    <dgm:cxn modelId="{896C23AD-7742-47D5-93D1-BE37D89CF73F}" type="presParOf" srcId="{18B4BC29-3185-4F35-A26B-667EF98B88DE}" destId="{34475DF0-4780-4902-A7A3-93043577BA1B}" srcOrd="1" destOrd="0" presId="urn:microsoft.com/office/officeart/2005/8/layout/list1"/>
    <dgm:cxn modelId="{90556FB6-1E46-44C7-B71C-E4A548CD94A9}" type="presParOf" srcId="{18B4BC29-3185-4F35-A26B-667EF98B88DE}" destId="{46B4FE18-F51A-4C4D-8E61-3594929BDFC7}" srcOrd="2" destOrd="0" presId="urn:microsoft.com/office/officeart/2005/8/layout/list1"/>
    <dgm:cxn modelId="{C75662F9-FC64-4AA0-8281-B0B795ED0B7A}" type="presParOf" srcId="{18B4BC29-3185-4F35-A26B-667EF98B88DE}" destId="{A52D84CD-D921-4554-94E0-90EEC698C262}" srcOrd="3" destOrd="0" presId="urn:microsoft.com/office/officeart/2005/8/layout/list1"/>
    <dgm:cxn modelId="{3319F9AF-B8C2-40E0-AB4F-015BA6E21187}" type="presParOf" srcId="{18B4BC29-3185-4F35-A26B-667EF98B88DE}" destId="{0E1B39D0-C5E6-429C-90E2-218BA8F1931F}" srcOrd="4" destOrd="0" presId="urn:microsoft.com/office/officeart/2005/8/layout/list1"/>
    <dgm:cxn modelId="{C17BD7BC-FCA5-425B-87D0-DD4C3A798EC6}" type="presParOf" srcId="{0E1B39D0-C5E6-429C-90E2-218BA8F1931F}" destId="{A1F9F6C8-C4DC-46C8-B0A7-287594EE89ED}" srcOrd="0" destOrd="0" presId="urn:microsoft.com/office/officeart/2005/8/layout/list1"/>
    <dgm:cxn modelId="{E6E275B6-E8DC-49D4-B18D-55C037893EF3}" type="presParOf" srcId="{0E1B39D0-C5E6-429C-90E2-218BA8F1931F}" destId="{8AD0CCE5-C5C0-4676-924A-C39C8D4B2C59}" srcOrd="1" destOrd="0" presId="urn:microsoft.com/office/officeart/2005/8/layout/list1"/>
    <dgm:cxn modelId="{41D4E3DA-C4B1-4A3A-BC09-E2D81042E14F}" type="presParOf" srcId="{18B4BC29-3185-4F35-A26B-667EF98B88DE}" destId="{7438EB35-3BB4-4B17-9D83-C371CEA8C900}" srcOrd="5" destOrd="0" presId="urn:microsoft.com/office/officeart/2005/8/layout/list1"/>
    <dgm:cxn modelId="{7CD6A108-C44B-41C5-83F3-EDC2447768C7}" type="presParOf" srcId="{18B4BC29-3185-4F35-A26B-667EF98B88DE}" destId="{FC7BDFF8-9C54-4A4F-8F1F-7309B2B95278}" srcOrd="6" destOrd="0" presId="urn:microsoft.com/office/officeart/2005/8/layout/list1"/>
    <dgm:cxn modelId="{46ECBC55-541E-4D61-8C79-BFF9D48D69AC}" type="presParOf" srcId="{18B4BC29-3185-4F35-A26B-667EF98B88DE}" destId="{84F2D80D-3834-4BC3-8B7B-B25A53074E5C}" srcOrd="7" destOrd="0" presId="urn:microsoft.com/office/officeart/2005/8/layout/list1"/>
    <dgm:cxn modelId="{9DE10EDF-8746-4DE3-B4F8-FBC38F6B066A}" type="presParOf" srcId="{18B4BC29-3185-4F35-A26B-667EF98B88DE}" destId="{E756346E-1DB9-4398-986B-BC423EF11CDB}" srcOrd="8" destOrd="0" presId="urn:microsoft.com/office/officeart/2005/8/layout/list1"/>
    <dgm:cxn modelId="{48EC13EA-6FA2-4E02-B5B5-EBDB95AD2B3C}" type="presParOf" srcId="{E756346E-1DB9-4398-986B-BC423EF11CDB}" destId="{835BD474-9382-4337-BBD4-63D6B8B38A69}" srcOrd="0" destOrd="0" presId="urn:microsoft.com/office/officeart/2005/8/layout/list1"/>
    <dgm:cxn modelId="{325F8B81-880B-4A28-A44D-C8596CE6CC5D}" type="presParOf" srcId="{E756346E-1DB9-4398-986B-BC423EF11CDB}" destId="{FFA45D61-D504-4730-A2B9-76856E2A2E51}" srcOrd="1" destOrd="0" presId="urn:microsoft.com/office/officeart/2005/8/layout/list1"/>
    <dgm:cxn modelId="{98D1A978-2AC4-4ED9-984E-78272D89A42F}" type="presParOf" srcId="{18B4BC29-3185-4F35-A26B-667EF98B88DE}" destId="{5DFB6F2A-6A42-4D80-BCEE-E777DBB9CD26}" srcOrd="9" destOrd="0" presId="urn:microsoft.com/office/officeart/2005/8/layout/list1"/>
    <dgm:cxn modelId="{D8F78EDA-F321-477F-A0B8-7214515FBB42}" type="presParOf" srcId="{18B4BC29-3185-4F35-A26B-667EF98B88DE}" destId="{66FC3414-0658-41A6-AE3E-42864CF225F4}" srcOrd="10" destOrd="0" presId="urn:microsoft.com/office/officeart/2005/8/layout/list1"/>
    <dgm:cxn modelId="{BB5BD16C-D97E-4D9C-B1D9-F4A3B430D858}" type="presParOf" srcId="{18B4BC29-3185-4F35-A26B-667EF98B88DE}" destId="{F0D7F350-94EC-4B67-BF5B-2ADAA77ECD26}" srcOrd="11" destOrd="0" presId="urn:microsoft.com/office/officeart/2005/8/layout/list1"/>
    <dgm:cxn modelId="{B422AC4D-B436-4E00-B981-9656ED092998}" type="presParOf" srcId="{18B4BC29-3185-4F35-A26B-667EF98B88DE}" destId="{B07DBF01-4A8A-4917-B409-130FDCCB6CC6}" srcOrd="12" destOrd="0" presId="urn:microsoft.com/office/officeart/2005/8/layout/list1"/>
    <dgm:cxn modelId="{527A7EE7-84ED-4106-A542-21BEE04B29A9}" type="presParOf" srcId="{B07DBF01-4A8A-4917-B409-130FDCCB6CC6}" destId="{BD46DC10-D0A4-421C-B5E0-188F32B4F844}" srcOrd="0" destOrd="0" presId="urn:microsoft.com/office/officeart/2005/8/layout/list1"/>
    <dgm:cxn modelId="{94F25BE0-6AE4-4F36-91E7-A313BE0FEAD1}" type="presParOf" srcId="{B07DBF01-4A8A-4917-B409-130FDCCB6CC6}" destId="{35635FD7-7D6D-4686-99AB-B9414ACCE9BD}" srcOrd="1" destOrd="0" presId="urn:microsoft.com/office/officeart/2005/8/layout/list1"/>
    <dgm:cxn modelId="{2F3D7998-22D9-4FAC-A4E9-D0E4AA5A45A6}" type="presParOf" srcId="{18B4BC29-3185-4F35-A26B-667EF98B88DE}" destId="{2E8347E7-17CA-4EDC-98A0-1D49E6948BA5}" srcOrd="13" destOrd="0" presId="urn:microsoft.com/office/officeart/2005/8/layout/list1"/>
    <dgm:cxn modelId="{9D370DF2-BD1A-42AF-9CB1-BD5F18FB30CB}" type="presParOf" srcId="{18B4BC29-3185-4F35-A26B-667EF98B88DE}" destId="{0822750A-665B-4A89-B2C0-5B90254FF9B7}"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238B6-B307-41BD-B359-C8784121278A}" type="datetimeFigureOut">
              <a:rPr lang="en-US" smtClean="0"/>
              <a:pPr/>
              <a:t>8/19/2019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FA5DDC-7027-4B40-A2C3-72CA9E40237D}" type="slidenum">
              <a:rPr lang="en-US" smtClean="0"/>
              <a:pPr/>
              <a:t>‹#›</a:t>
            </a:fld>
            <a:endParaRPr lang="en-US"/>
          </a:p>
        </p:txBody>
      </p:sp>
    </p:spTree>
    <p:extLst>
      <p:ext uri="{BB962C8B-B14F-4D97-AF65-F5344CB8AC3E}">
        <p14:creationId xmlns:p14="http://schemas.microsoft.com/office/powerpoint/2010/main" xmlns="" val="64142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6</a:t>
            </a:fld>
            <a:endParaRPr lang="en-US"/>
          </a:p>
        </p:txBody>
      </p:sp>
    </p:spTree>
    <p:extLst>
      <p:ext uri="{BB962C8B-B14F-4D97-AF65-F5344CB8AC3E}">
        <p14:creationId xmlns:p14="http://schemas.microsoft.com/office/powerpoint/2010/main" xmlns="" val="197329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3A4E9B-3373-4DF0-9A9A-3A9D2437F33A}" type="slidenum">
              <a:rPr lang="en-US" smtClean="0"/>
              <a:pPr/>
              <a:t>102</a:t>
            </a:fld>
            <a:endParaRPr lang="en-US"/>
          </a:p>
        </p:txBody>
      </p:sp>
    </p:spTree>
    <p:extLst>
      <p:ext uri="{BB962C8B-B14F-4D97-AF65-F5344CB8AC3E}">
        <p14:creationId xmlns:p14="http://schemas.microsoft.com/office/powerpoint/2010/main" xmlns="" val="172301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21</a:t>
            </a:fld>
            <a:endParaRPr lang="en-US"/>
          </a:p>
        </p:txBody>
      </p:sp>
    </p:spTree>
    <p:extLst>
      <p:ext uri="{BB962C8B-B14F-4D97-AF65-F5344CB8AC3E}">
        <p14:creationId xmlns:p14="http://schemas.microsoft.com/office/powerpoint/2010/main" xmlns="" val="218110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22</a:t>
            </a:fld>
            <a:endParaRPr lang="en-US"/>
          </a:p>
        </p:txBody>
      </p:sp>
    </p:spTree>
    <p:extLst>
      <p:ext uri="{BB962C8B-B14F-4D97-AF65-F5344CB8AC3E}">
        <p14:creationId xmlns:p14="http://schemas.microsoft.com/office/powerpoint/2010/main" xmlns="" val="107512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23</a:t>
            </a:fld>
            <a:endParaRPr lang="en-US"/>
          </a:p>
        </p:txBody>
      </p:sp>
    </p:spTree>
    <p:extLst>
      <p:ext uri="{BB962C8B-B14F-4D97-AF65-F5344CB8AC3E}">
        <p14:creationId xmlns:p14="http://schemas.microsoft.com/office/powerpoint/2010/main" xmlns="" val="305071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28</a:t>
            </a:fld>
            <a:endParaRPr lang="en-US"/>
          </a:p>
        </p:txBody>
      </p:sp>
    </p:spTree>
    <p:extLst>
      <p:ext uri="{BB962C8B-B14F-4D97-AF65-F5344CB8AC3E}">
        <p14:creationId xmlns:p14="http://schemas.microsoft.com/office/powerpoint/2010/main" xmlns="" val="88438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1F919C-C636-4412-88F2-BE109E4E961B}" type="slidenum">
              <a:rPr lang="en-US" smtClean="0"/>
              <a:pPr/>
              <a:t>36</a:t>
            </a:fld>
            <a:endParaRPr lang="en-US"/>
          </a:p>
        </p:txBody>
      </p:sp>
    </p:spTree>
    <p:extLst>
      <p:ext uri="{BB962C8B-B14F-4D97-AF65-F5344CB8AC3E}">
        <p14:creationId xmlns:p14="http://schemas.microsoft.com/office/powerpoint/2010/main" xmlns="" val="207131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40</a:t>
            </a:fld>
            <a:endParaRPr lang="en-US"/>
          </a:p>
        </p:txBody>
      </p:sp>
    </p:spTree>
    <p:extLst>
      <p:ext uri="{BB962C8B-B14F-4D97-AF65-F5344CB8AC3E}">
        <p14:creationId xmlns:p14="http://schemas.microsoft.com/office/powerpoint/2010/main" xmlns="" val="34704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B8E0F1-7739-4B90-9C0D-8D0BC7D62737}" type="slidenum">
              <a:rPr lang="en-US" smtClean="0"/>
              <a:pPr/>
              <a:t>41</a:t>
            </a:fld>
            <a:endParaRPr lang="en-US"/>
          </a:p>
        </p:txBody>
      </p:sp>
    </p:spTree>
    <p:extLst>
      <p:ext uri="{BB962C8B-B14F-4D97-AF65-F5344CB8AC3E}">
        <p14:creationId xmlns:p14="http://schemas.microsoft.com/office/powerpoint/2010/main" xmlns="" val="76647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E3983-DA2B-47B4-A615-0B434C8EF6C0}" type="slidenum">
              <a:rPr lang="en-US" smtClean="0"/>
              <a:pPr/>
              <a:t>47</a:t>
            </a:fld>
            <a:endParaRPr lang="en-US"/>
          </a:p>
        </p:txBody>
      </p:sp>
    </p:spTree>
    <p:extLst>
      <p:ext uri="{BB962C8B-B14F-4D97-AF65-F5344CB8AC3E}">
        <p14:creationId xmlns:p14="http://schemas.microsoft.com/office/powerpoint/2010/main" xmlns="" val="179780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4.png"/><Relationship Id="rId4" Type="http://schemas.openxmlformats.org/officeDocument/2006/relationships/image" Target="../media/image1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53.png"/></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28.pn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9.jpe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file:///C:\Users\rivasi\Desktop\TarikhVaTamadonEslam\Mahsoolat\PowerPoint\Tarikhe%20Sadre%20Eslam\6%20-%20Fasle%206\Video\10.%20&#1578;&#1608;&#1591;&#1574;&#1607;%20&#1602;&#1578;&#1604;%20&#1662;&#1740;&#1575;&#1605;&#1576;&#1585;.mp4" TargetMode="External"/><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79.png"/><Relationship Id="rId4" Type="http://schemas.openxmlformats.org/officeDocument/2006/relationships/image" Target="../media/image37.png"/></Relationships>
</file>

<file path=ppt/slides/_rels/slide1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07/relationships/diagramDrawing" Target="../diagrams/drawing1.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27.png"/></Relationships>
</file>

<file path=ppt/slides/_rels/slide1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87.png"/></Relationships>
</file>

<file path=ppt/slides/_rels/slide1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hyperlink" Target="Video/Beyat%20Ba%20Emam%20Ali%20DarMasjed.mp4"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78.png"/></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hyperlink" Target="Video/Aghil%20va%20Koore%20Dagh.mp4" TargetMode="External"/><Relationship Id="rId4" Type="http://schemas.openxmlformats.org/officeDocument/2006/relationships/image" Target="../media/image37.png"/></Relationships>
</file>

<file path=ppt/slides/_rels/slide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8.png"/></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4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Video/Jang%20Ba%20Khavareg.mp4" TargetMode="External"/><Relationship Id="rId5" Type="http://schemas.openxmlformats.org/officeDocument/2006/relationships/image" Target="../media/image145.png"/><Relationship Id="rId4" Type="http://schemas.openxmlformats.org/officeDocument/2006/relationships/image" Target="../media/image27.png"/></Relationships>
</file>

<file path=ppt/slides/_rels/slide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7.jpe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79.png"/></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Video/Payane%20Jnage%20Jamal%20-%20Ayeshe%20-%20Enteghale%20Hokomat%20Be%20Koofe.mp4" TargetMode="External"/><Relationship Id="rId4" Type="http://schemas.openxmlformats.org/officeDocument/2006/relationships/image" Target="../media/image149.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1.pn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hyperlink" Target="file:///C:\Users\rivasi\Desktop\TarikhVaTamadonEslam\Mahsoolat\PowerPoint\Tarikhe%20Sadre%20Eslam\2%20-%20Fasle%202\Video\Vaziate%20Siasi%20Jaziraoarab.mp4" TargetMode="Externa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microsoft.com/office/2007/relationships/diagramDrawing" Target="../diagrams/drawing4.xml"/><Relationship Id="rId4" Type="http://schemas.openxmlformats.org/officeDocument/2006/relationships/diagramData" Target="../diagrams/data4.xml"/><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microsoft.com/office/2007/relationships/diagramDrawing" Target="../diagrams/drawing5.xml"/><Relationship Id="rId4" Type="http://schemas.openxmlformats.org/officeDocument/2006/relationships/image" Target="../media/image35.pn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hyperlink" Target="Video/2.%20&#1570;&#1594;&#1575;&#1586;%20&#1585;&#1587;&#1575;&#1604;&#1578;.wmv"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Video/3.%20&#1583;&#1593;&#1608;&#1578;%20&#1662;&#1606;&#1607;&#1575;&#1606;.wmv"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74.png"/><Relationship Id="rId7" Type="http://schemas.openxmlformats.org/officeDocument/2006/relationships/diagramLayout" Target="../diagrams/layout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microsoft.com/office/2007/relationships/diagramDrawing" Target="../diagrams/drawing6.xml"/><Relationship Id="rId5" Type="http://schemas.openxmlformats.org/officeDocument/2006/relationships/image" Target="../media/image37.png"/><Relationship Id="rId10" Type="http://schemas.openxmlformats.org/officeDocument/2006/relationships/image" Target="../media/image4.png"/><Relationship Id="rId4" Type="http://schemas.openxmlformats.org/officeDocument/2006/relationships/image" Target="../media/image71.png"/><Relationship Id="rId9" Type="http://schemas.openxmlformats.org/officeDocument/2006/relationships/diagramColors" Target="../diagrams/colors6.xml"/></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4.png"/><Relationship Id="rId7"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Video/4.%20&#1583;&#1593;&#1608;&#1578;%20&#1593;&#1605;&#1608;&#1605;&#1740;.wmv" TargetMode="External"/><Relationship Id="rId5" Type="http://schemas.openxmlformats.org/officeDocument/2006/relationships/image" Target="../media/image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7.png"/><Relationship Id="rId7" Type="http://schemas.openxmlformats.org/officeDocument/2006/relationships/diagramQuickStyle" Target="../diagrams/quickStyle7.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10" Type="http://schemas.microsoft.com/office/2007/relationships/diagramDrawing" Target="../diagrams/drawing7.xml"/><Relationship Id="rId4" Type="http://schemas.openxmlformats.org/officeDocument/2006/relationships/image" Target="../media/image6.png"/><Relationship Id="rId9"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diagramData" Target="../diagrams/data8.xml"/><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diagramLayout" Target="../diagrams/layout9.xml"/><Relationship Id="rId7" Type="http://schemas.openxmlformats.org/officeDocument/2006/relationships/diagramLayout" Target="../diagrams/layout10.xml"/><Relationship Id="rId12" Type="http://schemas.microsoft.com/office/2007/relationships/diagramDrawing" Target="../diagrams/drawing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4.png"/><Relationship Id="rId4" Type="http://schemas.openxmlformats.org/officeDocument/2006/relationships/diagramQuickStyle" Target="../diagrams/quickStyle9.xml"/><Relationship Id="rId9" Type="http://schemas.openxmlformats.org/officeDocument/2006/relationships/diagramColors" Target="../diagrams/colors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11.xml"/><Relationship Id="rId7" Type="http://schemas.openxmlformats.org/officeDocument/2006/relationships/hyperlink" Target="Video/6.%20&#1575;&#1602;&#1583;&#1575;&#1605;&#1575;&#1578;%20&#1605;&#1588;&#1585;&#1705;&#1575;&#1606;%20&#1593;&#1604;&#1740;&#1607;%20&#1605;&#1608;&#1581;&#1583;&#1575;&#1606;.wmv"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diagramColors" Target="../diagrams/colors11.xml"/><Relationship Id="rId10" Type="http://schemas.microsoft.com/office/2007/relationships/diagramDrawing" Target="../diagrams/drawing11.xml"/><Relationship Id="rId4" Type="http://schemas.openxmlformats.org/officeDocument/2006/relationships/diagramQuickStyle" Target="../diagrams/quickStyle11.xml"/><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12.xml"/><Relationship Id="rId7" Type="http://schemas.openxmlformats.org/officeDocument/2006/relationships/image" Target="../media/image5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openxmlformats.org/officeDocument/2006/relationships/hyperlink" Target="Video/7.%20&#1607;&#1580;&#1585;&#1578;%20&#1576;&#1607;%20&#1581;&#1576;&#1588;&#1607;.wmv" TargetMode="Externa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microsoft.com/office/2007/relationships/diagramDrawing" Target="../diagrams/drawing1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Video/8.%20&#1588;&#1616;&#1593;&#1576;.wmv" TargetMode="Externa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7.png"/><Relationship Id="rId7" Type="http://schemas.openxmlformats.org/officeDocument/2006/relationships/diagramColors" Target="../diagrams/colors13.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microsoft.com/office/2007/relationships/diagramDrawing" Target="../diagrams/drawing13.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Video/10.%20&#1578;&#1608;&#1591;&#1574;&#1607;%20&#1602;&#1578;&#1604;%20&#1662;&#1740;&#1575;&#1605;&#1576;&#1585;.wmv"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Video/&#1607;&#1580;&#1585;&#1578;%20&#1740;&#1575;&#1585;&#1575;&#1606;%20&#1662;&#1740;&#1575;&#1605;&#1576;&#1585;.mp4" TargetMode="External"/><Relationship Id="rId1" Type="http://schemas.openxmlformats.org/officeDocument/2006/relationships/slideLayout" Target="../slideLayouts/slideLayout2.xml"/><Relationship Id="rId4" Type="http://schemas.openxmlformats.org/officeDocument/2006/relationships/hyperlink" Target="Video/11.%20&#1607;&#1580;&#1585;&#1578;%20&#1662;&#1740;&#1575;&#1605;&#1576;&#1585;%20&#1576;&#1607;%20&#1605;&#1583;&#1740;&#1606;&#1607;.wmv"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Video/13.%20&#1587;&#1575;&#1582;&#1578;%20&#1605;&#1587;&#1580;&#1583;%20&#1606;&#1576;&#1740;.wmv" TargetMode="Externa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hyperlink" Target="Video/&#1662;&#1740;&#1575;&#1605;%20&#1582;&#1583;&#1575;%20&#1576;&#1607;%20&#1662;&#1740;&#1575;&#1605;&#1576;&#1585;%20&#1576;&#1585;&#1575;&#1740;%20&#1588;&#1585;&#1608;&#1593;%20&#1580;&#1606;&#1711;.mp4" TargetMode="Externa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Video/&#1578;&#1583;&#1575;&#1576;&#1740;&#1585;%20&#1580;&#1606;&#1711;&#1740;%20&#1662;&#1740;&#1575;&#1605;&#1576;&#1585;.mp4" TargetMode="Externa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4.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57.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hyperlink" Target="Video/18.%20&#1575;&#1593;&#1604;&#1575;&#1605;%20&#1580;&#1607;&#1575;&#1606;&#1740;%20&#1585;&#1587;&#1575;&#1604;&#1578;.wmv" TargetMode="External"/><Relationship Id="rId5" Type="http://schemas.openxmlformats.org/officeDocument/2006/relationships/image" Target="../media/image44.png"/><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8" Type="http://schemas.openxmlformats.org/officeDocument/2006/relationships/hyperlink" Target="Video/20.%20&#1601;&#1578;&#1581;%20&#1605;&#1576;&#1740;&#1606;.wmv" TargetMode="External"/><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hyperlink" Target="Video/19.%20&#1605;&#1589;&#1575;&#1604;&#1581;&#1607;&#8204;%20&#1606;&#1575;&#1605;&#1607;.wmv" TargetMode="External"/><Relationship Id="rId5"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110.png"/></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5277466" y="3228370"/>
            <a:ext cx="6429364" cy="8298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ardrop 4"/>
          <p:cNvSpPr/>
          <p:nvPr/>
        </p:nvSpPr>
        <p:spPr>
          <a:xfrm rot="19030443" flipH="1" flipV="1">
            <a:off x="7995731" y="105015"/>
            <a:ext cx="1010891" cy="1010891"/>
          </a:xfrm>
          <a:prstGeom prst="teardrop">
            <a:avLst/>
          </a:prstGeom>
          <a:gradFill>
            <a:gsLst>
              <a:gs pos="100000">
                <a:schemeClr val="accent1">
                  <a:shade val="51000"/>
                  <a:satMod val="130000"/>
                </a:schemeClr>
              </a:gs>
              <a:gs pos="80000">
                <a:schemeClr val="accent1">
                  <a:shade val="93000"/>
                  <a:satMod val="130000"/>
                </a:schemeClr>
              </a:gs>
              <a:gs pos="100000">
                <a:schemeClr val="accent1">
                  <a:shade val="94000"/>
                  <a:satMod val="135000"/>
                </a:schemeClr>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6" name="Picture 9" descr="C:\Users\satari\Desktop\انديشه 1 عكسها\png\uzdfghrl.png"/>
          <p:cNvPicPr>
            <a:picLocks noChangeAspect="1" noChangeArrowheads="1"/>
          </p:cNvPicPr>
          <p:nvPr/>
        </p:nvPicPr>
        <p:blipFill>
          <a:blip r:embed="rId2" cstate="print">
            <a:duotone>
              <a:schemeClr val="accent5">
                <a:shade val="45000"/>
                <a:satMod val="135000"/>
              </a:schemeClr>
              <a:prstClr val="white"/>
            </a:duotone>
            <a:lum bright="92000" contrast="-100000"/>
          </a:blip>
          <a:srcRect/>
          <a:stretch>
            <a:fillRect/>
          </a:stretch>
        </p:blipFill>
        <p:spPr bwMode="auto">
          <a:xfrm>
            <a:off x="8057417" y="172832"/>
            <a:ext cx="872852" cy="852774"/>
          </a:xfrm>
          <a:prstGeom prst="rect">
            <a:avLst/>
          </a:prstGeom>
          <a:noFill/>
          <a:ln>
            <a:noFill/>
          </a:ln>
        </p:spPr>
      </p:pic>
      <p:sp>
        <p:nvSpPr>
          <p:cNvPr id="7" name="Rectangle 6"/>
          <p:cNvSpPr/>
          <p:nvPr/>
        </p:nvSpPr>
        <p:spPr>
          <a:xfrm rot="16200000">
            <a:off x="6145331" y="3070116"/>
            <a:ext cx="4643470" cy="646331"/>
          </a:xfrm>
          <a:prstGeom prst="rect">
            <a:avLst/>
          </a:prstGeom>
        </p:spPr>
        <p:txBody>
          <a:bodyPr wrap="square">
            <a:spAutoFit/>
          </a:bodyPr>
          <a:lstStyle/>
          <a:p>
            <a:pPr algn="ctr" rtl="1"/>
            <a:r>
              <a:rPr lang="fa-IR" sz="3600" b="1" dirty="0" smtClean="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cs typeface="B Homa" pitchFamily="2" charset="-78"/>
              </a:rPr>
              <a:t>تاریخ تحلیلی صدر اسلام</a:t>
            </a:r>
            <a:endParaRPr lang="en-US" sz="3600" dirty="0">
              <a:solidFill>
                <a:srgbClr val="FFFF00"/>
              </a:solidFill>
              <a:cs typeface="B Homa" pitchFamily="2" charset="-78"/>
            </a:endParaRPr>
          </a:p>
        </p:txBody>
      </p:sp>
      <p:sp>
        <p:nvSpPr>
          <p:cNvPr id="8" name="8-Point Star 7"/>
          <p:cNvSpPr/>
          <p:nvPr/>
        </p:nvSpPr>
        <p:spPr>
          <a:xfrm>
            <a:off x="1804950" y="609600"/>
            <a:ext cx="5357850" cy="5357850"/>
          </a:xfrm>
          <a:prstGeom prst="star8">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Picture 2" descr="C:\Users\ghiyasvand\Desktop\png\يبفurl.png"/>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2338350" y="1143000"/>
            <a:ext cx="4276725" cy="4248150"/>
          </a:xfrm>
          <a:prstGeom prst="rect">
            <a:avLst/>
          </a:prstGeom>
          <a:noFill/>
        </p:spPr>
      </p:pic>
      <p:pic>
        <p:nvPicPr>
          <p:cNvPr id="11" name="Picture 2" descr="C:\Users\hamidi.t\Desktop\shop.netshahr.com--Book-978-964-531-422-2-31.jpg"/>
          <p:cNvPicPr>
            <a:picLocks noChangeAspect="1" noChangeArrowheads="1"/>
          </p:cNvPicPr>
          <p:nvPr/>
        </p:nvPicPr>
        <p:blipFill>
          <a:blip r:embed="rId4"/>
          <a:srcRect l="14599" r="15328"/>
          <a:stretch>
            <a:fillRect/>
          </a:stretch>
        </p:blipFill>
        <p:spPr bwMode="auto">
          <a:xfrm>
            <a:off x="2214546" y="118996"/>
            <a:ext cx="4572032" cy="6524714"/>
          </a:xfrm>
          <a:prstGeom prst="rect">
            <a:avLst/>
          </a:prstGeom>
          <a:noFill/>
        </p:spPr>
      </p:pic>
      <p:pic>
        <p:nvPicPr>
          <p:cNvPr id="12" name="Picture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820784" cy="1954306"/>
          </a:xfrm>
          <a:prstGeom prst="rect">
            <a:avLst/>
          </a:prstGeom>
        </p:spPr>
      </p:pic>
      <p:sp>
        <p:nvSpPr>
          <p:cNvPr id="10" name="Oval 9"/>
          <p:cNvSpPr/>
          <p:nvPr/>
        </p:nvSpPr>
        <p:spPr>
          <a:xfrm rot="19626814">
            <a:off x="499760" y="5802323"/>
            <a:ext cx="1017937" cy="4572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a-IR" sz="1200" dirty="0" smtClean="0">
                <a:cs typeface="B Nazanin" panose="00000400000000000000" pitchFamily="2" charset="-78"/>
              </a:rPr>
              <a:t>ویراست نخست</a:t>
            </a:r>
            <a:endParaRPr lang="en-US" sz="1200" dirty="0">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000" fill="hold"/>
                                        <p:tgtEl>
                                          <p:spTgt spid="4"/>
                                        </p:tgtEl>
                                        <p:attrNameLst>
                                          <p:attrName>ppt_x</p:attrName>
                                        </p:attrNameLst>
                                      </p:cBhvr>
                                      <p:tavLst>
                                        <p:tav tm="0">
                                          <p:val>
                                            <p:strVal val="#ppt_x"/>
                                          </p:val>
                                        </p:tav>
                                        <p:tav tm="100000">
                                          <p:val>
                                            <p:strVal val="#ppt_x"/>
                                          </p:val>
                                        </p:tav>
                                      </p:tavLst>
                                    </p:anim>
                                    <p:anim calcmode="lin" valueType="num">
                                      <p:cBhvr additive="base">
                                        <p:cTn id="10" dur="20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0"/>
                                  </p:stCondLst>
                                  <p:childTnLst>
                                    <p:animRot by="21600000">
                                      <p:cBhvr>
                                        <p:cTn id="16" dur="1000" fill="hold"/>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52"/>
            <a:ext cx="6858000" cy="928029"/>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lvl="0" rtl="1"/>
            <a:r>
              <a:rPr lang="fa-IR" sz="2800" b="1" dirty="0" smtClean="0">
                <a:cs typeface="B Homa" pitchFamily="2" charset="-78"/>
              </a:rPr>
              <a:t>تاریخ نگاری و اهتمام مسلمانان به آن</a:t>
            </a:r>
          </a:p>
        </p:txBody>
      </p:sp>
      <p:pic>
        <p:nvPicPr>
          <p:cNvPr id="4" name="Picture 2" descr="C:\Users\satari\Desktop\انديشه 1 عكسها\png\AN071TR.PNG"/>
          <p:cNvPicPr>
            <a:picLocks noChangeAspect="1" noChangeArrowheads="1"/>
          </p:cNvPicPr>
          <p:nvPr/>
        </p:nvPicPr>
        <p:blipFill>
          <a:blip r:embed="rId2"/>
          <a:srcRect b="9486"/>
          <a:stretch>
            <a:fillRect/>
          </a:stretch>
        </p:blipFill>
        <p:spPr bwMode="auto">
          <a:xfrm flipH="1" flipV="1">
            <a:off x="1750454" y="227929"/>
            <a:ext cx="804291" cy="680555"/>
          </a:xfrm>
          <a:prstGeom prst="rect">
            <a:avLst/>
          </a:prstGeom>
          <a:noFill/>
        </p:spPr>
      </p:pic>
      <p:pic>
        <p:nvPicPr>
          <p:cNvPr id="5" name="Picture 2" descr="C:\Users\satari\Desktop\انديشه 1 عكسها\png\AN071TR.PNG"/>
          <p:cNvPicPr>
            <a:picLocks noChangeAspect="1" noChangeArrowheads="1"/>
          </p:cNvPicPr>
          <p:nvPr/>
        </p:nvPicPr>
        <p:blipFill>
          <a:blip r:embed="rId2"/>
          <a:srcRect b="9486"/>
          <a:stretch>
            <a:fillRect/>
          </a:stretch>
        </p:blipFill>
        <p:spPr bwMode="auto">
          <a:xfrm flipV="1">
            <a:off x="7577709" y="268089"/>
            <a:ext cx="804291" cy="680555"/>
          </a:xfrm>
          <a:prstGeom prst="rect">
            <a:avLst/>
          </a:prstGeom>
          <a:noFill/>
        </p:spPr>
      </p:pic>
      <p:pic>
        <p:nvPicPr>
          <p:cNvPr id="8" name="Picture 2" descr="C:\Users\ghiyasvand\Desktop\png\يبفurl.png"/>
          <p:cNvPicPr>
            <a:picLocks noChangeAspect="1" noChangeArrowheads="1"/>
          </p:cNvPicPr>
          <p:nvPr/>
        </p:nvPicPr>
        <p:blipFill>
          <a:blip r:embed="rId3">
            <a:duotone>
              <a:prstClr val="black"/>
              <a:schemeClr val="accent6">
                <a:tint val="45000"/>
                <a:satMod val="400000"/>
              </a:schemeClr>
            </a:duotone>
          </a:blip>
          <a:srcRect/>
          <a:stretch>
            <a:fillRect/>
          </a:stretch>
        </p:blipFill>
        <p:spPr bwMode="auto">
          <a:xfrm>
            <a:off x="5562600" y="2967814"/>
            <a:ext cx="3916353" cy="3890186"/>
          </a:xfrm>
          <a:prstGeom prst="rect">
            <a:avLst/>
          </a:prstGeom>
          <a:noFill/>
        </p:spPr>
      </p:pic>
      <p:sp>
        <p:nvSpPr>
          <p:cNvPr id="9" name="Rounded Rectangle 8"/>
          <p:cNvSpPr/>
          <p:nvPr/>
        </p:nvSpPr>
        <p:spPr>
          <a:xfrm>
            <a:off x="4694247" y="1429496"/>
            <a:ext cx="3910042" cy="2600348"/>
          </a:xfrm>
          <a:prstGeom prst="roundRect">
            <a:avLst/>
          </a:prstGeom>
          <a:effectLst>
            <a:outerShdw blurRad="40000" dist="23000" dir="5400000" rotWithShape="0">
              <a:srgbClr val="000000">
                <a:alpha val="35000"/>
              </a:srgbClr>
            </a:outerShdw>
            <a:reflection blurRad="6350" stA="50000" endA="300" endPos="55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Content Placeholder 2"/>
          <p:cNvSpPr txBox="1">
            <a:spLocks/>
          </p:cNvSpPr>
          <p:nvPr/>
        </p:nvSpPr>
        <p:spPr>
          <a:xfrm>
            <a:off x="4724401" y="1598460"/>
            <a:ext cx="3870332" cy="2668740"/>
          </a:xfrm>
          <a:prstGeom prst="rect">
            <a:avLst/>
          </a:prstGeom>
        </p:spPr>
        <p:txBody>
          <a:bodyPr vert="horz" lIns="91440" tIns="45720" rIns="91440" bIns="45720" rtlCol="0">
            <a:noAutofit/>
          </a:bodyPr>
          <a:lstStyle/>
          <a:p>
            <a:pPr algn="justLow" rtl="1"/>
            <a:r>
              <a:rPr lang="fa-IR" sz="2800" dirty="0" smtClean="0">
                <a:solidFill>
                  <a:schemeClr val="bg1"/>
                </a:solidFill>
                <a:cs typeface="B Traffic" pitchFamily="2" charset="-78"/>
              </a:rPr>
              <a:t>تاریخ‌نگاری با جستجو، گردآوری و نقل اخبار و روایاتی درباره رویدادهای خاص- که تا آن زمان سینه به سینه نقل می شد- آغاز شد.</a:t>
            </a:r>
            <a:endParaRPr lang="en-US" sz="2800" dirty="0" smtClean="0">
              <a:solidFill>
                <a:schemeClr val="bg1"/>
              </a:solidFill>
              <a:cs typeface="B Traffic" pitchFamily="2" charset="-78"/>
            </a:endParaRPr>
          </a:p>
        </p:txBody>
      </p:sp>
      <p:pic>
        <p:nvPicPr>
          <p:cNvPr id="11" name="Picture 2" descr="C:\Users\ghiyasvand\Desktop\png\يبفurl.png"/>
          <p:cNvPicPr>
            <a:picLocks noChangeAspect="1" noChangeArrowheads="1"/>
          </p:cNvPicPr>
          <p:nvPr/>
        </p:nvPicPr>
        <p:blipFill>
          <a:blip r:embed="rId3">
            <a:duotone>
              <a:prstClr val="black"/>
              <a:schemeClr val="accent2">
                <a:tint val="45000"/>
                <a:satMod val="400000"/>
              </a:schemeClr>
            </a:duotone>
          </a:blip>
          <a:srcRect/>
          <a:stretch>
            <a:fillRect/>
          </a:stretch>
        </p:blipFill>
        <p:spPr bwMode="auto">
          <a:xfrm>
            <a:off x="0" y="2895600"/>
            <a:ext cx="3989053" cy="3962400"/>
          </a:xfrm>
          <a:prstGeom prst="rect">
            <a:avLst/>
          </a:prstGeom>
          <a:noFill/>
        </p:spPr>
      </p:pic>
      <p:sp>
        <p:nvSpPr>
          <p:cNvPr id="12" name="Rounded Rectangle 11"/>
          <p:cNvSpPr/>
          <p:nvPr/>
        </p:nvSpPr>
        <p:spPr>
          <a:xfrm>
            <a:off x="503247" y="1443814"/>
            <a:ext cx="3810000" cy="2590800"/>
          </a:xfrm>
          <a:prstGeom prst="roundRect">
            <a:avLst/>
          </a:prstGeom>
          <a:ln/>
          <a:effectLst>
            <a:outerShdw blurRad="40000" dist="23000" dir="5400000" rotWithShape="0">
              <a:srgbClr val="000000">
                <a:alpha val="35000"/>
              </a:srgbClr>
            </a:outerShdw>
            <a:reflection blurRad="6350" stA="50000" endA="300" endPos="55000" dir="5400000" sy="-100000" algn="bl" rotWithShape="0"/>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Content Placeholder 2"/>
          <p:cNvSpPr txBox="1">
            <a:spLocks/>
          </p:cNvSpPr>
          <p:nvPr/>
        </p:nvSpPr>
        <p:spPr>
          <a:xfrm>
            <a:off x="621548" y="1592900"/>
            <a:ext cx="3525838" cy="2295939"/>
          </a:xfrm>
          <a:prstGeom prst="rect">
            <a:avLst/>
          </a:prstGeom>
        </p:spPr>
        <p:txBody>
          <a:bodyPr vert="horz" lIns="91440" tIns="45720" rIns="91440" bIns="45720" rtlCol="0">
            <a:noAutofit/>
          </a:bodyPr>
          <a:lstStyle/>
          <a:p>
            <a:pPr algn="justLow" rtl="1"/>
            <a:r>
              <a:rPr lang="fa-IR" sz="2800" dirty="0" smtClean="0">
                <a:solidFill>
                  <a:schemeClr val="bg1"/>
                </a:solidFill>
                <a:cs typeface="B Traffic" pitchFamily="2" charset="-78"/>
              </a:rPr>
              <a:t>تاریخ‌نگاران مسلمان کار خود را با سیره نبوی و امور مربوط به نبردهای پیامبر آغاز کردند.</a:t>
            </a:r>
            <a:endParaRPr lang="en-US" sz="2800" dirty="0" smtClean="0">
              <a:solidFill>
                <a:schemeClr val="bg1"/>
              </a:solidFill>
              <a:cs typeface="B Traffic" pitchFamily="2" charset="-78"/>
            </a:endParaRPr>
          </a:p>
          <a:p>
            <a:pPr>
              <a:buNone/>
            </a:pPr>
            <a:endParaRPr lang="en-US" sz="2800" dirty="0">
              <a:solidFill>
                <a:schemeClr val="bg1"/>
              </a:solidFill>
              <a:cs typeface="B Traffic" pitchFamily="2" charset="-78"/>
            </a:endParaRPr>
          </a:p>
        </p:txBody>
      </p:sp>
      <p:pic>
        <p:nvPicPr>
          <p:cNvPr id="3074" name="Picture 2" descr="C:\Users\sattari\Desktop\e099ac32c128783ebb422dcd0c783e5a.jpg"/>
          <p:cNvPicPr>
            <a:picLocks noChangeAspect="1" noChangeArrowheads="1"/>
          </p:cNvPicPr>
          <p:nvPr/>
        </p:nvPicPr>
        <p:blipFill>
          <a:blip r:embed="rId4"/>
          <a:srcRect/>
          <a:stretch>
            <a:fillRect/>
          </a:stretch>
        </p:blipFill>
        <p:spPr bwMode="auto">
          <a:xfrm>
            <a:off x="1143000" y="3962400"/>
            <a:ext cx="6248400" cy="3048000"/>
          </a:xfrm>
          <a:prstGeom prst="rect">
            <a:avLst/>
          </a:prstGeom>
          <a:noFill/>
        </p:spPr>
      </p:pic>
      <p:pic>
        <p:nvPicPr>
          <p:cNvPr id="14" name="Picture 1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from="(-#ppt_w/2)" to="(#ppt_x)" calcmode="lin" valueType="num">
                                      <p:cBhvr>
                                        <p:cTn id="18" dur="600" fill="hold">
                                          <p:stCondLst>
                                            <p:cond delay="0"/>
                                          </p:stCondLst>
                                        </p:cTn>
                                        <p:tgtEl>
                                          <p:spTgt spid="9"/>
                                        </p:tgtEl>
                                        <p:attrNameLst>
                                          <p:attrName>ppt_x</p:attrName>
                                        </p:attrNameLst>
                                      </p:cBhvr>
                                    </p:anim>
                                    <p:anim from="0" to="-1.0" calcmode="lin" valueType="num">
                                      <p:cBhvr>
                                        <p:cTn id="19" dur="200" decel="50000" autoRev="1" fill="hold">
                                          <p:stCondLst>
                                            <p:cond delay="600"/>
                                          </p:stCondLst>
                                        </p:cTn>
                                        <p:tgtEl>
                                          <p:spTgt spid="9"/>
                                        </p:tgtEl>
                                        <p:attrNameLst>
                                          <p:attrName>xshear</p:attrName>
                                        </p:attrNameLst>
                                      </p:cBhvr>
                                    </p:anim>
                                    <p:animScale>
                                      <p:cBhvr>
                                        <p:cTn id="20" dur="200" decel="100000" autoRev="1" fill="hold">
                                          <p:stCondLst>
                                            <p:cond delay="600"/>
                                          </p:stCondLst>
                                        </p:cTn>
                                        <p:tgtEl>
                                          <p:spTgt spid="9"/>
                                        </p:tgtEl>
                                      </p:cBhvr>
                                      <p:from x="100000" y="100000"/>
                                      <p:to x="80000" y="100000"/>
                                    </p:animScale>
                                    <p:anim by="(#ppt_h/3+#ppt_w*0.1)" calcmode="lin" valueType="num">
                                      <p:cBhvr additive="sum">
                                        <p:cTn id="21" dur="200" decel="100000" autoRev="1" fill="hold">
                                          <p:stCondLst>
                                            <p:cond delay="600"/>
                                          </p:stCondLst>
                                        </p:cTn>
                                        <p:tgtEl>
                                          <p:spTgt spid="9"/>
                                        </p:tgtEl>
                                        <p:attrNameLst>
                                          <p:attrName>ppt_x</p:attrName>
                                        </p:attrNameLst>
                                      </p:cBhvr>
                                    </p:anim>
                                  </p:childTnLst>
                                </p:cTn>
                              </p:par>
                              <p:par>
                                <p:cTn id="22" presetID="34"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from="(-#ppt_w/2)" to="(#ppt_x)" calcmode="lin" valueType="num">
                                      <p:cBhvr>
                                        <p:cTn id="24" dur="600" fill="hold">
                                          <p:stCondLst>
                                            <p:cond delay="0"/>
                                          </p:stCondLst>
                                        </p:cTn>
                                        <p:tgtEl>
                                          <p:spTgt spid="10">
                                            <p:txEl>
                                              <p:pRg st="0" end="0"/>
                                            </p:txEl>
                                          </p:spTgt>
                                        </p:tgtEl>
                                        <p:attrNameLst>
                                          <p:attrName>ppt_x</p:attrName>
                                        </p:attrNameLst>
                                      </p:cBhvr>
                                    </p:anim>
                                    <p:anim from="0" to="-1.0" calcmode="lin" valueType="num">
                                      <p:cBhvr>
                                        <p:cTn id="25" dur="200" decel="50000" autoRev="1" fill="hold">
                                          <p:stCondLst>
                                            <p:cond delay="600"/>
                                          </p:stCondLst>
                                        </p:cTn>
                                        <p:tgtEl>
                                          <p:spTgt spid="10">
                                            <p:txEl>
                                              <p:pRg st="0" end="0"/>
                                            </p:txEl>
                                          </p:spTgt>
                                        </p:tgtEl>
                                        <p:attrNameLst>
                                          <p:attrName>xshear</p:attrName>
                                        </p:attrNameLst>
                                      </p:cBhvr>
                                    </p:anim>
                                    <p:animScale>
                                      <p:cBhvr>
                                        <p:cTn id="26" dur="200" decel="100000" autoRev="1" fill="hold">
                                          <p:stCondLst>
                                            <p:cond delay="600"/>
                                          </p:stCondLst>
                                        </p:cTn>
                                        <p:tgtEl>
                                          <p:spTgt spid="10">
                                            <p:txEl>
                                              <p:pRg st="0" end="0"/>
                                            </p:txEl>
                                          </p:spTgt>
                                        </p:tgtEl>
                                      </p:cBhvr>
                                      <p:from x="100000" y="100000"/>
                                      <p:to x="80000" y="100000"/>
                                    </p:animScale>
                                    <p:anim by="(#ppt_h/3+#ppt_w*0.1)" calcmode="lin" valueType="num">
                                      <p:cBhvr additive="sum">
                                        <p:cTn id="27" dur="200" decel="100000" autoRev="1" fill="hold">
                                          <p:stCondLst>
                                            <p:cond delay="600"/>
                                          </p:stCondLst>
                                        </p:cTn>
                                        <p:tgtEl>
                                          <p:spTgt spid="10">
                                            <p:txEl>
                                              <p:pRg st="0" end="0"/>
                                            </p:txEl>
                                          </p:spTgt>
                                        </p:tgtEl>
                                        <p:attrNameLst>
                                          <p:attrName>ppt_x</p:attrName>
                                        </p:attrNameLst>
                                      </p:cBhvr>
                                    </p:anim>
                                  </p:childTnLst>
                                </p:cTn>
                              </p:par>
                              <p:par>
                                <p:cTn id="28" presetID="8" presetClass="emph" presetSubtype="0" fill="hold" nodeType="withEffect">
                                  <p:stCondLst>
                                    <p:cond delay="0"/>
                                  </p:stCondLst>
                                  <p:childTnLst>
                                    <p:animRot by="21600000">
                                      <p:cBhvr>
                                        <p:cTn id="29" dur="2000" fill="hold"/>
                                        <p:tgtEl>
                                          <p:spTgt spid="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from="(-#ppt_w/2)" to="(#ppt_x)" calcmode="lin" valueType="num">
                                      <p:cBhvr>
                                        <p:cTn id="34" dur="600" fill="hold">
                                          <p:stCondLst>
                                            <p:cond delay="0"/>
                                          </p:stCondLst>
                                        </p:cTn>
                                        <p:tgtEl>
                                          <p:spTgt spid="12"/>
                                        </p:tgtEl>
                                        <p:attrNameLst>
                                          <p:attrName>ppt_x</p:attrName>
                                        </p:attrNameLst>
                                      </p:cBhvr>
                                    </p:anim>
                                    <p:anim from="0" to="-1.0" calcmode="lin" valueType="num">
                                      <p:cBhvr>
                                        <p:cTn id="35" dur="200" decel="50000" autoRev="1" fill="hold">
                                          <p:stCondLst>
                                            <p:cond delay="600"/>
                                          </p:stCondLst>
                                        </p:cTn>
                                        <p:tgtEl>
                                          <p:spTgt spid="12"/>
                                        </p:tgtEl>
                                        <p:attrNameLst>
                                          <p:attrName>xshear</p:attrName>
                                        </p:attrNameLst>
                                      </p:cBhvr>
                                    </p:anim>
                                    <p:animScale>
                                      <p:cBhvr>
                                        <p:cTn id="36" dur="200" decel="100000" autoRev="1" fill="hold">
                                          <p:stCondLst>
                                            <p:cond delay="600"/>
                                          </p:stCondLst>
                                        </p:cTn>
                                        <p:tgtEl>
                                          <p:spTgt spid="12"/>
                                        </p:tgtEl>
                                      </p:cBhvr>
                                      <p:from x="100000" y="100000"/>
                                      <p:to x="80000" y="100000"/>
                                    </p:animScale>
                                    <p:anim by="(#ppt_h/3+#ppt_w*0.1)" calcmode="lin" valueType="num">
                                      <p:cBhvr additive="sum">
                                        <p:cTn id="37" dur="200" decel="100000" autoRev="1" fill="hold">
                                          <p:stCondLst>
                                            <p:cond delay="600"/>
                                          </p:stCondLst>
                                        </p:cTn>
                                        <p:tgtEl>
                                          <p:spTgt spid="12"/>
                                        </p:tgtEl>
                                        <p:attrNameLst>
                                          <p:attrName>ppt_x</p:attrName>
                                        </p:attrNameLst>
                                      </p:cBhvr>
                                    </p:anim>
                                  </p:childTnLst>
                                </p:cTn>
                              </p:par>
                              <p:par>
                                <p:cTn id="38" presetID="34" presetClass="entr" presetSubtype="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from="(-#ppt_w/2)" to="(#ppt_x)" calcmode="lin" valueType="num">
                                      <p:cBhvr>
                                        <p:cTn id="40" dur="600" fill="hold">
                                          <p:stCondLst>
                                            <p:cond delay="0"/>
                                          </p:stCondLst>
                                        </p:cTn>
                                        <p:tgtEl>
                                          <p:spTgt spid="13">
                                            <p:txEl>
                                              <p:pRg st="0" end="0"/>
                                            </p:txEl>
                                          </p:spTgt>
                                        </p:tgtEl>
                                        <p:attrNameLst>
                                          <p:attrName>ppt_x</p:attrName>
                                        </p:attrNameLst>
                                      </p:cBhvr>
                                    </p:anim>
                                    <p:anim from="0" to="-1.0" calcmode="lin" valueType="num">
                                      <p:cBhvr>
                                        <p:cTn id="41" dur="200" decel="50000" autoRev="1" fill="hold">
                                          <p:stCondLst>
                                            <p:cond delay="600"/>
                                          </p:stCondLst>
                                        </p:cTn>
                                        <p:tgtEl>
                                          <p:spTgt spid="13">
                                            <p:txEl>
                                              <p:pRg st="0" end="0"/>
                                            </p:txEl>
                                          </p:spTgt>
                                        </p:tgtEl>
                                        <p:attrNameLst>
                                          <p:attrName>xshear</p:attrName>
                                        </p:attrNameLst>
                                      </p:cBhvr>
                                    </p:anim>
                                    <p:animScale>
                                      <p:cBhvr>
                                        <p:cTn id="42" dur="200" decel="100000" autoRev="1" fill="hold">
                                          <p:stCondLst>
                                            <p:cond delay="600"/>
                                          </p:stCondLst>
                                        </p:cTn>
                                        <p:tgtEl>
                                          <p:spTgt spid="13">
                                            <p:txEl>
                                              <p:pRg st="0" end="0"/>
                                            </p:txEl>
                                          </p:spTgt>
                                        </p:tgtEl>
                                      </p:cBhvr>
                                      <p:from x="100000" y="100000"/>
                                      <p:to x="80000" y="100000"/>
                                    </p:animScale>
                                    <p:anim by="(#ppt_h/3+#ppt_w*0.1)" calcmode="lin" valueType="num">
                                      <p:cBhvr additive="sum">
                                        <p:cTn id="43" dur="200" decel="100000" autoRev="1" fill="hold">
                                          <p:stCondLst>
                                            <p:cond delay="600"/>
                                          </p:stCondLst>
                                        </p:cTn>
                                        <p:tgtEl>
                                          <p:spTgt spid="13">
                                            <p:txEl>
                                              <p:pRg st="0" end="0"/>
                                            </p:txEl>
                                          </p:spTgt>
                                        </p:tgtEl>
                                        <p:attrNameLst>
                                          <p:attrName>ppt_x</p:attrName>
                                        </p:attrNameLst>
                                      </p:cBhvr>
                                    </p:anim>
                                  </p:childTnLst>
                                </p:cTn>
                              </p:par>
                              <p:par>
                                <p:cTn id="44" presetID="8" presetClass="emph" presetSubtype="0" fill="hold" nodeType="withEffect">
                                  <p:stCondLst>
                                    <p:cond delay="0"/>
                                  </p:stCondLst>
                                  <p:childTnLst>
                                    <p:animRot by="21600000">
                                      <p:cBhvr>
                                        <p:cTn id="45" dur="2000" fill="hold"/>
                                        <p:tgtEl>
                                          <p:spTgt spid="11"/>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074"/>
                                        </p:tgtEl>
                                        <p:attrNameLst>
                                          <p:attrName>style.visibility</p:attrName>
                                        </p:attrNameLst>
                                      </p:cBhvr>
                                      <p:to>
                                        <p:strVal val="visible"/>
                                      </p:to>
                                    </p:set>
                                    <p:anim calcmode="lin" valueType="num">
                                      <p:cBhvr additive="base">
                                        <p:cTn id="50" dur="500" fill="hold"/>
                                        <p:tgtEl>
                                          <p:spTgt spid="3074"/>
                                        </p:tgtEl>
                                        <p:attrNameLst>
                                          <p:attrName>ppt_x</p:attrName>
                                        </p:attrNameLst>
                                      </p:cBhvr>
                                      <p:tavLst>
                                        <p:tav tm="0">
                                          <p:val>
                                            <p:strVal val="#ppt_x"/>
                                          </p:val>
                                        </p:tav>
                                        <p:tav tm="100000">
                                          <p:val>
                                            <p:strVal val="#ppt_x"/>
                                          </p:val>
                                        </p:tav>
                                      </p:tavLst>
                                    </p:anim>
                                    <p:anim calcmode="lin" valueType="num">
                                      <p:cBhvr additive="base">
                                        <p:cTn id="5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build="p"/>
      <p:bldP spid="12" grpId="0" animBg="1"/>
      <p:bldP spid="1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hiyasvand\Desktop\png\يبفurl.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6019800" y="3449872"/>
            <a:ext cx="3124200" cy="3103328"/>
          </a:xfrm>
          <a:prstGeom prst="rect">
            <a:avLst/>
          </a:prstGeom>
          <a:noFill/>
        </p:spPr>
      </p:pic>
      <p:pic>
        <p:nvPicPr>
          <p:cNvPr id="2"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sp>
        <p:nvSpPr>
          <p:cNvPr id="3" name="Rectangle 2"/>
          <p:cNvSpPr/>
          <p:nvPr/>
        </p:nvSpPr>
        <p:spPr>
          <a:xfrm>
            <a:off x="1905000" y="304800"/>
            <a:ext cx="6796020" cy="8572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rtl="1"/>
            <a:r>
              <a:rPr lang="fa-IR" sz="3200" dirty="0" smtClean="0">
                <a:cs typeface="B Homa" pitchFamily="2" charset="-78"/>
              </a:rPr>
              <a:t>جنگ‏هاى ردّه و واقعيت از دين برگشتگان</a:t>
            </a:r>
            <a:endParaRPr lang="fa-IR" sz="3200" dirty="0" smtClean="0">
              <a:solidFill>
                <a:srgbClr val="FFC000"/>
              </a:solidFill>
              <a:cs typeface="B Homa" pitchFamily="2" charset="-78"/>
            </a:endParaRPr>
          </a:p>
        </p:txBody>
      </p:sp>
      <p:sp>
        <p:nvSpPr>
          <p:cNvPr id="4" name="Teardrop 3"/>
          <p:cNvSpPr/>
          <p:nvPr/>
        </p:nvSpPr>
        <p:spPr>
          <a:xfrm>
            <a:off x="7948873" y="233362"/>
            <a:ext cx="1042727" cy="982632"/>
          </a:xfrm>
          <a:prstGeom prst="teardrop">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5" name="Picture 9" descr="C:\Users\satari\Desktop\انديشه 1 عكسها\png\uzdfghrl.png"/>
          <p:cNvPicPr>
            <a:picLocks noChangeAspect="1" noChangeArrowheads="1"/>
          </p:cNvPicPr>
          <p:nvPr/>
        </p:nvPicPr>
        <p:blipFill>
          <a:blip r:embed="rId4" cstate="print"/>
          <a:srcRect/>
          <a:stretch>
            <a:fillRect/>
          </a:stretch>
        </p:blipFill>
        <p:spPr bwMode="auto">
          <a:xfrm>
            <a:off x="8077200" y="381000"/>
            <a:ext cx="762000" cy="744472"/>
          </a:xfrm>
          <a:prstGeom prst="rect">
            <a:avLst/>
          </a:prstGeom>
          <a:noFill/>
        </p:spPr>
      </p:pic>
      <p:pic>
        <p:nvPicPr>
          <p:cNvPr id="6" name="Picture 2" descr="C:\Users\ghiyasvand\Desktop\png\يبفurl.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3449872"/>
            <a:ext cx="3124200" cy="3103328"/>
          </a:xfrm>
          <a:prstGeom prst="rect">
            <a:avLst/>
          </a:prstGeom>
          <a:noFill/>
        </p:spPr>
      </p:pic>
      <p:sp>
        <p:nvSpPr>
          <p:cNvPr id="7" name="Rounded Rectangle 6"/>
          <p:cNvSpPr/>
          <p:nvPr/>
        </p:nvSpPr>
        <p:spPr>
          <a:xfrm>
            <a:off x="990600" y="1749660"/>
            <a:ext cx="7166402" cy="3833812"/>
          </a:xfrm>
          <a:prstGeom prst="roundRect">
            <a:avLst/>
          </a:prstGeom>
          <a:effectLst>
            <a:outerShdw blurRad="40000" dist="20000" dir="5400000" rotWithShape="0">
              <a:srgbClr val="000000">
                <a:alpha val="38000"/>
              </a:srgbClr>
            </a:out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justLow" rtl="1"/>
            <a:r>
              <a:rPr lang="fa-IR" sz="2400" dirty="0" smtClean="0">
                <a:cs typeface="B Traffic" pitchFamily="2" charset="-78"/>
              </a:rPr>
              <a:t>با توجه به زمينه‏هايى كه از زمان حيات پيامبر </a:t>
            </a:r>
            <a:r>
              <a:rPr lang="fa-IR" sz="1400" dirty="0" smtClean="0">
                <a:cs typeface="B Traffic" pitchFamily="2" charset="-78"/>
              </a:rPr>
              <a:t>(ص) </a:t>
            </a:r>
            <a:r>
              <a:rPr lang="fa-IR" sz="2400" dirty="0" smtClean="0">
                <a:cs typeface="B Traffic" pitchFamily="2" charset="-78"/>
              </a:rPr>
              <a:t>بروز كرده بود و افرادى، به دلايل مختلف، ادعاى نبوت كرده، در مسير فريفتن برخى از قبايل موفقيت‏هايى نيز به‏دست آورده بودند، بدين‏ترتيب، همزمان، دو پديده شكل گرفت: </a:t>
            </a:r>
            <a:r>
              <a:rPr lang="fa-IR" sz="2400" dirty="0" smtClean="0">
                <a:solidFill>
                  <a:schemeClr val="accent2">
                    <a:lumMod val="75000"/>
                  </a:schemeClr>
                </a:solidFill>
                <a:cs typeface="B Traffic" pitchFamily="2" charset="-78"/>
              </a:rPr>
              <a:t>يكى نپرداختن زكات به‏دليل مشروع ندانستن دستگاه خلافت، و ديگرى بازگشت از دين و ارتداد.</a:t>
            </a:r>
            <a:r>
              <a:rPr lang="fa-IR" sz="2400" dirty="0" smtClean="0">
                <a:cs typeface="B Traffic" pitchFamily="2" charset="-78"/>
              </a:rPr>
              <a:t> حكومت در رويارويى با اين‏دو پديده با قدرت عمل كرد. خشونت عوامل خلافت در اين امر چنان بود كه حتى عمر بن خطاب لب به اعتراض گشود.</a:t>
            </a:r>
            <a:endParaRPr lang="en-US" sz="2400" dirty="0" smtClean="0">
              <a:cs typeface="B Traffic" pitchFamily="2" charset="-78"/>
            </a:endParaRPr>
          </a:p>
        </p:txBody>
      </p:sp>
      <p:pic>
        <p:nvPicPr>
          <p:cNvPr id="8" name="Picture 3" descr="C:\Users\satari\Desktop\انديشه 1 عكسها\png\bote1.png"/>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rot="17998391" flipH="1">
            <a:off x="7662352" y="1465564"/>
            <a:ext cx="747567" cy="1070491"/>
          </a:xfrm>
          <a:prstGeom prst="rect">
            <a:avLst/>
          </a:prstGeom>
          <a:noFill/>
        </p:spPr>
      </p:pic>
    </p:spTree>
    <p:extLst>
      <p:ext uri="{BB962C8B-B14F-4D97-AF65-F5344CB8AC3E}">
        <p14:creationId xmlns:p14="http://schemas.microsoft.com/office/powerpoint/2010/main" xmlns="" val="30518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360"/>
                                          </p:val>
                                        </p:tav>
                                        <p:tav tm="100000">
                                          <p:val>
                                            <p:fltVal val="0"/>
                                          </p:val>
                                        </p:tav>
                                      </p:tavLst>
                                    </p:anim>
                                    <p:animEffect transition="in" filter="fade">
                                      <p:cBhvr>
                                        <p:cTn id="18" dur="1000"/>
                                        <p:tgtEl>
                                          <p:spTgt spid="6"/>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36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attari\Desktop\72143_259.jpg"/>
          <p:cNvPicPr>
            <a:picLocks noChangeAspect="1" noChangeArrowheads="1"/>
          </p:cNvPicPr>
          <p:nvPr/>
        </p:nvPicPr>
        <p:blipFill>
          <a:blip r:embed="rId2"/>
          <a:srcRect l="30308" t="-23305" r="-7675" b="4836"/>
          <a:stretch>
            <a:fillRect/>
          </a:stretch>
        </p:blipFill>
        <p:spPr bwMode="auto">
          <a:xfrm>
            <a:off x="381000" y="1524000"/>
            <a:ext cx="4648200" cy="4648200"/>
          </a:xfrm>
          <a:prstGeom prst="rect">
            <a:avLst/>
          </a:prstGeom>
          <a:noFill/>
        </p:spPr>
      </p:pic>
      <p:sp>
        <p:nvSpPr>
          <p:cNvPr id="6" name="Cube 5"/>
          <p:cNvSpPr/>
          <p:nvPr/>
        </p:nvSpPr>
        <p:spPr>
          <a:xfrm>
            <a:off x="380078" y="3562885"/>
            <a:ext cx="8458200" cy="2990315"/>
          </a:xfrm>
          <a:prstGeom prst="cube">
            <a:avLst>
              <a:gd name="adj" fmla="val 10243"/>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justLow" rtl="1"/>
            <a:r>
              <a:rPr lang="fa-IR" sz="2000" dirty="0" smtClean="0">
                <a:solidFill>
                  <a:schemeClr val="tx1"/>
                </a:solidFill>
                <a:cs typeface="B Traffic" pitchFamily="2" charset="-78"/>
              </a:rPr>
              <a:t>على </a:t>
            </a:r>
            <a:r>
              <a:rPr lang="fa-IR" sz="1050" dirty="0" smtClean="0">
                <a:solidFill>
                  <a:schemeClr val="tx1"/>
                </a:solidFill>
                <a:cs typeface="B Traffic" pitchFamily="2" charset="-78"/>
              </a:rPr>
              <a:t>(ع) </a:t>
            </a:r>
            <a:r>
              <a:rPr lang="fa-IR" sz="2000" dirty="0" smtClean="0">
                <a:solidFill>
                  <a:schemeClr val="tx1"/>
                </a:solidFill>
                <a:cs typeface="B Traffic" pitchFamily="2" charset="-78"/>
              </a:rPr>
              <a:t>تن به سازش نداد و تا هنگامى كه اساس دين را در معرض خطر نديد،بر این موضع خویش استوار ماند.چون احتمال پایمال شدن رنج های رسول خدا جدی شد، علی و پيروانش ناگزير با خليفه مصالحه كردند. </a:t>
            </a:r>
            <a:r>
              <a:rPr lang="fa-IR" sz="2000" dirty="0" smtClean="0">
                <a:solidFill>
                  <a:schemeClr val="accent2"/>
                </a:solidFill>
                <a:cs typeface="B Traffic" pitchFamily="2" charset="-78"/>
              </a:rPr>
              <a:t>در كنار بنى‏هاشم برخى از ممتازترين اصحاب پيامبر </a:t>
            </a:r>
            <a:r>
              <a:rPr lang="fa-IR" sz="1100" dirty="0" smtClean="0">
                <a:solidFill>
                  <a:schemeClr val="accent2"/>
                </a:solidFill>
                <a:cs typeface="B Traffic" pitchFamily="2" charset="-78"/>
              </a:rPr>
              <a:t>(ص) </a:t>
            </a:r>
            <a:r>
              <a:rPr lang="fa-IR" sz="2000" dirty="0" smtClean="0">
                <a:solidFill>
                  <a:schemeClr val="accent2"/>
                </a:solidFill>
                <a:cs typeface="B Traffic" pitchFamily="2" charset="-78"/>
              </a:rPr>
              <a:t>كه به خلافت ابوبكر اعتراض داشتند و تا مدتها آن را به رسميت نمى‏شناختند، عبارت‏اند از: حذيفة بن يمان، خزيمة بن ثابت، ابوايوب انصارى، سهل و عثمان بن حنيف، براء بن عازب، بلال مؤذّن پيامبر، ابوذر غفارى، عمار بن ياسر، مقداد بن عمرو، سلمان فارسى و خالد بن سعيد.</a:t>
            </a:r>
            <a:endParaRPr lang="en-US" sz="2000" dirty="0" smtClean="0">
              <a:solidFill>
                <a:schemeClr val="accent2"/>
              </a:solidFill>
              <a:cs typeface="B Traffic" pitchFamily="2" charset="-78"/>
            </a:endParaRPr>
          </a:p>
        </p:txBody>
      </p:sp>
      <p:sp>
        <p:nvSpPr>
          <p:cNvPr id="7" name="Cube 6"/>
          <p:cNvSpPr/>
          <p:nvPr/>
        </p:nvSpPr>
        <p:spPr>
          <a:xfrm>
            <a:off x="357158" y="1600200"/>
            <a:ext cx="8458200" cy="2133600"/>
          </a:xfrm>
          <a:prstGeom prst="cube">
            <a:avLst>
              <a:gd name="adj" fmla="val 13293"/>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justLow" rtl="1"/>
            <a:r>
              <a:rPr lang="fa-IR" dirty="0" smtClean="0">
                <a:solidFill>
                  <a:schemeClr val="tx1"/>
                </a:solidFill>
                <a:cs typeface="B Traffic" pitchFamily="2" charset="-78"/>
              </a:rPr>
              <a:t>چنان كه منابع شيعه و سنى نشان مى‏دهد، على </a:t>
            </a:r>
            <a:r>
              <a:rPr lang="fa-IR" sz="1050" dirty="0" smtClean="0">
                <a:solidFill>
                  <a:schemeClr val="tx1"/>
                </a:solidFill>
                <a:cs typeface="B Traffic" pitchFamily="2" charset="-78"/>
              </a:rPr>
              <a:t>(ع) </a:t>
            </a:r>
            <a:r>
              <a:rPr lang="fa-IR" dirty="0" smtClean="0">
                <a:solidFill>
                  <a:schemeClr val="tx1"/>
                </a:solidFill>
                <a:cs typeface="B Traffic" pitchFamily="2" charset="-78"/>
              </a:rPr>
              <a:t>مهم‏ترين مرد خاندان پیامبر</a:t>
            </a:r>
            <a:r>
              <a:rPr lang="fa-IR" sz="1050" dirty="0" smtClean="0">
                <a:solidFill>
                  <a:schemeClr val="tx1"/>
                </a:solidFill>
                <a:cs typeface="B Traffic" pitchFamily="2" charset="-78"/>
              </a:rPr>
              <a:t>(ص) </a:t>
            </a:r>
            <a:r>
              <a:rPr lang="fa-IR" dirty="0" smtClean="0">
                <a:solidFill>
                  <a:schemeClr val="tx1"/>
                </a:solidFill>
                <a:cs typeface="B Traffic" pitchFamily="2" charset="-78"/>
              </a:rPr>
              <a:t>و یاران نزدیک وی و خاندان هاشم، از تصميم سقيفه‏نشينان آگاهى نيافتند. آنها وقتى موضوع را شنيدند كه ابوبكر با موقعيت تثبيت شده، همراه حاميانش به مسجد پيامبر در آمد.</a:t>
            </a:r>
            <a:endParaRPr lang="en-US" dirty="0" smtClean="0">
              <a:solidFill>
                <a:schemeClr val="tx1"/>
              </a:solidFill>
              <a:cs typeface="B Traffic" pitchFamily="2" charset="-78"/>
            </a:endParaRPr>
          </a:p>
        </p:txBody>
      </p:sp>
      <p:sp>
        <p:nvSpPr>
          <p:cNvPr id="5" name="Rounded Rectangle 4"/>
          <p:cNvSpPr/>
          <p:nvPr/>
        </p:nvSpPr>
        <p:spPr>
          <a:xfrm>
            <a:off x="1828800" y="152400"/>
            <a:ext cx="5529701" cy="1524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rtl="1"/>
            <a:r>
              <a:rPr lang="fa-IR" sz="3200" dirty="0" smtClean="0">
                <a:solidFill>
                  <a:schemeClr val="tx1"/>
                </a:solidFill>
                <a:cs typeface="B Homa" pitchFamily="2" charset="-78"/>
              </a:rPr>
              <a:t>‏</a:t>
            </a:r>
            <a:endParaRPr lang="en-US" sz="3200" dirty="0">
              <a:solidFill>
                <a:schemeClr val="tx1"/>
              </a:solidFill>
              <a:cs typeface="B Homa" pitchFamily="2" charset="-78"/>
            </a:endParaRPr>
          </a:p>
        </p:txBody>
      </p:sp>
      <p:pic>
        <p:nvPicPr>
          <p:cNvPr id="2"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1276747" y="285728"/>
            <a:ext cx="1366427" cy="1357298"/>
          </a:xfrm>
          <a:prstGeom prst="rect">
            <a:avLst/>
          </a:prstGeom>
          <a:noFill/>
        </p:spPr>
      </p:pic>
      <p:pic>
        <p:nvPicPr>
          <p:cNvPr id="3"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6563159" y="285728"/>
            <a:ext cx="1366427" cy="1357298"/>
          </a:xfrm>
          <a:prstGeom prst="rect">
            <a:avLst/>
          </a:prstGeom>
          <a:noFill/>
        </p:spPr>
      </p:pic>
      <p:sp>
        <p:nvSpPr>
          <p:cNvPr id="4" name="Rounded Rectangle 3"/>
          <p:cNvSpPr/>
          <p:nvPr/>
        </p:nvSpPr>
        <p:spPr>
          <a:xfrm>
            <a:off x="2057400" y="381000"/>
            <a:ext cx="5029200" cy="1066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rtl="1"/>
            <a:r>
              <a:rPr lang="fa-IR" sz="3200" dirty="0" smtClean="0">
                <a:solidFill>
                  <a:schemeClr val="tx1"/>
                </a:solidFill>
                <a:cs typeface="B Homa" pitchFamily="2" charset="-78"/>
              </a:rPr>
              <a:t>گذر از در خانه فاطمه</a:t>
            </a:r>
            <a:r>
              <a:rPr lang="fa-IR" dirty="0" smtClean="0">
                <a:solidFill>
                  <a:schemeClr val="tx1"/>
                </a:solidFill>
                <a:cs typeface="B Homa" pitchFamily="2" charset="-78"/>
              </a:rPr>
              <a:t> (ع)</a:t>
            </a:r>
            <a:r>
              <a:rPr lang="fa-IR" sz="3200" dirty="0" smtClean="0">
                <a:solidFill>
                  <a:schemeClr val="tx1"/>
                </a:solidFill>
                <a:cs typeface="B Homa" pitchFamily="2" charset="-78"/>
              </a:rPr>
              <a:t>‏</a:t>
            </a:r>
            <a:endParaRPr lang="en-US" sz="3200" dirty="0">
              <a:solidFill>
                <a:schemeClr val="tx1"/>
              </a:solidFill>
              <a:cs typeface="B Homa" pitchFamily="2" charset="-78"/>
            </a:endParaRPr>
          </a:p>
        </p:txBody>
      </p:sp>
      <p:pic>
        <p:nvPicPr>
          <p:cNvPr id="8"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38482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Ribbon 1"/>
          <p:cNvSpPr/>
          <p:nvPr/>
        </p:nvSpPr>
        <p:spPr>
          <a:xfrm>
            <a:off x="1828801" y="214290"/>
            <a:ext cx="6275580" cy="1270992"/>
          </a:xfrm>
          <a:prstGeom prst="ribbon2">
            <a:avLst>
              <a:gd name="adj1" fmla="val 25803"/>
              <a:gd name="adj2" fmla="val 620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1"/>
            <a:r>
              <a:rPr lang="fa-IR" sz="2800" dirty="0" smtClean="0">
                <a:solidFill>
                  <a:srgbClr val="FFFF00"/>
                </a:solidFill>
                <a:cs typeface="B Homa" pitchFamily="2" charset="-78"/>
              </a:rPr>
              <a:t>فدك نمادى از معنايى عظيم</a:t>
            </a:r>
            <a:endParaRPr lang="en-US" sz="2800" dirty="0">
              <a:solidFill>
                <a:srgbClr val="FFFF00"/>
              </a:solidFill>
              <a:cs typeface="B Homa" pitchFamily="2" charset="-78"/>
            </a:endParaRPr>
          </a:p>
        </p:txBody>
      </p:sp>
      <p:pic>
        <p:nvPicPr>
          <p:cNvPr id="3"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310509" y="248908"/>
            <a:ext cx="1585091" cy="1574500"/>
          </a:xfrm>
          <a:prstGeom prst="rect">
            <a:avLst/>
          </a:prstGeom>
          <a:noFill/>
        </p:spPr>
      </p:pic>
      <p:pic>
        <p:nvPicPr>
          <p:cNvPr id="4"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6987437" y="214290"/>
            <a:ext cx="1585091" cy="1574500"/>
          </a:xfrm>
          <a:prstGeom prst="rect">
            <a:avLst/>
          </a:prstGeom>
          <a:noFill/>
        </p:spPr>
      </p:pic>
      <p:sp>
        <p:nvSpPr>
          <p:cNvPr id="5" name="Rounded Rectangle 4"/>
          <p:cNvSpPr/>
          <p:nvPr/>
        </p:nvSpPr>
        <p:spPr>
          <a:xfrm>
            <a:off x="533400" y="1600200"/>
            <a:ext cx="8071990" cy="26670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justLow" rtl="1"/>
            <a:r>
              <a:rPr lang="fa-IR" sz="2400" dirty="0" smtClean="0">
                <a:solidFill>
                  <a:schemeClr val="tx1"/>
                </a:solidFill>
                <a:cs typeface="B Traffic" pitchFamily="2" charset="-78"/>
              </a:rPr>
              <a:t>در فرهنگ شيعه «فدك» نمادى از معنايى بزرگ است كه هرگز در چهار چوب آن قطعه زمين نمى‏گنجد و همين معناى رمزى است كه درگيرى را از مخاصمه سطحى و محدود به مبارزه‏اى سياسى تبديل مى‏كند. منازعه فدك در واقع فرياد اعتراض يادگار رسول‏خدا </a:t>
            </a:r>
            <a:r>
              <a:rPr lang="fa-IR" sz="1600" dirty="0" smtClean="0">
                <a:solidFill>
                  <a:schemeClr val="tx1"/>
                </a:solidFill>
                <a:cs typeface="B Traffic" pitchFamily="2" charset="-78"/>
              </a:rPr>
              <a:t>(ص) </a:t>
            </a:r>
            <a:r>
              <a:rPr lang="fa-IR" sz="2400" dirty="0" smtClean="0">
                <a:solidFill>
                  <a:schemeClr val="tx1"/>
                </a:solidFill>
                <a:cs typeface="B Traffic" pitchFamily="2" charset="-78"/>
              </a:rPr>
              <a:t>به انحراف پديد آمده در جهان اسلام بود.</a:t>
            </a:r>
            <a:endParaRPr lang="en-US" sz="2400" dirty="0" smtClean="0">
              <a:solidFill>
                <a:schemeClr val="tx1"/>
              </a:solidFill>
              <a:cs typeface="B Traffic" pitchFamily="2" charset="-78"/>
            </a:endParaRPr>
          </a:p>
        </p:txBody>
      </p:sp>
      <p:pic>
        <p:nvPicPr>
          <p:cNvPr id="6" name="Picture 2" descr="C:\Users\satari\Desktop\انديشه 1 عكسها\png\bote1.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rot="8646412">
            <a:off x="8125448" y="1417776"/>
            <a:ext cx="771436" cy="1092867"/>
          </a:xfrm>
          <a:prstGeom prst="rect">
            <a:avLst/>
          </a:prstGeom>
          <a:noFill/>
        </p:spPr>
      </p:pic>
      <p:pic>
        <p:nvPicPr>
          <p:cNvPr id="7" name="Picture 2" descr="C:\Users\satari\Desktop\انديشه 1 عكسها\png\bote1.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rot="7260175" flipH="1">
            <a:off x="281329" y="3266039"/>
            <a:ext cx="771436" cy="1092867"/>
          </a:xfrm>
          <a:prstGeom prst="rect">
            <a:avLst/>
          </a:prstGeom>
          <a:noFill/>
        </p:spPr>
      </p:pic>
      <p:pic>
        <p:nvPicPr>
          <p:cNvPr id="8" name="Picture 2" descr="E:\hamidi\Logo2Small.png"/>
          <p:cNvPicPr>
            <a:picLocks noChangeAspect="1" noChangeArrowheads="1"/>
          </p:cNvPicPr>
          <p:nvPr/>
        </p:nvPicPr>
        <p:blipFill>
          <a:blip r:embed="rId5"/>
          <a:srcRect/>
          <a:stretch>
            <a:fillRect/>
          </a:stretch>
        </p:blipFill>
        <p:spPr bwMode="auto">
          <a:xfrm>
            <a:off x="0" y="0"/>
            <a:ext cx="1371600" cy="1472184"/>
          </a:xfrm>
          <a:prstGeom prst="rect">
            <a:avLst/>
          </a:prstGeom>
          <a:noFill/>
        </p:spPr>
      </p:pic>
      <p:pic>
        <p:nvPicPr>
          <p:cNvPr id="4098" name="Picture 2" descr="C:\Users\sattari\Desktop\25501_880.jpg"/>
          <p:cNvPicPr>
            <a:picLocks noChangeAspect="1" noChangeArrowheads="1"/>
          </p:cNvPicPr>
          <p:nvPr/>
        </p:nvPicPr>
        <p:blipFill>
          <a:blip r:embed="rId6"/>
          <a:srcRect t="20097" r="2909" b="7264"/>
          <a:stretch>
            <a:fillRect/>
          </a:stretch>
        </p:blipFill>
        <p:spPr bwMode="auto">
          <a:xfrm>
            <a:off x="457200" y="4267200"/>
            <a:ext cx="8077200" cy="2590800"/>
          </a:xfrm>
          <a:prstGeom prst="rect">
            <a:avLst/>
          </a:prstGeom>
          <a:noFill/>
        </p:spPr>
      </p:pic>
    </p:spTree>
    <p:extLst>
      <p:ext uri="{BB962C8B-B14F-4D97-AF65-F5344CB8AC3E}">
        <p14:creationId xmlns:p14="http://schemas.microsoft.com/office/powerpoint/2010/main" xmlns="" val="187344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Horizontal)">
                                      <p:cBhvr>
                                        <p:cTn id="13" dur="500"/>
                                        <p:tgtEl>
                                          <p:spTgt spid="5"/>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par>
                                <p:cTn id="17" presetID="16" presetClass="entr" presetSubtype="2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2" name="Rounded Rectangular Callout 1"/>
          <p:cNvSpPr/>
          <p:nvPr/>
        </p:nvSpPr>
        <p:spPr>
          <a:xfrm flipH="1">
            <a:off x="1510504" y="98053"/>
            <a:ext cx="7176296" cy="990736"/>
          </a:xfrm>
          <a:prstGeom prst="wedgeRoundRectCallout">
            <a:avLst>
              <a:gd name="adj1" fmla="val -20631"/>
              <a:gd name="adj2" fmla="val 80080"/>
              <a:gd name="adj3" fmla="val 16667"/>
            </a:avLst>
          </a:prstGeom>
          <a:gradFill flip="none" rotWithShape="1">
            <a:gsLst>
              <a:gs pos="0">
                <a:srgbClr val="8488C4"/>
              </a:gs>
              <a:gs pos="53000">
                <a:srgbClr val="D4DEFF"/>
              </a:gs>
              <a:gs pos="83000">
                <a:srgbClr val="D4DEFF"/>
              </a:gs>
              <a:gs pos="100000">
                <a:srgbClr val="96AB94"/>
              </a:gs>
            </a:gsLst>
            <a:lin ang="5400000" scaled="0"/>
            <a:tileRect/>
          </a:gradFill>
          <a:effectLst>
            <a:outerShdw blurRad="40000" dist="20000" dir="5400000" rotWithShape="0">
              <a:schemeClr val="bg2">
                <a:lumMod val="50000"/>
                <a:alpha val="38000"/>
              </a:scheme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4000" dirty="0" smtClean="0">
                <a:cs typeface="B Homa" pitchFamily="2" charset="-78"/>
              </a:rPr>
              <a:t>اقدامات ابوبكر </a:t>
            </a:r>
            <a:endParaRPr lang="en-US" sz="4000" dirty="0">
              <a:cs typeface="B Homa" pitchFamily="2" charset="-78"/>
            </a:endParaRPr>
          </a:p>
        </p:txBody>
      </p:sp>
      <p:pic>
        <p:nvPicPr>
          <p:cNvPr id="3" name="Picture 2"/>
          <p:cNvPicPr>
            <a:picLocks noChangeAspect="1"/>
          </p:cNvPicPr>
          <p:nvPr/>
        </p:nvPicPr>
        <p:blipFill>
          <a:blip r:embed="rId3">
            <a:duotone>
              <a:prstClr val="black"/>
              <a:schemeClr val="accent1">
                <a:tint val="45000"/>
                <a:satMod val="400000"/>
              </a:schemeClr>
            </a:duotone>
          </a:blip>
          <a:stretch>
            <a:fillRect/>
          </a:stretch>
        </p:blipFill>
        <p:spPr>
          <a:xfrm rot="19652442">
            <a:off x="7843137" y="-81282"/>
            <a:ext cx="1386892" cy="1502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228600" y="1257288"/>
            <a:ext cx="8686800" cy="1023169"/>
          </a:xfrm>
          <a:prstGeom prst="roundRect">
            <a:avLst/>
          </a:prstGeom>
          <a:solidFill>
            <a:srgbClr val="22538E"/>
          </a:solidFill>
        </p:spPr>
        <p:style>
          <a:lnRef idx="0">
            <a:schemeClr val="accent1"/>
          </a:lnRef>
          <a:fillRef idx="3">
            <a:schemeClr val="accent1"/>
          </a:fillRef>
          <a:effectRef idx="3">
            <a:schemeClr val="accent1"/>
          </a:effectRef>
          <a:fontRef idx="minor">
            <a:schemeClr val="lt1"/>
          </a:fontRef>
        </p:style>
        <p:txBody>
          <a:bodyPr rtlCol="0" anchor="ctr"/>
          <a:lstStyle/>
          <a:p>
            <a:pPr algn="ctr" rtl="1"/>
            <a:r>
              <a:rPr lang="fa-IR" sz="2400" dirty="0" smtClean="0">
                <a:cs typeface="B Traffic" pitchFamily="2" charset="-78"/>
              </a:rPr>
              <a:t>يكى از اقدام‏هاى ابوبكر که به ظاهر در پى گردآورى زكات و سامان بخشيدن درآمدها انجام گرفت، </a:t>
            </a:r>
            <a:r>
              <a:rPr lang="fa-IR" sz="2400" dirty="0" smtClean="0">
                <a:solidFill>
                  <a:schemeClr val="accent6"/>
                </a:solidFill>
                <a:cs typeface="B Traffic" pitchFamily="2" charset="-78"/>
              </a:rPr>
              <a:t>تصرف منطقه اقتصادى‏ فدك‏ بود</a:t>
            </a:r>
            <a:r>
              <a:rPr lang="fa-IR" sz="2400" dirty="0" smtClean="0">
                <a:cs typeface="B Traffic" pitchFamily="2" charset="-78"/>
              </a:rPr>
              <a:t>. </a:t>
            </a:r>
            <a:endParaRPr lang="en-US" sz="2400" dirty="0" smtClean="0">
              <a:cs typeface="B Traffic" pitchFamily="2" charset="-78"/>
            </a:endParaRPr>
          </a:p>
        </p:txBody>
      </p:sp>
      <p:sp>
        <p:nvSpPr>
          <p:cNvPr id="6" name="Rounded Rectangle 5"/>
          <p:cNvSpPr/>
          <p:nvPr/>
        </p:nvSpPr>
        <p:spPr>
          <a:xfrm>
            <a:off x="234751" y="2200277"/>
            <a:ext cx="8722005" cy="1914523"/>
          </a:xfrm>
          <a:prstGeom prst="roundRect">
            <a:avLst/>
          </a:prstGeom>
          <a:solidFill>
            <a:srgbClr val="2A65AC"/>
          </a:solidFill>
        </p:spPr>
        <p:style>
          <a:lnRef idx="0">
            <a:schemeClr val="accent1"/>
          </a:lnRef>
          <a:fillRef idx="3">
            <a:schemeClr val="accent1"/>
          </a:fillRef>
          <a:effectRef idx="3">
            <a:schemeClr val="accent1"/>
          </a:effectRef>
          <a:fontRef idx="minor">
            <a:schemeClr val="lt1"/>
          </a:fontRef>
        </p:style>
        <p:txBody>
          <a:bodyPr rtlCol="0" anchor="ctr"/>
          <a:lstStyle/>
          <a:p>
            <a:pPr algn="justLow" rtl="1"/>
            <a:r>
              <a:rPr lang="fa-IR" sz="2400" dirty="0" smtClean="0">
                <a:solidFill>
                  <a:schemeClr val="bg1"/>
                </a:solidFill>
                <a:cs typeface="B Traffic" pitchFamily="2" charset="-78"/>
              </a:rPr>
              <a:t>چون حضرت زهرا </a:t>
            </a:r>
            <a:r>
              <a:rPr lang="fa-IR" sz="1600" dirty="0" smtClean="0">
                <a:solidFill>
                  <a:schemeClr val="bg1"/>
                </a:solidFill>
                <a:cs typeface="B Traffic" pitchFamily="2" charset="-78"/>
              </a:rPr>
              <a:t>(ع) </a:t>
            </a:r>
            <a:r>
              <a:rPr lang="fa-IR" sz="2400" dirty="0" smtClean="0">
                <a:solidFill>
                  <a:schemeClr val="bg1"/>
                </a:solidFill>
                <a:cs typeface="B Traffic" pitchFamily="2" charset="-78"/>
              </a:rPr>
              <a:t>همراه زنان بنى‏هاشم به مسجد آمد تا درباره فدك با ابوبكر به گفتگو بپردازد سرور بانوان جهان درباره فدك چنين استدلال كرد: اى پسر ابوقحافه، آيا در قرآن است كه «تو» از پدرت ارث ببرى، ولى من از پدرم ارث نبرم؟! «لقد جئت شيئاً فريّاً».</a:t>
            </a:r>
            <a:r>
              <a:rPr lang="fa-IR" sz="2400" dirty="0" smtClean="0">
                <a:solidFill>
                  <a:schemeClr val="accent2"/>
                </a:solidFill>
                <a:cs typeface="B Traffic" pitchFamily="2" charset="-78"/>
              </a:rPr>
              <a:t>(کاری عجیب و ناپسند کرده ای) </a:t>
            </a:r>
            <a:endParaRPr lang="en-US" sz="2400" dirty="0" smtClean="0">
              <a:solidFill>
                <a:schemeClr val="accent2"/>
              </a:solidFill>
              <a:cs typeface="B Traffic" pitchFamily="2" charset="-78"/>
            </a:endParaRPr>
          </a:p>
        </p:txBody>
      </p:sp>
      <p:sp>
        <p:nvSpPr>
          <p:cNvPr id="8" name="Rounded Rectangle 7"/>
          <p:cNvSpPr/>
          <p:nvPr/>
        </p:nvSpPr>
        <p:spPr>
          <a:xfrm>
            <a:off x="227206" y="3886200"/>
            <a:ext cx="8720112" cy="838200"/>
          </a:xfrm>
          <a:prstGeom prst="roundRect">
            <a:avLst/>
          </a:prstGeom>
          <a:solidFill>
            <a:srgbClr val="3074C6"/>
          </a:solidFill>
        </p:spPr>
        <p:style>
          <a:lnRef idx="0">
            <a:schemeClr val="accent1"/>
          </a:lnRef>
          <a:fillRef idx="3">
            <a:schemeClr val="accent1"/>
          </a:fillRef>
          <a:effectRef idx="3">
            <a:schemeClr val="accent1"/>
          </a:effectRef>
          <a:fontRef idx="minor">
            <a:schemeClr val="lt1"/>
          </a:fontRef>
        </p:style>
        <p:txBody>
          <a:bodyPr rtlCol="0" anchor="ctr"/>
          <a:lstStyle/>
          <a:p>
            <a:pPr algn="ctr" rtl="1"/>
            <a:r>
              <a:rPr lang="fa-IR" sz="2400" dirty="0" smtClean="0">
                <a:solidFill>
                  <a:srgbClr val="A6C36B"/>
                </a:solidFill>
                <a:cs typeface="B Traffic" pitchFamily="2" charset="-78"/>
              </a:rPr>
              <a:t>از ديگر فعاليت‏هاى خليفه اول پافشارى بر گسيل سپاه اسامه به مرزهاى روم بود. </a:t>
            </a:r>
            <a:endParaRPr lang="en-US" sz="2400" dirty="0" smtClean="0">
              <a:solidFill>
                <a:srgbClr val="A6C36B"/>
              </a:solidFill>
              <a:cs typeface="B Traffic" pitchFamily="2" charset="-78"/>
            </a:endParaRPr>
          </a:p>
        </p:txBody>
      </p:sp>
      <p:sp>
        <p:nvSpPr>
          <p:cNvPr id="10" name="Rounded Rectangle 9"/>
          <p:cNvSpPr/>
          <p:nvPr/>
        </p:nvSpPr>
        <p:spPr>
          <a:xfrm>
            <a:off x="226021" y="4572000"/>
            <a:ext cx="8764365" cy="2133600"/>
          </a:xfrm>
          <a:prstGeom prst="roundRect">
            <a:avLst/>
          </a:prstGeom>
          <a:solidFill>
            <a:srgbClr val="4987D3"/>
          </a:solidFill>
        </p:spPr>
        <p:style>
          <a:lnRef idx="0">
            <a:schemeClr val="accent1"/>
          </a:lnRef>
          <a:fillRef idx="3">
            <a:schemeClr val="accent1"/>
          </a:fillRef>
          <a:effectRef idx="3">
            <a:schemeClr val="accent1"/>
          </a:effectRef>
          <a:fontRef idx="minor">
            <a:schemeClr val="lt1"/>
          </a:fontRef>
        </p:style>
        <p:txBody>
          <a:bodyPr rtlCol="0" anchor="ctr"/>
          <a:lstStyle/>
          <a:p>
            <a:pPr algn="justLow" rtl="1"/>
            <a:r>
              <a:rPr lang="fa-IR" sz="2400" dirty="0" smtClean="0">
                <a:solidFill>
                  <a:srgbClr val="F7903B"/>
                </a:solidFill>
                <a:cs typeface="B Traffic" pitchFamily="2" charset="-78"/>
              </a:rPr>
              <a:t>از ديگر اقدامات خليفه، تعيين رسمى خليفه بعد از خود بود. </a:t>
            </a:r>
            <a:r>
              <a:rPr lang="fa-IR" sz="2400" dirty="0" smtClean="0">
                <a:solidFill>
                  <a:schemeClr val="tx1"/>
                </a:solidFill>
                <a:cs typeface="B Traffic" pitchFamily="2" charset="-78"/>
              </a:rPr>
              <a:t>با آنكه پس از رحلت پيامبر </a:t>
            </a:r>
            <a:r>
              <a:rPr lang="fa-IR" sz="1600" dirty="0" smtClean="0">
                <a:solidFill>
                  <a:schemeClr val="tx1"/>
                </a:solidFill>
                <a:cs typeface="B Traffic" pitchFamily="2" charset="-78"/>
              </a:rPr>
              <a:t>(ص) </a:t>
            </a:r>
            <a:r>
              <a:rPr lang="fa-IR" sz="2400" dirty="0" smtClean="0">
                <a:solidFill>
                  <a:schemeClr val="tx1"/>
                </a:solidFill>
                <a:cs typeface="B Traffic" pitchFamily="2" charset="-78"/>
              </a:rPr>
              <a:t>تعيين جانشين از جانب ايشان انكار و غيرلازم شمرده شد، اما ابوبكر در بستر بيمارى و براساس برخى نقل ها در حال تب و لحظاتى بيهوشى اقدام به وصيت بر جانشينى عمر نمود. نه كسى مانع كار او شد و نه كسى توهينى به او روا داشت.</a:t>
            </a:r>
            <a:endParaRPr lang="en-US" sz="2400" dirty="0" smtClean="0">
              <a:solidFill>
                <a:schemeClr val="tx1"/>
              </a:solidFill>
              <a:cs typeface="B Traffic" pitchFamily="2" charset="-78"/>
            </a:endParaRPr>
          </a:p>
        </p:txBody>
      </p:sp>
    </p:spTree>
    <p:extLst>
      <p:ext uri="{BB962C8B-B14F-4D97-AF65-F5344CB8AC3E}">
        <p14:creationId xmlns:p14="http://schemas.microsoft.com/office/powerpoint/2010/main" xmlns="" val="39268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7" name="Wave 6"/>
          <p:cNvSpPr/>
          <p:nvPr/>
        </p:nvSpPr>
        <p:spPr>
          <a:xfrm>
            <a:off x="152400" y="685800"/>
            <a:ext cx="8831506" cy="4191000"/>
          </a:xfrm>
          <a:prstGeom prst="wave">
            <a:avLst>
              <a:gd name="adj1" fmla="val 8629"/>
              <a:gd name="adj2" fmla="val 4000"/>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lIns="91440" tIns="457200" rIns="91440" rtlCol="1" anchor="ctr"/>
          <a:lstStyle/>
          <a:p>
            <a:pPr algn="justLow" rtl="1"/>
            <a:endParaRPr lang="en-US" sz="2400" dirty="0" smtClean="0">
              <a:cs typeface="B Traffic" pitchFamily="2" charset="-78"/>
            </a:endParaRPr>
          </a:p>
        </p:txBody>
      </p:sp>
      <p:sp>
        <p:nvSpPr>
          <p:cNvPr id="5" name="Wave 4"/>
          <p:cNvSpPr/>
          <p:nvPr/>
        </p:nvSpPr>
        <p:spPr>
          <a:xfrm>
            <a:off x="295244" y="914400"/>
            <a:ext cx="8543956" cy="3810000"/>
          </a:xfrm>
          <a:prstGeom prst="wave">
            <a:avLst>
              <a:gd name="adj1" fmla="val 8629"/>
              <a:gd name="adj2" fmla="val 4000"/>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lIns="91440" tIns="457200" rIns="91440" rtlCol="1" anchor="ctr"/>
          <a:lstStyle/>
          <a:p>
            <a:pPr algn="justLow" rtl="1"/>
            <a:r>
              <a:rPr lang="fa-IR" sz="2400" dirty="0" smtClean="0">
                <a:cs typeface="B Traffic" pitchFamily="2" charset="-78"/>
              </a:rPr>
              <a:t>وى در سال سيزدهم هجرى با وصيت ابوبكر زمامدار مسلمانان شد. او با اقتدار كامل قريب ده سال اداره سرزمين‏هاى اسلامى را به‏دست گرفت. قلمرو خلافت او با طراحى ويژه نبردها در عمق خاك همسايه‏هاى قدرتمند ايران و روم در حال گسترش بود. </a:t>
            </a:r>
            <a:r>
              <a:rPr lang="fa-IR" sz="2400" dirty="0" smtClean="0">
                <a:solidFill>
                  <a:srgbClr val="FF0000"/>
                </a:solidFill>
                <a:cs typeface="B Traffic" pitchFamily="2" charset="-78"/>
              </a:rPr>
              <a:t>وى نخستين خليفه‏اى است كه «اميرالمؤمنين» خوانده شد. </a:t>
            </a:r>
            <a:r>
              <a:rPr lang="fa-IR" sz="2400" dirty="0" smtClean="0">
                <a:cs typeface="B Traffic" pitchFamily="2" charset="-78"/>
              </a:rPr>
              <a:t>به اتفاق مورخان تندخو و سختگير بود و در رسيدگى به كارهاى مورد نظر خود مبالغه‏اى افراط آميز داشت. </a:t>
            </a:r>
            <a:endParaRPr lang="en-US" sz="2400" dirty="0" smtClean="0">
              <a:cs typeface="B Traffic" pitchFamily="2" charset="-78"/>
            </a:endParaRPr>
          </a:p>
        </p:txBody>
      </p:sp>
      <p:sp>
        <p:nvSpPr>
          <p:cNvPr id="2" name="Rectangle 1"/>
          <p:cNvSpPr/>
          <p:nvPr/>
        </p:nvSpPr>
        <p:spPr>
          <a:xfrm>
            <a:off x="1752600" y="152400"/>
            <a:ext cx="7086600" cy="10801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dirty="0" smtClean="0">
                <a:cs typeface="B Homa" pitchFamily="2" charset="-78"/>
              </a:rPr>
              <a:t>خلافت عمر بن خطاب (23- 13 ق.)</a:t>
            </a:r>
            <a:endParaRPr lang="en-US" sz="3200" dirty="0">
              <a:cs typeface="B Homa" pitchFamily="2" charset="-78"/>
            </a:endParaRPr>
          </a:p>
        </p:txBody>
      </p:sp>
      <p:pic>
        <p:nvPicPr>
          <p:cNvPr id="3" name="Picture 2" descr="D:\document\leila\a\png\AN071TR.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1752600" y="214290"/>
            <a:ext cx="969348" cy="95062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D:\document\leila\a\png\AN071TR.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62189" y="214290"/>
            <a:ext cx="977011" cy="9506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Wave 7"/>
          <p:cNvSpPr/>
          <p:nvPr/>
        </p:nvSpPr>
        <p:spPr>
          <a:xfrm>
            <a:off x="152400" y="4038600"/>
            <a:ext cx="8877862" cy="2590800"/>
          </a:xfrm>
          <a:prstGeom prst="wave">
            <a:avLst>
              <a:gd name="adj1" fmla="val 7066"/>
              <a:gd name="adj2" fmla="val 4000"/>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justLow" rtl="1"/>
            <a:endParaRPr lang="en-US" sz="2400" dirty="0" smtClean="0">
              <a:cs typeface="B Traffic" pitchFamily="2" charset="-78"/>
            </a:endParaRPr>
          </a:p>
        </p:txBody>
      </p:sp>
      <p:sp>
        <p:nvSpPr>
          <p:cNvPr id="6" name="Wave 5"/>
          <p:cNvSpPr/>
          <p:nvPr/>
        </p:nvSpPr>
        <p:spPr>
          <a:xfrm>
            <a:off x="304800" y="4191000"/>
            <a:ext cx="8581005" cy="2331720"/>
          </a:xfrm>
          <a:prstGeom prst="wave">
            <a:avLst>
              <a:gd name="adj1" fmla="val 7066"/>
              <a:gd name="adj2" fmla="val 4000"/>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justLow" rtl="1"/>
            <a:r>
              <a:rPr lang="fa-IR" sz="2400" dirty="0" smtClean="0">
                <a:solidFill>
                  <a:schemeClr val="accent1"/>
                </a:solidFill>
                <a:cs typeface="B Traffic" pitchFamily="2" charset="-78"/>
              </a:rPr>
              <a:t>وضع مقررات درباره اهل ذمه، قراردادن ديوان و دفتر براى ماليات و بيت‏المال،ايجاد پايگاه‏هاى نظامى، تسخير سراسر جزيرة العرب، جداسازى شام و مصر از چنگ امپراتورى روم، و فتح ايران از دستاوردهاى خلافت ده ساله او شمرده مى‏شود. </a:t>
            </a:r>
            <a:endParaRPr lang="en-US" sz="2400" dirty="0" smtClean="0">
              <a:solidFill>
                <a:schemeClr val="accent1"/>
              </a:solidFill>
              <a:cs typeface="B Traffic" pitchFamily="2" charset="-78"/>
            </a:endParaRPr>
          </a:p>
        </p:txBody>
      </p:sp>
    </p:spTree>
    <p:extLst>
      <p:ext uri="{BB962C8B-B14F-4D97-AF65-F5344CB8AC3E}">
        <p14:creationId xmlns:p14="http://schemas.microsoft.com/office/powerpoint/2010/main" xmlns="" val="1661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152400" y="1447801"/>
            <a:ext cx="5105400" cy="5257799"/>
          </a:xfrm>
          <a:prstGeom prst="triangle">
            <a:avLst/>
          </a:prstGeom>
          <a:solidFill>
            <a:schemeClr val="bg2">
              <a:lumMod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 name="Picture 2" descr="C:\Users\ghiyasvand\Desktop\png\يبفurl.png"/>
          <p:cNvPicPr>
            <a:picLocks noChangeAspect="1" noChangeArrowheads="1"/>
          </p:cNvPicPr>
          <p:nvPr/>
        </p:nvPicPr>
        <p:blipFill>
          <a:blip r:embed="rId2" cstate="print"/>
          <a:srcRect/>
          <a:stretch>
            <a:fillRect/>
          </a:stretch>
        </p:blipFill>
        <p:spPr bwMode="auto">
          <a:xfrm>
            <a:off x="1524000" y="1295400"/>
            <a:ext cx="2234276" cy="1524000"/>
          </a:xfrm>
          <a:prstGeom prst="rect">
            <a:avLst/>
          </a:prstGeom>
          <a:noFill/>
        </p:spPr>
      </p:pic>
      <p:grpSp>
        <p:nvGrpSpPr>
          <p:cNvPr id="3" name="Group 2"/>
          <p:cNvGrpSpPr/>
          <p:nvPr/>
        </p:nvGrpSpPr>
        <p:grpSpPr>
          <a:xfrm>
            <a:off x="1981200" y="0"/>
            <a:ext cx="6477000" cy="1219200"/>
            <a:chOff x="-635001" y="1490860"/>
            <a:chExt cx="3987800" cy="962025"/>
          </a:xfrm>
          <a:solidFill>
            <a:srgbClr val="AFDD7D"/>
          </a:solidFill>
        </p:grpSpPr>
        <p:sp>
          <p:nvSpPr>
            <p:cNvPr id="4" name="Rounded Rectangle 3"/>
            <p:cNvSpPr/>
            <p:nvPr/>
          </p:nvSpPr>
          <p:spPr>
            <a:xfrm>
              <a:off x="-635001" y="1490860"/>
              <a:ext cx="3987800" cy="962025"/>
            </a:xfrm>
            <a:prstGeom prst="roundRect">
              <a:avLst/>
            </a:prstGeom>
            <a:grpFill/>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5" name="Rounded Rectangle 4"/>
            <p:cNvSpPr/>
            <p:nvPr/>
          </p:nvSpPr>
          <p:spPr>
            <a:xfrm>
              <a:off x="-541170" y="1618647"/>
              <a:ext cx="3753224" cy="66139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algn="ctr" rtl="1"/>
              <a:r>
                <a:rPr lang="fa-IR" sz="4000" dirty="0" smtClean="0">
                  <a:cs typeface="B Homa" pitchFamily="2" charset="-78"/>
                </a:rPr>
                <a:t>انگيزه‏ها و اسباب فتوحات</a:t>
              </a:r>
              <a:endParaRPr lang="en-US" sz="4000" dirty="0">
                <a:cs typeface="B Homa" pitchFamily="2" charset="-78"/>
              </a:endParaRPr>
            </a:p>
          </p:txBody>
        </p:sp>
      </p:grpSp>
      <p:grpSp>
        <p:nvGrpSpPr>
          <p:cNvPr id="7" name="Group 6"/>
          <p:cNvGrpSpPr/>
          <p:nvPr/>
        </p:nvGrpSpPr>
        <p:grpSpPr>
          <a:xfrm>
            <a:off x="2057401" y="2738621"/>
            <a:ext cx="6400800" cy="1071380"/>
            <a:chOff x="3775352" y="455027"/>
            <a:chExt cx="2941875" cy="1071380"/>
          </a:xfrm>
          <a:solidFill>
            <a:schemeClr val="bg2">
              <a:lumMod val="90000"/>
            </a:schemeClr>
          </a:solidFill>
        </p:grpSpPr>
        <p:sp>
          <p:nvSpPr>
            <p:cNvPr id="8" name="Rounded Rectangle 7"/>
            <p:cNvSpPr/>
            <p:nvPr/>
          </p:nvSpPr>
          <p:spPr>
            <a:xfrm>
              <a:off x="3775352" y="455027"/>
              <a:ext cx="2941875" cy="1071380"/>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5"/>
            <p:cNvSpPr/>
            <p:nvPr/>
          </p:nvSpPr>
          <p:spPr>
            <a:xfrm>
              <a:off x="3827652" y="507327"/>
              <a:ext cx="2837275" cy="96678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به طور كلى، عملكرد خلفا در راه‏اندازى جنگ‏هاى داخلى و خارجى از دو نظر اهميت دارد:</a:t>
              </a:r>
              <a:endParaRPr lang="en-US" sz="2400" kern="1200" dirty="0">
                <a:solidFill>
                  <a:schemeClr val="tx1"/>
                </a:solidFill>
                <a:cs typeface="B Traffic" pitchFamily="2" charset="-78"/>
              </a:endParaRPr>
            </a:p>
          </p:txBody>
        </p:sp>
      </p:grpSp>
      <p:grpSp>
        <p:nvGrpSpPr>
          <p:cNvPr id="10" name="Group 9"/>
          <p:cNvGrpSpPr/>
          <p:nvPr/>
        </p:nvGrpSpPr>
        <p:grpSpPr>
          <a:xfrm>
            <a:off x="2057401" y="3687568"/>
            <a:ext cx="6400800" cy="1071380"/>
            <a:chOff x="3775352" y="1660330"/>
            <a:chExt cx="2941875" cy="1071380"/>
          </a:xfrm>
          <a:solidFill>
            <a:schemeClr val="bg2">
              <a:lumMod val="75000"/>
            </a:schemeClr>
          </a:solidFill>
        </p:grpSpPr>
        <p:sp>
          <p:nvSpPr>
            <p:cNvPr id="11" name="Rounded Rectangle 10"/>
            <p:cNvSpPr/>
            <p:nvPr/>
          </p:nvSpPr>
          <p:spPr>
            <a:xfrm>
              <a:off x="3775352" y="1660330"/>
              <a:ext cx="2941875" cy="1071380"/>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7"/>
            <p:cNvSpPr/>
            <p:nvPr/>
          </p:nvSpPr>
          <p:spPr>
            <a:xfrm>
              <a:off x="3827652" y="1712630"/>
              <a:ext cx="2837275" cy="96678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(1) ضرورت نبردها و پيامدهاى آن (2) علل و اسباب داخلى و خارجى فتوحات.</a:t>
              </a:r>
              <a:endParaRPr lang="en-US" sz="2400" kern="1200" dirty="0">
                <a:solidFill>
                  <a:schemeClr val="tx1"/>
                </a:solidFill>
                <a:cs typeface="B Traffic" pitchFamily="2" charset="-78"/>
              </a:endParaRPr>
            </a:p>
          </p:txBody>
        </p:sp>
      </p:grpSp>
      <p:grpSp>
        <p:nvGrpSpPr>
          <p:cNvPr id="13" name="Group 12"/>
          <p:cNvGrpSpPr/>
          <p:nvPr/>
        </p:nvGrpSpPr>
        <p:grpSpPr>
          <a:xfrm>
            <a:off x="2057401" y="4572001"/>
            <a:ext cx="6400800" cy="1981200"/>
            <a:chOff x="3775352" y="2865632"/>
            <a:chExt cx="2941875" cy="1071380"/>
          </a:xfrm>
          <a:solidFill>
            <a:schemeClr val="bg2">
              <a:lumMod val="50000"/>
            </a:schemeClr>
          </a:solidFill>
        </p:grpSpPr>
        <p:sp>
          <p:nvSpPr>
            <p:cNvPr id="14" name="Rounded Rectangle 13"/>
            <p:cNvSpPr/>
            <p:nvPr/>
          </p:nvSpPr>
          <p:spPr>
            <a:xfrm>
              <a:off x="3775352" y="2865632"/>
              <a:ext cx="2941875" cy="1071380"/>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9"/>
            <p:cNvSpPr/>
            <p:nvPr/>
          </p:nvSpPr>
          <p:spPr>
            <a:xfrm>
              <a:off x="3827652" y="2917932"/>
              <a:ext cx="2837275" cy="96678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accent2">
                      <a:lumMod val="75000"/>
                    </a:schemeClr>
                  </a:solidFill>
                  <a:cs typeface="B Traffic" pitchFamily="2" charset="-78"/>
                </a:rPr>
                <a:t>در بحث از «انگيزه و ضرورت فتوحات‏» شايد بتوان گفت: اهتمام افزون خلفا به جنگ و گسترش حوزه نفوذ اسلام از راه خشونت و لشكركشى، با ديدگاه نظرى و سيره عملى پيامبر </a:t>
              </a:r>
              <a:r>
                <a:rPr lang="fa-IR" sz="1600" kern="1200" dirty="0" smtClean="0">
                  <a:solidFill>
                    <a:schemeClr val="accent2">
                      <a:lumMod val="75000"/>
                    </a:schemeClr>
                  </a:solidFill>
                  <a:cs typeface="B Traffic" pitchFamily="2" charset="-78"/>
                </a:rPr>
                <a:t>(ص) </a:t>
              </a:r>
              <a:r>
                <a:rPr lang="fa-IR" sz="2400" kern="1200" dirty="0" smtClean="0">
                  <a:solidFill>
                    <a:schemeClr val="accent2">
                      <a:lumMod val="75000"/>
                    </a:schemeClr>
                  </a:solidFill>
                  <a:cs typeface="B Traffic" pitchFamily="2" charset="-78"/>
                </a:rPr>
                <a:t>در طول دوران تبليغ رسالت- يعنى فتح دل ها و انقلاب درونى نيروهاى انسانى- ناسازگار مى‏نمايد.</a:t>
              </a:r>
              <a:endParaRPr lang="en-US" sz="2400" kern="1200" dirty="0">
                <a:solidFill>
                  <a:schemeClr val="accent2">
                    <a:lumMod val="75000"/>
                  </a:schemeClr>
                </a:solidFill>
                <a:cs typeface="B Traffic" pitchFamily="2" charset="-78"/>
              </a:endParaRPr>
            </a:p>
          </p:txBody>
        </p:sp>
      </p:grpSp>
      <p:pic>
        <p:nvPicPr>
          <p:cNvPr id="16"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pic>
        <p:nvPicPr>
          <p:cNvPr id="9218" name="Picture 2" descr="C:\Users\sattari\Desktop\فیلم%20محمد%20رسول%20الله%20.jpg"/>
          <p:cNvPicPr>
            <a:picLocks noChangeAspect="1" noChangeArrowheads="1"/>
          </p:cNvPicPr>
          <p:nvPr/>
        </p:nvPicPr>
        <p:blipFill>
          <a:blip r:embed="rId4"/>
          <a:srcRect/>
          <a:stretch>
            <a:fillRect/>
          </a:stretch>
        </p:blipFill>
        <p:spPr bwMode="auto">
          <a:xfrm>
            <a:off x="3657600" y="1219200"/>
            <a:ext cx="4800600" cy="1558413"/>
          </a:xfrm>
          <a:prstGeom prst="rect">
            <a:avLst/>
          </a:prstGeom>
          <a:noFill/>
        </p:spPr>
      </p:pic>
    </p:spTree>
    <p:extLst>
      <p:ext uri="{BB962C8B-B14F-4D97-AF65-F5344CB8AC3E}">
        <p14:creationId xmlns:p14="http://schemas.microsoft.com/office/powerpoint/2010/main" xmlns="" val="8495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2" name="Picture 1" descr="C:\Users\ghiyasvand\Desktop\png\يبفurl.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609600" y="4876800"/>
            <a:ext cx="1585091" cy="1574500"/>
          </a:xfrm>
          <a:prstGeom prst="rect">
            <a:avLst/>
          </a:prstGeom>
          <a:noFill/>
        </p:spPr>
      </p:pic>
      <p:pic>
        <p:nvPicPr>
          <p:cNvPr id="3" name="Picture 2" descr="C:\Users\ghiyasvand\Desktop\png\يبفurl.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7315200" y="533400"/>
            <a:ext cx="1585091" cy="1574500"/>
          </a:xfrm>
          <a:prstGeom prst="rect">
            <a:avLst/>
          </a:prstGeom>
          <a:noFill/>
        </p:spPr>
      </p:pic>
      <p:sp>
        <p:nvSpPr>
          <p:cNvPr id="4" name="Vertical Scroll 3"/>
          <p:cNvSpPr/>
          <p:nvPr/>
        </p:nvSpPr>
        <p:spPr>
          <a:xfrm>
            <a:off x="381000" y="147614"/>
            <a:ext cx="8534400" cy="6557986"/>
          </a:xfrm>
          <a:prstGeom prst="verticalScroll">
            <a:avLst>
              <a:gd name="adj" fmla="val 14446"/>
            </a:avLst>
          </a:prstGeom>
          <a:solidFill>
            <a:schemeClr val="accent5">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rtl="1"/>
            <a:endParaRPr lang="en-US" sz="2800" dirty="0">
              <a:cs typeface="B Traffic" pitchFamily="2" charset="-78"/>
            </a:endParaRPr>
          </a:p>
        </p:txBody>
      </p:sp>
      <p:sp>
        <p:nvSpPr>
          <p:cNvPr id="5" name="Vertical Scroll 4"/>
          <p:cNvSpPr/>
          <p:nvPr/>
        </p:nvSpPr>
        <p:spPr>
          <a:xfrm>
            <a:off x="762000" y="260533"/>
            <a:ext cx="7772400" cy="6292667"/>
          </a:xfrm>
          <a:prstGeom prst="verticalScroll">
            <a:avLst>
              <a:gd name="adj" fmla="val 11526"/>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Low" rtl="1"/>
            <a:r>
              <a:rPr lang="fa-IR" sz="2400" dirty="0" smtClean="0">
                <a:cs typeface="B Traffic" pitchFamily="2" charset="-78"/>
              </a:rPr>
              <a:t> </a:t>
            </a:r>
          </a:p>
          <a:p>
            <a:pPr algn="justLow" rtl="1"/>
            <a:r>
              <a:rPr lang="fa-IR" sz="2400" dirty="0" smtClean="0">
                <a:cs typeface="B Traffic" pitchFamily="2" charset="-78"/>
              </a:rPr>
              <a:t>سیره نبوی نشان می دهد که آن حضرت در تمام دوران سيزده ساله مكه به هيچ كس حتى اجازه دفاع نداد؛ </a:t>
            </a:r>
            <a:r>
              <a:rPr lang="fa-IR" sz="2400" dirty="0" smtClean="0">
                <a:solidFill>
                  <a:srgbClr val="0070C0"/>
                </a:solidFill>
                <a:cs typeface="B Traffic" pitchFamily="2" charset="-78"/>
              </a:rPr>
              <a:t>تنها در سال دوم مهاجرت به مدينه بود كه رخصت جهاد (دفاع) داده شد. مسلمانان در تمام دوره مكه آموزش ديدند، با روح اسلام آشنا شدند و فرهنگ اسلامى تا حدّى در اعماق وجودشان نفوذ يافت. نتيجه اين آموزش طولانى آن بود كه پس از ورود به مدينه همگان مبلّغ واقعى اسلام شمرده مى‏شدند، </a:t>
            </a:r>
            <a:r>
              <a:rPr lang="fa-IR" sz="2400" dirty="0" smtClean="0">
                <a:cs typeface="B Traffic" pitchFamily="2" charset="-78"/>
              </a:rPr>
              <a:t>هنگامى كه به جهاد مى‏رفتند، مى‏دانستند براى چه هدفى مى‏جنگند. تعبير امام على (ع) درباره آنان چنين است:</a:t>
            </a:r>
          </a:p>
          <a:p>
            <a:pPr algn="justLow" rtl="1"/>
            <a:r>
              <a:rPr lang="fa-IR" sz="2400" dirty="0" smtClean="0">
                <a:solidFill>
                  <a:srgbClr val="FF0000"/>
                </a:solidFill>
                <a:cs typeface="B Traffic" pitchFamily="2" charset="-78"/>
              </a:rPr>
              <a:t>« سربازان اسلام بصيرت‏ها و انديشه‏هاى روشن خود را بر شمشيرهاى خود حمل مى‏كردند».</a:t>
            </a:r>
            <a:endParaRPr lang="en-US" sz="2400" dirty="0" smtClean="0">
              <a:solidFill>
                <a:srgbClr val="FF0000"/>
              </a:solidFill>
              <a:cs typeface="B Traffic" pitchFamily="2" charset="-78"/>
            </a:endParaRPr>
          </a:p>
        </p:txBody>
      </p:sp>
    </p:spTree>
    <p:extLst>
      <p:ext uri="{BB962C8B-B14F-4D97-AF65-F5344CB8AC3E}">
        <p14:creationId xmlns:p14="http://schemas.microsoft.com/office/powerpoint/2010/main" xmlns="" val="34858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2" name="Picture 1" descr="E:\hamidi\aks\png\arabesque.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rot="16200000" flipV="1">
            <a:off x="7048152" y="-1514"/>
            <a:ext cx="1760221" cy="2140528"/>
          </a:xfrm>
          <a:prstGeom prst="rect">
            <a:avLst/>
          </a:prstGeom>
          <a:noFill/>
        </p:spPr>
      </p:pic>
      <p:pic>
        <p:nvPicPr>
          <p:cNvPr id="3" name="Picture 2" descr="E:\hamidi\aks\png\arabesque.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rot="5400000" flipH="1" flipV="1">
            <a:off x="1748790" y="-80010"/>
            <a:ext cx="1760221" cy="2209799"/>
          </a:xfrm>
          <a:prstGeom prst="rect">
            <a:avLst/>
          </a:prstGeom>
          <a:noFill/>
        </p:spPr>
      </p:pic>
      <p:sp>
        <p:nvSpPr>
          <p:cNvPr id="4" name="Double Wave 3"/>
          <p:cNvSpPr/>
          <p:nvPr/>
        </p:nvSpPr>
        <p:spPr>
          <a:xfrm>
            <a:off x="2819400" y="188640"/>
            <a:ext cx="4895872" cy="1168658"/>
          </a:xfrm>
          <a:prstGeom prst="double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rtl="1"/>
            <a:r>
              <a:rPr lang="fa-IR" sz="2800" b="1" dirty="0" smtClean="0">
                <a:solidFill>
                  <a:schemeClr val="tx1"/>
                </a:solidFill>
                <a:cs typeface="B Homa" pitchFamily="2" charset="-78"/>
              </a:rPr>
              <a:t>ممنوعيت نگارش احاديث</a:t>
            </a:r>
            <a:endParaRPr lang="en-US" sz="2800" b="1" dirty="0">
              <a:solidFill>
                <a:schemeClr val="tx1"/>
              </a:solidFill>
              <a:cs typeface="B Homa" pitchFamily="2" charset="-78"/>
            </a:endParaRPr>
          </a:p>
        </p:txBody>
      </p:sp>
      <p:pic>
        <p:nvPicPr>
          <p:cNvPr id="5" name="Picture 4" descr="D:\document\leila\a\png\AN071T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2929149" y="357166"/>
            <a:ext cx="728451" cy="7143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D:\document\leila\a\png\AN071T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16" y="460014"/>
            <a:ext cx="701927" cy="68297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304800" y="1531511"/>
            <a:ext cx="8610600" cy="1668889"/>
            <a:chOff x="304807" y="1364407"/>
            <a:chExt cx="7619984" cy="1195863"/>
          </a:xfrm>
        </p:grpSpPr>
        <p:sp>
          <p:nvSpPr>
            <p:cNvPr id="15" name="Chevron 14"/>
            <p:cNvSpPr/>
            <p:nvPr/>
          </p:nvSpPr>
          <p:spPr>
            <a:xfrm>
              <a:off x="304807" y="1364407"/>
              <a:ext cx="7619984" cy="1195863"/>
            </a:xfrm>
            <a:prstGeom prst="chevron">
              <a:avLst/>
            </a:prstGeom>
          </p:spPr>
          <p:style>
            <a:lnRef idx="2">
              <a:schemeClr val="lt1">
                <a:hueOff val="0"/>
                <a:satOff val="0"/>
                <a:lumOff val="0"/>
                <a:alphaOff val="0"/>
              </a:schemeClr>
            </a:lnRef>
            <a:fillRef idx="1">
              <a:schemeClr val="accent4">
                <a:shade val="80000"/>
                <a:hueOff val="-58853"/>
                <a:satOff val="-1455"/>
                <a:lumOff val="8329"/>
                <a:alphaOff val="0"/>
              </a:schemeClr>
            </a:fillRef>
            <a:effectRef idx="0">
              <a:schemeClr val="accent4">
                <a:shade val="80000"/>
                <a:hueOff val="-58853"/>
                <a:satOff val="-1455"/>
                <a:lumOff val="8329"/>
                <a:alphaOff val="0"/>
              </a:schemeClr>
            </a:effectRef>
            <a:fontRef idx="minor">
              <a:schemeClr val="lt1"/>
            </a:fontRef>
          </p:style>
        </p:sp>
        <p:sp>
          <p:nvSpPr>
            <p:cNvPr id="16" name="Chevron 6"/>
            <p:cNvSpPr/>
            <p:nvPr/>
          </p:nvSpPr>
          <p:spPr>
            <a:xfrm>
              <a:off x="1114009" y="1364407"/>
              <a:ext cx="6212851" cy="1195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justLow" defTabSz="1066800" rtl="1">
                <a:lnSpc>
                  <a:spcPct val="90000"/>
                </a:lnSpc>
                <a:spcBef>
                  <a:spcPct val="0"/>
                </a:spcBef>
                <a:spcAft>
                  <a:spcPct val="35000"/>
                </a:spcAft>
              </a:pPr>
              <a:r>
                <a:rPr lang="fa-IR" sz="2000" kern="1200" dirty="0" smtClean="0">
                  <a:solidFill>
                    <a:schemeClr val="bg1"/>
                  </a:solidFill>
                  <a:cs typeface="B Traffic" pitchFamily="2" charset="-78"/>
                </a:rPr>
                <a:t>در گذشته نیز به بهانه ای،روايات را از دسترس جامعه دور مى‏نمودند و به حمايت از قرآن، احاديث نبوى را مى‏سوزاندند. منع تدوين حديث، زمان خليفه اوّل آغاز شده بود، با بخشنامه خليفه دوم شدّت يافت.</a:t>
              </a:r>
              <a:endParaRPr lang="en-US" sz="2000" kern="1200" dirty="0">
                <a:solidFill>
                  <a:schemeClr val="bg1"/>
                </a:solidFill>
                <a:cs typeface="B Traffic" pitchFamily="2" charset="-78"/>
              </a:endParaRPr>
            </a:p>
          </p:txBody>
        </p:sp>
      </p:grpSp>
      <p:grpSp>
        <p:nvGrpSpPr>
          <p:cNvPr id="9" name="Group 8"/>
          <p:cNvGrpSpPr/>
          <p:nvPr/>
        </p:nvGrpSpPr>
        <p:grpSpPr>
          <a:xfrm>
            <a:off x="304800" y="3200400"/>
            <a:ext cx="8686800" cy="2057400"/>
            <a:chOff x="304807" y="2727691"/>
            <a:chExt cx="7619984" cy="1195863"/>
          </a:xfrm>
        </p:grpSpPr>
        <p:sp>
          <p:nvSpPr>
            <p:cNvPr id="13" name="Chevron 12"/>
            <p:cNvSpPr/>
            <p:nvPr/>
          </p:nvSpPr>
          <p:spPr>
            <a:xfrm>
              <a:off x="304807" y="2727691"/>
              <a:ext cx="7619984" cy="1195863"/>
            </a:xfrm>
            <a:prstGeom prst="chevron">
              <a:avLst/>
            </a:prstGeom>
          </p:spPr>
          <p:style>
            <a:lnRef idx="2">
              <a:schemeClr val="lt1">
                <a:hueOff val="0"/>
                <a:satOff val="0"/>
                <a:lumOff val="0"/>
                <a:alphaOff val="0"/>
              </a:schemeClr>
            </a:lnRef>
            <a:fillRef idx="1">
              <a:schemeClr val="accent4">
                <a:shade val="80000"/>
                <a:hueOff val="-117705"/>
                <a:satOff val="-2910"/>
                <a:lumOff val="16659"/>
                <a:alphaOff val="0"/>
              </a:schemeClr>
            </a:fillRef>
            <a:effectRef idx="0">
              <a:schemeClr val="accent4">
                <a:shade val="80000"/>
                <a:hueOff val="-117705"/>
                <a:satOff val="-2910"/>
                <a:lumOff val="16659"/>
                <a:alphaOff val="0"/>
              </a:schemeClr>
            </a:effectRef>
            <a:fontRef idx="minor">
              <a:schemeClr val="lt1"/>
            </a:fontRef>
          </p:style>
        </p:sp>
        <p:sp>
          <p:nvSpPr>
            <p:cNvPr id="14" name="Chevron 8"/>
            <p:cNvSpPr/>
            <p:nvPr/>
          </p:nvSpPr>
          <p:spPr>
            <a:xfrm>
              <a:off x="1451176" y="2727691"/>
              <a:ext cx="5462112" cy="1195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justLow" defTabSz="1066800" rtl="1">
                <a:lnSpc>
                  <a:spcPct val="90000"/>
                </a:lnSpc>
                <a:spcBef>
                  <a:spcPct val="0"/>
                </a:spcBef>
                <a:spcAft>
                  <a:spcPct val="35000"/>
                </a:spcAft>
              </a:pPr>
              <a:r>
                <a:rPr lang="fa-IR" sz="2000" kern="1200" dirty="0" smtClean="0">
                  <a:solidFill>
                    <a:srgbClr val="002060"/>
                  </a:solidFill>
                  <a:cs typeface="B Traffic" pitchFamily="2" charset="-78"/>
                </a:rPr>
                <a:t>پيامد منع حديث آن چيزى شد كه در كلام على (ع) در ترسيم وضع جامعه و مردم آمده است: مردم در فساد و جنايت همداستان شدند، از دين فاصله گرفتند، بر دروغگويى پيمان بستند و از راستگويى پروا كردند</a:t>
              </a:r>
              <a:r>
                <a:rPr lang="fa-IR" sz="2000" dirty="0" smtClean="0">
                  <a:solidFill>
                    <a:srgbClr val="002060"/>
                  </a:solidFill>
                  <a:cs typeface="B Traffic" pitchFamily="2" charset="-78"/>
                </a:rPr>
                <a:t>.</a:t>
              </a:r>
              <a:r>
                <a:rPr lang="fa-IR" sz="2000" kern="1200" dirty="0" smtClean="0">
                  <a:solidFill>
                    <a:srgbClr val="002060"/>
                  </a:solidFill>
                  <a:cs typeface="B Traffic" pitchFamily="2" charset="-78"/>
                </a:rPr>
                <a:t>بدين ترتيب، فضايل اهل‏بيت و صحابه عاليقدر فراموش شد و جمعيت رو به گسترش مسلمانان از درك حقيقت اسلام و قرآن محروم ماند.</a:t>
              </a:r>
              <a:endParaRPr lang="en-US" sz="2000" kern="1200" dirty="0">
                <a:solidFill>
                  <a:srgbClr val="002060"/>
                </a:solidFill>
                <a:cs typeface="B Traffic" pitchFamily="2" charset="-78"/>
              </a:endParaRPr>
            </a:p>
          </p:txBody>
        </p:sp>
      </p:grpSp>
      <p:grpSp>
        <p:nvGrpSpPr>
          <p:cNvPr id="10" name="Group 9"/>
          <p:cNvGrpSpPr/>
          <p:nvPr/>
        </p:nvGrpSpPr>
        <p:grpSpPr>
          <a:xfrm>
            <a:off x="228600" y="5189111"/>
            <a:ext cx="8610600" cy="1813778"/>
            <a:chOff x="304807" y="3987154"/>
            <a:chExt cx="7619984" cy="1299685"/>
          </a:xfrm>
        </p:grpSpPr>
        <p:sp>
          <p:nvSpPr>
            <p:cNvPr id="11" name="Chevron 10"/>
            <p:cNvSpPr/>
            <p:nvPr/>
          </p:nvSpPr>
          <p:spPr>
            <a:xfrm>
              <a:off x="304807" y="3987154"/>
              <a:ext cx="7619984" cy="1195863"/>
            </a:xfrm>
            <a:prstGeom prst="chevron">
              <a:avLst/>
            </a:prstGeom>
          </p:spPr>
          <p:style>
            <a:lnRef idx="2">
              <a:schemeClr val="lt1">
                <a:hueOff val="0"/>
                <a:satOff val="0"/>
                <a:lumOff val="0"/>
                <a:alphaOff val="0"/>
              </a:schemeClr>
            </a:lnRef>
            <a:fillRef idx="1">
              <a:schemeClr val="accent4">
                <a:shade val="80000"/>
                <a:hueOff val="-176558"/>
                <a:satOff val="-4365"/>
                <a:lumOff val="24988"/>
                <a:alphaOff val="0"/>
              </a:schemeClr>
            </a:fillRef>
            <a:effectRef idx="0">
              <a:schemeClr val="accent4">
                <a:shade val="80000"/>
                <a:hueOff val="-176558"/>
                <a:satOff val="-4365"/>
                <a:lumOff val="24988"/>
                <a:alphaOff val="0"/>
              </a:schemeClr>
            </a:effectRef>
            <a:fontRef idx="minor">
              <a:schemeClr val="lt1"/>
            </a:fontRef>
          </p:style>
        </p:sp>
        <p:sp>
          <p:nvSpPr>
            <p:cNvPr id="12" name="Chevron 10"/>
            <p:cNvSpPr/>
            <p:nvPr/>
          </p:nvSpPr>
          <p:spPr>
            <a:xfrm>
              <a:off x="902739" y="4090976"/>
              <a:ext cx="6424121" cy="1195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justLow" defTabSz="1066800" rtl="1">
                <a:lnSpc>
                  <a:spcPct val="90000"/>
                </a:lnSpc>
                <a:spcBef>
                  <a:spcPct val="0"/>
                </a:spcBef>
                <a:spcAft>
                  <a:spcPct val="35000"/>
                </a:spcAft>
              </a:pPr>
              <a:r>
                <a:rPr lang="fa-IR" sz="2000" kern="1200" dirty="0" smtClean="0">
                  <a:solidFill>
                    <a:srgbClr val="7030A0"/>
                  </a:solidFill>
                  <a:cs typeface="B Traffic" pitchFamily="2" charset="-78"/>
                </a:rPr>
                <a:t>تبعيضات قومى ميان مهاجران و انصار در تقسيم اموال، تفاوت نهادن ميان مسيحيان عرب و غيرعرب، جلوگيرى از ورود غيرعرب به مدينه به بهانه پيشگيرى از آلوده‏شدن شهر، نمونه‏هايى از ديگر فعاليت‏هاى خليفه دوم، شمرده شده است.</a:t>
              </a:r>
              <a:endParaRPr lang="en-US" sz="2000" kern="1200" dirty="0">
                <a:solidFill>
                  <a:srgbClr val="7030A0"/>
                </a:solidFill>
                <a:cs typeface="B Traffic" pitchFamily="2" charset="-78"/>
              </a:endParaRPr>
            </a:p>
          </p:txBody>
        </p:sp>
      </p:grpSp>
    </p:spTree>
    <p:extLst>
      <p:ext uri="{BB962C8B-B14F-4D97-AF65-F5344CB8AC3E}">
        <p14:creationId xmlns:p14="http://schemas.microsoft.com/office/powerpoint/2010/main" xmlns="" val="40258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ttari\Desktop\Baqi_Othman.jpg"/>
          <p:cNvPicPr>
            <a:picLocks noChangeAspect="1" noChangeArrowheads="1"/>
          </p:cNvPicPr>
          <p:nvPr/>
        </p:nvPicPr>
        <p:blipFill>
          <a:blip r:embed="rId2"/>
          <a:srcRect/>
          <a:stretch>
            <a:fillRect/>
          </a:stretch>
        </p:blipFill>
        <p:spPr bwMode="auto">
          <a:xfrm>
            <a:off x="1066800" y="4495800"/>
            <a:ext cx="7848600" cy="2362200"/>
          </a:xfrm>
          <a:prstGeom prst="rect">
            <a:avLst/>
          </a:prstGeom>
          <a:noFill/>
        </p:spPr>
      </p:pic>
      <p:pic>
        <p:nvPicPr>
          <p:cNvPr id="13"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pic>
        <p:nvPicPr>
          <p:cNvPr id="6" name="Picture 2" descr="C:\Users\ghiyasvand\Desktop\png\يبفurl.pn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228600" y="1676400"/>
            <a:ext cx="2384265" cy="2368335"/>
          </a:xfrm>
          <a:prstGeom prst="rect">
            <a:avLst/>
          </a:prstGeom>
          <a:noFill/>
        </p:spPr>
      </p:pic>
      <p:grpSp>
        <p:nvGrpSpPr>
          <p:cNvPr id="7" name="Group 6"/>
          <p:cNvGrpSpPr/>
          <p:nvPr/>
        </p:nvGrpSpPr>
        <p:grpSpPr>
          <a:xfrm>
            <a:off x="1188482" y="1447800"/>
            <a:ext cx="7726918" cy="3352800"/>
            <a:chOff x="152646" y="1282"/>
            <a:chExt cx="8624425" cy="456563"/>
          </a:xfrm>
        </p:grpSpPr>
        <p:sp>
          <p:nvSpPr>
            <p:cNvPr id="8" name="Rounded Rectangle 7"/>
            <p:cNvSpPr/>
            <p:nvPr/>
          </p:nvSpPr>
          <p:spPr>
            <a:xfrm>
              <a:off x="152646" y="1282"/>
              <a:ext cx="8624425" cy="456563"/>
            </a:xfrm>
            <a:prstGeom prst="roundRect">
              <a:avLst/>
            </a:prstGeom>
            <a:solidFill>
              <a:srgbClr val="3B608D"/>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9" name="Rounded Rectangle 4"/>
            <p:cNvSpPr/>
            <p:nvPr/>
          </p:nvSpPr>
          <p:spPr>
            <a:xfrm>
              <a:off x="174934" y="23570"/>
              <a:ext cx="8579849" cy="411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justLow" rtl="1"/>
              <a:r>
                <a:rPr lang="fa-IR" sz="2400" dirty="0" smtClean="0">
                  <a:solidFill>
                    <a:schemeClr val="bg1"/>
                  </a:solidFill>
                  <a:cs typeface="B Traffic" pitchFamily="2" charset="-78"/>
                </a:rPr>
                <a:t> عثمان كه حدود 70 سال داشت به «مخالفت بيش از هفتاد نفر از صحابه با خلافتش» توجهى نكرد، بلكه به‏زودى عمل به سيره دو خليفه پيشين را، که تعهّد و سبب اصلى پيروزى‏اش به‏شمار مى‏آمد نيز فراموش كرد. او برخلاف شيخين، به خوش‏نشينى و تجملات علاقه فراوان داشت؛ براى خود خانه خوب ساخت و رخت و كالاى بسيار فراهم آورد؛ در دوستى و رعايت خاطر خويشان بى‏اختيار بود و ميدان را براى تاخت‏وتاز آنها باز گذاشت.</a:t>
              </a:r>
            </a:p>
          </p:txBody>
        </p:sp>
      </p:grpSp>
      <p:sp>
        <p:nvSpPr>
          <p:cNvPr id="2" name="Down Arrow Callout 1"/>
          <p:cNvSpPr/>
          <p:nvPr/>
        </p:nvSpPr>
        <p:spPr>
          <a:xfrm>
            <a:off x="1274168" y="202890"/>
            <a:ext cx="7488832" cy="1583036"/>
          </a:xfrm>
          <a:prstGeom prst="downArrowCallout">
            <a:avLst>
              <a:gd name="adj1" fmla="val 37441"/>
              <a:gd name="adj2" fmla="val 37441"/>
              <a:gd name="adj3" fmla="val 25000"/>
              <a:gd name="adj4" fmla="val 64977"/>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600" b="1" dirty="0" smtClean="0">
                <a:solidFill>
                  <a:srgbClr val="FFFF00"/>
                </a:solidFill>
                <a:cs typeface="B Homa" pitchFamily="2" charset="-78"/>
              </a:rPr>
              <a:t>خلافت عثمان (35- 24 ق.)</a:t>
            </a:r>
            <a:endParaRPr lang="en-US" sz="3600" b="1" dirty="0">
              <a:solidFill>
                <a:srgbClr val="FFFF00"/>
              </a:solidFill>
              <a:cs typeface="B Homa" pitchFamily="2" charset="-78"/>
            </a:endParaRPr>
          </a:p>
        </p:txBody>
      </p:sp>
      <p:pic>
        <p:nvPicPr>
          <p:cNvPr id="3" name="Picture 2" descr="D:\document\leila\a\png\s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2408" y="222978"/>
            <a:ext cx="1258761" cy="991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2" descr="D:\document\leila\a\png\s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00000">
            <a:off x="7485993" y="222976"/>
            <a:ext cx="1258764" cy="991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C:\Users\ghiyasvand\Desktop\png\يبفurl.pn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228600" y="4337265"/>
            <a:ext cx="2384265" cy="2368335"/>
          </a:xfrm>
          <a:prstGeom prst="rect">
            <a:avLst/>
          </a:prstGeom>
          <a:noFill/>
        </p:spPr>
      </p:pic>
      <p:grpSp>
        <p:nvGrpSpPr>
          <p:cNvPr id="10" name="Group 9"/>
          <p:cNvGrpSpPr/>
          <p:nvPr/>
        </p:nvGrpSpPr>
        <p:grpSpPr>
          <a:xfrm>
            <a:off x="1188482" y="4510740"/>
            <a:ext cx="7726918" cy="2057400"/>
            <a:chOff x="152646" y="480673"/>
            <a:chExt cx="8624425" cy="456563"/>
          </a:xfrm>
        </p:grpSpPr>
        <p:sp>
          <p:nvSpPr>
            <p:cNvPr id="11" name="Rounded Rectangle 10"/>
            <p:cNvSpPr/>
            <p:nvPr/>
          </p:nvSpPr>
          <p:spPr>
            <a:xfrm>
              <a:off x="152646" y="480673"/>
              <a:ext cx="8624425" cy="456563"/>
            </a:xfrm>
            <a:prstGeom prst="roundRect">
              <a:avLst/>
            </a:prstGeom>
          </p:spPr>
          <p:style>
            <a:lnRef idx="2">
              <a:schemeClr val="lt1">
                <a:hueOff val="0"/>
                <a:satOff val="0"/>
                <a:lumOff val="0"/>
                <a:alphaOff val="0"/>
              </a:schemeClr>
            </a:lnRef>
            <a:fillRef idx="1">
              <a:schemeClr val="accent1">
                <a:shade val="80000"/>
                <a:hueOff val="30625"/>
                <a:satOff val="-439"/>
                <a:lumOff val="2561"/>
                <a:alphaOff val="0"/>
              </a:schemeClr>
            </a:fillRef>
            <a:effectRef idx="0">
              <a:schemeClr val="accent1">
                <a:shade val="80000"/>
                <a:hueOff val="30625"/>
                <a:satOff val="-439"/>
                <a:lumOff val="2561"/>
                <a:alphaOff val="0"/>
              </a:schemeClr>
            </a:effectRef>
            <a:fontRef idx="minor">
              <a:schemeClr val="lt1"/>
            </a:fontRef>
          </p:style>
        </p:sp>
        <p:sp>
          <p:nvSpPr>
            <p:cNvPr id="12" name="Rounded Rectangle 6"/>
            <p:cNvSpPr/>
            <p:nvPr/>
          </p:nvSpPr>
          <p:spPr>
            <a:xfrm>
              <a:off x="174934" y="502961"/>
              <a:ext cx="8579849" cy="411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justLow" rtl="1"/>
              <a:r>
                <a:rPr lang="fa-IR" sz="2400" dirty="0" smtClean="0">
                  <a:solidFill>
                    <a:schemeClr val="bg2"/>
                  </a:solidFill>
                  <a:cs typeface="B Traffic" pitchFamily="2" charset="-78"/>
                </a:rPr>
                <a:t>اقدامات عثمان شكنجه و تبعيد برخي صحابه پيامبر و بازگرداندن برخي تبعيدشدگان توسط پيامبر كه حتي ابوبكر و عمر هرگز راضى نشدند آنان را به مدينه بازگردند.</a:t>
              </a:r>
              <a:endParaRPr lang="en-US" sz="2400" dirty="0" smtClean="0">
                <a:solidFill>
                  <a:schemeClr val="bg2"/>
                </a:solidFill>
                <a:cs typeface="B Traffic" pitchFamily="2" charset="-78"/>
              </a:endParaRPr>
            </a:p>
          </p:txBody>
        </p:sp>
      </p:grpSp>
    </p:spTree>
    <p:extLst>
      <p:ext uri="{BB962C8B-B14F-4D97-AF65-F5344CB8AC3E}">
        <p14:creationId xmlns:p14="http://schemas.microsoft.com/office/powerpoint/2010/main" xmlns="" val="2537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8" presetClass="emph" presetSubtype="0" fill="hold" nodeType="withEffect">
                                  <p:stCondLst>
                                    <p:cond delay="0"/>
                                  </p:stCondLst>
                                  <p:childTnLst>
                                    <p:animRot by="21600000">
                                      <p:cBhvr>
                                        <p:cTn id="11" dur="2000" fill="hold"/>
                                        <p:tgtEl>
                                          <p:spTgt spid="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Left)">
                                      <p:cBhvr>
                                        <p:cTn id="16" dur="500"/>
                                        <p:tgtEl>
                                          <p:spTgt spid="10"/>
                                        </p:tgtEl>
                                      </p:cBhvr>
                                    </p:animEffec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3" name="Up Ribbon 2"/>
          <p:cNvSpPr/>
          <p:nvPr/>
        </p:nvSpPr>
        <p:spPr>
          <a:xfrm>
            <a:off x="1371600" y="385722"/>
            <a:ext cx="7337346" cy="1428760"/>
          </a:xfrm>
          <a:prstGeom prst="ribbon2">
            <a:avLst>
              <a:gd name="adj1" fmla="val 0"/>
              <a:gd name="adj2" fmla="val 73939"/>
            </a:avLst>
          </a:prstGeom>
          <a:solidFill>
            <a:schemeClr val="accent3">
              <a:lumMod val="5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rtl="1"/>
            <a:endParaRPr lang="en-US" sz="2800" dirty="0">
              <a:solidFill>
                <a:srgbClr val="FFFF00"/>
              </a:solidFill>
              <a:cs typeface="B Homa" pitchFamily="2" charset="-78"/>
            </a:endParaRPr>
          </a:p>
        </p:txBody>
      </p:sp>
      <p:sp>
        <p:nvSpPr>
          <p:cNvPr id="4" name="Up Ribbon 3"/>
          <p:cNvSpPr/>
          <p:nvPr/>
        </p:nvSpPr>
        <p:spPr>
          <a:xfrm>
            <a:off x="1371600" y="99970"/>
            <a:ext cx="7337346" cy="1357322"/>
          </a:xfrm>
          <a:prstGeom prst="ribbon2">
            <a:avLst>
              <a:gd name="adj1" fmla="val 19875"/>
              <a:gd name="adj2" fmla="val 74046"/>
            </a:avLst>
          </a:prstGeom>
          <a:solidFill>
            <a:schemeClr val="accent3">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4000" dirty="0" smtClean="0">
                <a:solidFill>
                  <a:srgbClr val="FFFF00"/>
                </a:solidFill>
                <a:cs typeface="B Homa" pitchFamily="2" charset="-78"/>
              </a:rPr>
              <a:t>كارگزاران خلفا</a:t>
            </a:r>
            <a:endParaRPr lang="en-US" sz="4000" dirty="0">
              <a:solidFill>
                <a:srgbClr val="FFFF00"/>
              </a:solidFill>
              <a:cs typeface="B Homa" pitchFamily="2" charset="-78"/>
            </a:endParaRPr>
          </a:p>
        </p:txBody>
      </p:sp>
      <p:sp>
        <p:nvSpPr>
          <p:cNvPr id="5" name="Title 1"/>
          <p:cNvSpPr txBox="1">
            <a:spLocks/>
          </p:cNvSpPr>
          <p:nvPr/>
        </p:nvSpPr>
        <p:spPr>
          <a:xfrm>
            <a:off x="4800600" y="1555430"/>
            <a:ext cx="3810000" cy="90964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algn="ctr" rtl="1"/>
            <a:r>
              <a:rPr lang="fa-IR" sz="3200" dirty="0" smtClean="0">
                <a:cs typeface="B Homa" pitchFamily="2" charset="-78"/>
              </a:rPr>
              <a:t>الف)كارگزاران ابوبکر</a:t>
            </a:r>
          </a:p>
        </p:txBody>
      </p:sp>
      <p:pic>
        <p:nvPicPr>
          <p:cNvPr id="6" name="Picture 2" descr="C:\Users\satari\Desktop\انديشه 1 عكسها\png\bote3.png"/>
          <p:cNvPicPr>
            <a:picLocks noChangeAspect="1" noChangeArrowheads="1"/>
          </p:cNvPicPr>
          <p:nvPr/>
        </p:nvPicPr>
        <p:blipFill>
          <a:blip r:embed="rId3" cstate="print"/>
          <a:srcRect/>
          <a:stretch>
            <a:fillRect/>
          </a:stretch>
        </p:blipFill>
        <p:spPr bwMode="auto">
          <a:xfrm rot="10107553">
            <a:off x="8030917" y="1283264"/>
            <a:ext cx="755344" cy="1137159"/>
          </a:xfrm>
          <a:prstGeom prst="rect">
            <a:avLst/>
          </a:prstGeom>
          <a:noFill/>
        </p:spPr>
      </p:pic>
      <p:sp>
        <p:nvSpPr>
          <p:cNvPr id="7" name="Hexagon 6"/>
          <p:cNvSpPr/>
          <p:nvPr/>
        </p:nvSpPr>
        <p:spPr>
          <a:xfrm>
            <a:off x="228600" y="2317430"/>
            <a:ext cx="8610600" cy="928694"/>
          </a:xfrm>
          <a:prstGeom prst="hexagon">
            <a:avLst/>
          </a:prstGeom>
          <a:solidFill>
            <a:schemeClr val="accent2">
              <a:lumMod val="40000"/>
              <a:lumOff val="60000"/>
            </a:schemeClr>
          </a:solidFill>
        </p:spPr>
        <p:style>
          <a:lnRef idx="0">
            <a:schemeClr val="accent4"/>
          </a:lnRef>
          <a:fillRef idx="3">
            <a:schemeClr val="accent4"/>
          </a:fillRef>
          <a:effectRef idx="3">
            <a:schemeClr val="accent4"/>
          </a:effectRef>
          <a:fontRef idx="minor">
            <a:schemeClr val="lt1"/>
          </a:fontRef>
        </p:style>
        <p:txBody>
          <a:bodyPr lIns="0" tIns="91440" rIns="0" rtlCol="0" anchor="ctr"/>
          <a:lstStyle/>
          <a:p>
            <a:pPr algn="justLow" rtl="1"/>
            <a:r>
              <a:rPr lang="fa-IR" sz="2400" dirty="0" smtClean="0">
                <a:solidFill>
                  <a:schemeClr val="tx1"/>
                </a:solidFill>
                <a:cs typeface="B Traffic" pitchFamily="2" charset="-78"/>
              </a:rPr>
              <a:t>دوره دو سال و سه ماه حكومت خليفه اوّل، بيشتر در جنگ گذشت، كارگزاران او فرماندهان جنگى و امراى لشكر بودند. </a:t>
            </a:r>
          </a:p>
        </p:txBody>
      </p:sp>
      <p:sp>
        <p:nvSpPr>
          <p:cNvPr id="8" name="Hexagon 7"/>
          <p:cNvSpPr/>
          <p:nvPr/>
        </p:nvSpPr>
        <p:spPr>
          <a:xfrm>
            <a:off x="251037" y="3179464"/>
            <a:ext cx="8587246" cy="1143008"/>
          </a:xfrm>
          <a:prstGeom prst="hexagon">
            <a:avLst/>
          </a:prstGeom>
          <a:solidFill>
            <a:schemeClr val="accent2">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Low" rtl="1"/>
            <a:r>
              <a:rPr lang="fa-IR" sz="2400" dirty="0" smtClean="0">
                <a:solidFill>
                  <a:schemeClr val="accent4">
                    <a:lumMod val="50000"/>
                  </a:schemeClr>
                </a:solidFill>
                <a:cs typeface="B Traffic" pitchFamily="2" charset="-78"/>
              </a:rPr>
              <a:t>عمر بن خطاب را مشاور خود و متصدى امر قضا و ابوعبيده جرّاح را متولى بيت‏المال نمود. زيد بن ثابت كاتب او بود و عثمان بن عفان اخبار را مى‏نگاشت. </a:t>
            </a:r>
          </a:p>
        </p:txBody>
      </p:sp>
      <p:sp>
        <p:nvSpPr>
          <p:cNvPr id="9" name="Hexagon 8"/>
          <p:cNvSpPr/>
          <p:nvPr/>
        </p:nvSpPr>
        <p:spPr>
          <a:xfrm>
            <a:off x="228259" y="4246264"/>
            <a:ext cx="8610600" cy="2459336"/>
          </a:xfrm>
          <a:prstGeom prst="hexagon">
            <a:avLst>
              <a:gd name="adj" fmla="val 13381"/>
              <a:gd name="vf" fmla="val 115470"/>
            </a:avLst>
          </a:prstGeom>
          <a:solidFill>
            <a:srgbClr val="BC4744"/>
          </a:solidFill>
        </p:spPr>
        <p:style>
          <a:lnRef idx="0">
            <a:schemeClr val="accent4"/>
          </a:lnRef>
          <a:fillRef idx="3">
            <a:schemeClr val="accent4"/>
          </a:fillRef>
          <a:effectRef idx="3">
            <a:schemeClr val="accent4"/>
          </a:effectRef>
          <a:fontRef idx="minor">
            <a:schemeClr val="lt1"/>
          </a:fontRef>
        </p:style>
        <p:txBody>
          <a:bodyPr lIns="0" rIns="0" rtlCol="0" anchor="ctr"/>
          <a:lstStyle/>
          <a:p>
            <a:pPr algn="justLow" rtl="1"/>
            <a:r>
              <a:rPr lang="fa-IR" sz="2400" dirty="0" smtClean="0">
                <a:solidFill>
                  <a:schemeClr val="tx1"/>
                </a:solidFill>
                <a:cs typeface="B Traffic" pitchFamily="2" charset="-78"/>
              </a:rPr>
              <a:t>خالد بن وليد،كارگزار ديگر خليفه و فرمانده نظاميان شمرده مى‏شد. او كه در بيشتر جنگ‏ها بر ضد رسول‏ </a:t>
            </a:r>
            <a:r>
              <a:rPr lang="fa-IR" sz="1400" dirty="0" smtClean="0">
                <a:solidFill>
                  <a:schemeClr val="tx1"/>
                </a:solidFill>
                <a:cs typeface="B Traffic" pitchFamily="2" charset="-78"/>
              </a:rPr>
              <a:t>(ص)</a:t>
            </a:r>
            <a:r>
              <a:rPr lang="fa-IR" sz="2400" dirty="0" smtClean="0">
                <a:solidFill>
                  <a:schemeClr val="tx1"/>
                </a:solidFill>
                <a:cs typeface="B Traffic" pitchFamily="2" charset="-78"/>
              </a:rPr>
              <a:t> جنگيده، به ميگسارى و ارتكاب زشتى شهرت داشت. در مسؤليتى كليدى به‏عنوان مدافع خلافت و خليفه مسلمانان انجام وظيفه مى‏كرد. از ديگر كارگزاران خليفه اول، عتاب بن اسيد، عثمان بن ابى‏العاص، يزيد بن ابى‏سفيان و عمرو بن عاص بودند.</a:t>
            </a:r>
            <a:endParaRPr lang="en-US" sz="2400" dirty="0" smtClean="0">
              <a:solidFill>
                <a:schemeClr val="tx1"/>
              </a:solidFill>
              <a:cs typeface="B Traffic" pitchFamily="2" charset="-78"/>
            </a:endParaRPr>
          </a:p>
        </p:txBody>
      </p:sp>
    </p:spTree>
    <p:extLst>
      <p:ext uri="{BB962C8B-B14F-4D97-AF65-F5344CB8AC3E}">
        <p14:creationId xmlns:p14="http://schemas.microsoft.com/office/powerpoint/2010/main" xmlns="" val="24266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8" presetClass="entr" presetSubtype="0" accel="5000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1"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3158452" y="2422893"/>
            <a:ext cx="3242348" cy="3220685"/>
          </a:xfrm>
          <a:prstGeom prst="rect">
            <a:avLst/>
          </a:prstGeom>
          <a:noFill/>
        </p:spPr>
      </p:pic>
      <p:sp>
        <p:nvSpPr>
          <p:cNvPr id="4" name="Rounded Rectangle 3"/>
          <p:cNvSpPr/>
          <p:nvPr/>
        </p:nvSpPr>
        <p:spPr>
          <a:xfrm>
            <a:off x="1590394" y="152401"/>
            <a:ext cx="6410606" cy="9906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3200" b="1" dirty="0" smtClean="0">
                <a:cs typeface="B Homa" pitchFamily="2" charset="-78"/>
              </a:rPr>
              <a:t>1. طبقه‌بندی گونه‌های تاریخ‌نگاری اسلامی</a:t>
            </a:r>
            <a:endParaRPr lang="en-US" sz="3200" b="1" dirty="0">
              <a:ln w="11430"/>
              <a:solidFill>
                <a:srgbClr val="C00000"/>
              </a:solidFill>
              <a:cs typeface="B Homa" pitchFamily="2" charset="-78"/>
            </a:endParaRPr>
          </a:p>
        </p:txBody>
      </p:sp>
      <p:pic>
        <p:nvPicPr>
          <p:cNvPr id="5"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1256664" y="100362"/>
            <a:ext cx="753870" cy="1134937"/>
          </a:xfrm>
          <a:prstGeom prst="rect">
            <a:avLst/>
          </a:prstGeom>
          <a:noFill/>
        </p:spPr>
      </p:pic>
      <p:pic>
        <p:nvPicPr>
          <p:cNvPr id="6"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7579703" y="44886"/>
            <a:ext cx="730353" cy="1099533"/>
          </a:xfrm>
          <a:prstGeom prst="rect">
            <a:avLst/>
          </a:prstGeom>
          <a:noFill/>
        </p:spPr>
      </p:pic>
      <p:pic>
        <p:nvPicPr>
          <p:cNvPr id="6146" name="Picture 2" descr="C:\Users\hamidi.t\Desktop\سیا.jpg"/>
          <p:cNvPicPr>
            <a:picLocks noChangeAspect="1" noChangeArrowheads="1"/>
          </p:cNvPicPr>
          <p:nvPr/>
        </p:nvPicPr>
        <p:blipFill>
          <a:blip r:embed="rId4"/>
          <a:srcRect l="3577" r="3410" b="1389"/>
          <a:stretch>
            <a:fillRect/>
          </a:stretch>
        </p:blipFill>
        <p:spPr bwMode="auto">
          <a:xfrm>
            <a:off x="371444" y="1462595"/>
            <a:ext cx="3895756" cy="5319205"/>
          </a:xfrm>
          <a:prstGeom prst="rect">
            <a:avLst/>
          </a:prstGeom>
        </p:spPr>
        <p:style>
          <a:lnRef idx="2">
            <a:schemeClr val="dk1"/>
          </a:lnRef>
          <a:fillRef idx="1">
            <a:schemeClr val="lt1"/>
          </a:fillRef>
          <a:effectRef idx="0">
            <a:schemeClr val="dk1"/>
          </a:effectRef>
          <a:fontRef idx="minor">
            <a:schemeClr val="dk1"/>
          </a:fontRef>
        </p:style>
      </p:pic>
      <p:grpSp>
        <p:nvGrpSpPr>
          <p:cNvPr id="8" name="Group 7"/>
          <p:cNvGrpSpPr/>
          <p:nvPr/>
        </p:nvGrpSpPr>
        <p:grpSpPr>
          <a:xfrm>
            <a:off x="5338850" y="1371600"/>
            <a:ext cx="3290138" cy="834373"/>
            <a:chOff x="170815" y="906"/>
            <a:chExt cx="2751380" cy="834373"/>
          </a:xfrm>
        </p:grpSpPr>
        <p:sp>
          <p:nvSpPr>
            <p:cNvPr id="9" name="Rounded Rectangle 8"/>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95253" y="25344"/>
              <a:ext cx="2702504" cy="78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ctr" rtl="1"/>
              <a:r>
                <a:rPr lang="fa-IR" sz="2400" dirty="0" smtClean="0">
                  <a:solidFill>
                    <a:schemeClr val="tx1"/>
                  </a:solidFill>
                  <a:cs typeface="B Traffic" pitchFamily="2" charset="-78"/>
                </a:rPr>
                <a:t>سیره‌نگاری</a:t>
              </a:r>
              <a:endParaRPr lang="en-US" sz="2400" dirty="0" smtClean="0">
                <a:solidFill>
                  <a:schemeClr val="tx1"/>
                </a:solidFill>
                <a:cs typeface="B Traffic" pitchFamily="2" charset="-78"/>
              </a:endParaRPr>
            </a:p>
          </p:txBody>
        </p:sp>
      </p:grpSp>
      <p:grpSp>
        <p:nvGrpSpPr>
          <p:cNvPr id="11" name="Group 10"/>
          <p:cNvGrpSpPr/>
          <p:nvPr/>
        </p:nvGrpSpPr>
        <p:grpSpPr>
          <a:xfrm>
            <a:off x="5334000" y="2108896"/>
            <a:ext cx="3294988" cy="889696"/>
            <a:chOff x="2149" y="389389"/>
            <a:chExt cx="2933808" cy="889696"/>
          </a:xfrm>
        </p:grpSpPr>
        <p:sp>
          <p:nvSpPr>
            <p:cNvPr id="12" name="Rounded Rectangle 11"/>
            <p:cNvSpPr/>
            <p:nvPr/>
          </p:nvSpPr>
          <p:spPr>
            <a:xfrm>
              <a:off x="2149" y="38938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Rounded Rectangle 4"/>
            <p:cNvSpPr/>
            <p:nvPr/>
          </p:nvSpPr>
          <p:spPr>
            <a:xfrm>
              <a:off x="28207" y="41544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r>
                <a:rPr lang="fa-IR" sz="2400" dirty="0" smtClean="0">
                  <a:solidFill>
                    <a:schemeClr val="tx1"/>
                  </a:solidFill>
                  <a:cs typeface="B Traffic" pitchFamily="2" charset="-78"/>
                </a:rPr>
                <a:t>تک نگاری</a:t>
              </a:r>
              <a:endParaRPr lang="en-US" sz="2400" dirty="0" smtClean="0">
                <a:solidFill>
                  <a:schemeClr val="tx1"/>
                </a:solidFill>
                <a:cs typeface="B Traffic" pitchFamily="2" charset="-78"/>
              </a:endParaRPr>
            </a:p>
          </p:txBody>
        </p:sp>
      </p:grpSp>
      <p:grpSp>
        <p:nvGrpSpPr>
          <p:cNvPr id="14" name="Group 13"/>
          <p:cNvGrpSpPr/>
          <p:nvPr/>
        </p:nvGrpSpPr>
        <p:grpSpPr>
          <a:xfrm>
            <a:off x="5334000" y="2870896"/>
            <a:ext cx="3294988" cy="889696"/>
            <a:chOff x="2149" y="900964"/>
            <a:chExt cx="2933808" cy="889696"/>
          </a:xfrm>
        </p:grpSpPr>
        <p:sp>
          <p:nvSpPr>
            <p:cNvPr id="15" name="Rounded Rectangle 14"/>
            <p:cNvSpPr/>
            <p:nvPr/>
          </p:nvSpPr>
          <p:spPr>
            <a:xfrm>
              <a:off x="2149" y="900964"/>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Rounded Rectangle 4"/>
            <p:cNvSpPr/>
            <p:nvPr/>
          </p:nvSpPr>
          <p:spPr>
            <a:xfrm>
              <a:off x="28207" y="927022"/>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r>
                <a:rPr lang="fa-IR" sz="2400" dirty="0" smtClean="0">
                  <a:solidFill>
                    <a:schemeClr val="tx1"/>
                  </a:solidFill>
                  <a:cs typeface="B Traffic" pitchFamily="2" charset="-78"/>
                </a:rPr>
                <a:t>تاریخ نویسی عمومی و تقویمی</a:t>
              </a:r>
              <a:endParaRPr lang="en-US" sz="2400" dirty="0" smtClean="0">
                <a:solidFill>
                  <a:schemeClr val="tx1"/>
                </a:solidFill>
                <a:cs typeface="B Traffic" pitchFamily="2" charset="-78"/>
              </a:endParaRPr>
            </a:p>
          </p:txBody>
        </p:sp>
      </p:grpSp>
      <p:grpSp>
        <p:nvGrpSpPr>
          <p:cNvPr id="17" name="Group 16"/>
          <p:cNvGrpSpPr/>
          <p:nvPr/>
        </p:nvGrpSpPr>
        <p:grpSpPr>
          <a:xfrm>
            <a:off x="5338850" y="3709096"/>
            <a:ext cx="3290138" cy="889696"/>
            <a:chOff x="2149" y="1412539"/>
            <a:chExt cx="2933808" cy="889696"/>
          </a:xfrm>
        </p:grpSpPr>
        <p:sp>
          <p:nvSpPr>
            <p:cNvPr id="18" name="Rounded Rectangle 17"/>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r>
                <a:rPr lang="fa-IR" sz="2400" dirty="0" smtClean="0">
                  <a:solidFill>
                    <a:schemeClr val="tx1"/>
                  </a:solidFill>
                  <a:cs typeface="B Traffic" pitchFamily="2" charset="-78"/>
                </a:rPr>
                <a:t>تاریخ‌نگاری براساس نسب‌شناسی</a:t>
              </a:r>
              <a:endParaRPr lang="en-US" sz="2400" dirty="0" smtClean="0">
                <a:solidFill>
                  <a:schemeClr val="tx1"/>
                </a:solidFill>
                <a:cs typeface="B Traffic" pitchFamily="2" charset="-78"/>
              </a:endParaRPr>
            </a:p>
          </p:txBody>
        </p:sp>
      </p:grpSp>
      <p:grpSp>
        <p:nvGrpSpPr>
          <p:cNvPr id="20" name="Group 19"/>
          <p:cNvGrpSpPr/>
          <p:nvPr/>
        </p:nvGrpSpPr>
        <p:grpSpPr>
          <a:xfrm>
            <a:off x="5338850" y="4547296"/>
            <a:ext cx="3290138" cy="889696"/>
            <a:chOff x="2149" y="1412539"/>
            <a:chExt cx="2933808" cy="889696"/>
          </a:xfrm>
        </p:grpSpPr>
        <p:sp>
          <p:nvSpPr>
            <p:cNvPr id="21" name="Rounded Rectangle 20"/>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2"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r>
                <a:rPr lang="fa-IR" sz="2400" dirty="0" smtClean="0">
                  <a:solidFill>
                    <a:schemeClr val="tx1"/>
                  </a:solidFill>
                  <a:cs typeface="B Traffic" pitchFamily="2" charset="-78"/>
                </a:rPr>
                <a:t>سبک خبری و پیوسته</a:t>
              </a:r>
              <a:endParaRPr lang="en-US" sz="2400" dirty="0" smtClean="0">
                <a:solidFill>
                  <a:schemeClr val="tx1"/>
                </a:solidFill>
                <a:cs typeface="B Traffic" pitchFamily="2" charset="-78"/>
              </a:endParaRPr>
            </a:p>
          </p:txBody>
        </p:sp>
      </p:grpSp>
      <p:grpSp>
        <p:nvGrpSpPr>
          <p:cNvPr id="23" name="Group 22"/>
          <p:cNvGrpSpPr/>
          <p:nvPr/>
        </p:nvGrpSpPr>
        <p:grpSpPr>
          <a:xfrm>
            <a:off x="5338850" y="5257800"/>
            <a:ext cx="3290138" cy="889696"/>
            <a:chOff x="2149" y="1412539"/>
            <a:chExt cx="2933808" cy="889696"/>
          </a:xfrm>
        </p:grpSpPr>
        <p:sp>
          <p:nvSpPr>
            <p:cNvPr id="24" name="Rounded Rectangle 23"/>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5"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r>
                <a:rPr lang="fa-IR" sz="2400" dirty="0" smtClean="0">
                  <a:solidFill>
                    <a:schemeClr val="tx1"/>
                  </a:solidFill>
                  <a:cs typeface="B Traffic" pitchFamily="2" charset="-78"/>
                </a:rPr>
                <a:t>تاریخ نگاری محلی</a:t>
              </a:r>
              <a:endParaRPr lang="en-US" sz="2400" dirty="0" smtClean="0">
                <a:solidFill>
                  <a:schemeClr val="tx1"/>
                </a:solidFill>
                <a:cs typeface="B Traffic" pitchFamily="2" charset="-78"/>
              </a:endParaRPr>
            </a:p>
          </p:txBody>
        </p:sp>
      </p:grpSp>
      <p:grpSp>
        <p:nvGrpSpPr>
          <p:cNvPr id="26" name="Group 25"/>
          <p:cNvGrpSpPr/>
          <p:nvPr/>
        </p:nvGrpSpPr>
        <p:grpSpPr>
          <a:xfrm>
            <a:off x="5352388" y="5943600"/>
            <a:ext cx="3290138" cy="889696"/>
            <a:chOff x="2149" y="1412539"/>
            <a:chExt cx="2933808" cy="889696"/>
          </a:xfrm>
        </p:grpSpPr>
        <p:sp>
          <p:nvSpPr>
            <p:cNvPr id="27" name="Rounded Rectangle 26"/>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8"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r>
                <a:rPr lang="fa-IR" sz="2400" dirty="0" smtClean="0">
                  <a:solidFill>
                    <a:schemeClr val="tx1"/>
                  </a:solidFill>
                  <a:cs typeface="B Traffic" pitchFamily="2" charset="-78"/>
                </a:rPr>
                <a:t>تاریخ‌نگاری فرهنگی</a:t>
              </a:r>
              <a:r>
                <a:rPr lang="en-US" sz="2400" dirty="0" smtClean="0">
                  <a:solidFill>
                    <a:schemeClr val="tx1"/>
                  </a:solidFill>
                  <a:cs typeface="B Traffic" pitchFamily="2" charset="-78"/>
                </a:rPr>
                <a:t> </a:t>
              </a:r>
              <a:r>
                <a:rPr lang="fa-IR" sz="2400" dirty="0" smtClean="0">
                  <a:solidFill>
                    <a:schemeClr val="tx1"/>
                  </a:solidFill>
                  <a:cs typeface="B Traffic" pitchFamily="2" charset="-78"/>
                </a:rPr>
                <a:t>و اجتماعی</a:t>
              </a:r>
              <a:endParaRPr lang="en-US" sz="2400" dirty="0" smtClean="0">
                <a:solidFill>
                  <a:schemeClr val="tx1"/>
                </a:solidFill>
                <a:cs typeface="B Traffic" pitchFamily="2" charset="-78"/>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5" name="Title 1"/>
          <p:cNvSpPr txBox="1">
            <a:spLocks/>
          </p:cNvSpPr>
          <p:nvPr/>
        </p:nvSpPr>
        <p:spPr>
          <a:xfrm>
            <a:off x="2895600" y="300014"/>
            <a:ext cx="5524528" cy="105370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p>
            <a:pPr algn="ctr" rtl="1"/>
            <a:r>
              <a:rPr lang="fa-IR" sz="4000" dirty="0" smtClean="0">
                <a:solidFill>
                  <a:schemeClr val="tx1"/>
                </a:solidFill>
                <a:cs typeface="B Homa" pitchFamily="2" charset="-78"/>
              </a:rPr>
              <a:t>ب)كارگزاران خليفه دوم</a:t>
            </a:r>
            <a:endParaRPr lang="en-US" sz="4000" dirty="0">
              <a:solidFill>
                <a:schemeClr val="tx1"/>
              </a:solidFill>
              <a:cs typeface="B Homa" pitchFamily="2" charset="-78"/>
            </a:endParaRPr>
          </a:p>
        </p:txBody>
      </p:sp>
      <p:pic>
        <p:nvPicPr>
          <p:cNvPr id="3" name="Picture 2" descr="C:\Users\ghiyasvand\Desktop\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7705748" y="228600"/>
            <a:ext cx="1214446" cy="1206333"/>
          </a:xfrm>
          <a:prstGeom prst="rect">
            <a:avLst/>
          </a:prstGeom>
          <a:noFill/>
        </p:spPr>
      </p:pic>
      <p:pic>
        <p:nvPicPr>
          <p:cNvPr id="4" name="Picture 3" descr="C:\Users\ghiyasvand\Desktop\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362200" y="228600"/>
            <a:ext cx="1214446" cy="1206333"/>
          </a:xfrm>
          <a:prstGeom prst="rect">
            <a:avLst/>
          </a:prstGeom>
          <a:noFill/>
        </p:spPr>
      </p:pic>
      <p:sp>
        <p:nvSpPr>
          <p:cNvPr id="7" name="Bevel 6"/>
          <p:cNvSpPr/>
          <p:nvPr/>
        </p:nvSpPr>
        <p:spPr>
          <a:xfrm>
            <a:off x="228600" y="1600200"/>
            <a:ext cx="8763000" cy="5043510"/>
          </a:xfrm>
          <a:prstGeom prst="bevel">
            <a:avLst>
              <a:gd name="adj" fmla="val 4217"/>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r" rtl="1"/>
            <a:endParaRPr lang="en-US" sz="2400" dirty="0">
              <a:solidFill>
                <a:schemeClr val="bg1"/>
              </a:solidFill>
              <a:cs typeface="B Traffic" pitchFamily="2" charset="-78"/>
            </a:endParaRPr>
          </a:p>
        </p:txBody>
      </p:sp>
      <p:sp>
        <p:nvSpPr>
          <p:cNvPr id="6" name="Bevel 5"/>
          <p:cNvSpPr/>
          <p:nvPr/>
        </p:nvSpPr>
        <p:spPr>
          <a:xfrm>
            <a:off x="609600" y="1981200"/>
            <a:ext cx="8001000" cy="4267200"/>
          </a:xfrm>
          <a:prstGeom prst="bevel">
            <a:avLst>
              <a:gd name="adj" fmla="val 4564"/>
            </a:avLst>
          </a:prstGeom>
          <a:solidFill>
            <a:schemeClr val="accent5">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justLow" rtl="1"/>
            <a:r>
              <a:rPr lang="fa-IR" sz="2200" dirty="0" smtClean="0">
                <a:solidFill>
                  <a:schemeClr val="tx1"/>
                </a:solidFill>
                <a:cs typeface="B Traffic" pitchFamily="2" charset="-78"/>
              </a:rPr>
              <a:t>عمر بن خطاب پايبندى به نصب ننمودن بنى‏هاشم در مناصب حكومتى زمينه بسط قدرت و نفوذ امويان از سوى ديگر بوده است. با توجه به سرشت سختگير خليفه، به‏ويژه در مسايل اقتصادى و مالى، انتظار مى‏رفت كارگزارانش اينگونه باشند؛ ولى برخى از كارگزاران به ثروت‏اندوزى پرداختند، تا آنجا كه خليفه گاه مجبور مى‏شد آنها را توبيخ كرده، نيمى از اموالشان را به بيت‏المال بازگرداند. </a:t>
            </a:r>
            <a:r>
              <a:rPr lang="fa-IR" sz="2200" dirty="0" smtClean="0">
                <a:solidFill>
                  <a:srgbClr val="FF0000"/>
                </a:solidFill>
                <a:cs typeface="B Traffic" pitchFamily="2" charset="-78"/>
              </a:rPr>
              <a:t>یکی ازكارگزاران خليفه دوم «ابوهريره» بود. او اواخر عمر پيامبر</a:t>
            </a:r>
            <a:r>
              <a:rPr lang="fa-IR" sz="1600" dirty="0" smtClean="0">
                <a:solidFill>
                  <a:srgbClr val="FF0000"/>
                </a:solidFill>
                <a:cs typeface="B Traffic" pitchFamily="2" charset="-78"/>
              </a:rPr>
              <a:t> (ص) </a:t>
            </a:r>
            <a:r>
              <a:rPr lang="fa-IR" sz="2200" dirty="0" smtClean="0">
                <a:solidFill>
                  <a:srgbClr val="FF0000"/>
                </a:solidFill>
                <a:cs typeface="B Traffic" pitchFamily="2" charset="-78"/>
              </a:rPr>
              <a:t>ايمان آورد و در ميان صحابه به دروغگويى و تدليس شهرت داشت.« عمرو بن عاص» و «معاويه» ديگر كارگزاران خليفه دوم است. </a:t>
            </a:r>
            <a:r>
              <a:rPr lang="fa-IR" sz="2200" dirty="0" smtClean="0">
                <a:solidFill>
                  <a:srgbClr val="BC4744"/>
                </a:solidFill>
                <a:cs typeface="B Traffic" pitchFamily="2" charset="-78"/>
              </a:rPr>
              <a:t>عمر با بنى‏اميه و در رأس آنان معاويه و برادرش يزيد هيچ مخالفتى نداشت، معاويه را از گروه «مؤلّفة قلوبهم» خارج و درشمار مسلمانان جاى داد و والى شامات گرداند.</a:t>
            </a:r>
            <a:endParaRPr lang="en-US" sz="2200" dirty="0" smtClean="0">
              <a:solidFill>
                <a:srgbClr val="BC4744"/>
              </a:solidFill>
              <a:cs typeface="B Traffic" pitchFamily="2" charset="-78"/>
            </a:endParaRPr>
          </a:p>
        </p:txBody>
      </p:sp>
    </p:spTree>
    <p:extLst>
      <p:ext uri="{BB962C8B-B14F-4D97-AF65-F5344CB8AC3E}">
        <p14:creationId xmlns:p14="http://schemas.microsoft.com/office/powerpoint/2010/main" xmlns="" val="13299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from="(-#ppt_w/2)" to="(#ppt_x)" calcmode="lin" valueType="num">
                                      <p:cBhvr>
                                        <p:cTn id="13" dur="600" fill="hold">
                                          <p:stCondLst>
                                            <p:cond delay="0"/>
                                          </p:stCondLst>
                                        </p:cTn>
                                        <p:tgtEl>
                                          <p:spTgt spid="6"/>
                                        </p:tgtEl>
                                        <p:attrNameLst>
                                          <p:attrName>ppt_x</p:attrName>
                                        </p:attrNameLst>
                                      </p:cBhvr>
                                    </p:anim>
                                    <p:anim from="0" to="-1.0" calcmode="lin" valueType="num">
                                      <p:cBhvr>
                                        <p:cTn id="14" dur="200" decel="50000" autoRev="1" fill="hold">
                                          <p:stCondLst>
                                            <p:cond delay="600"/>
                                          </p:stCondLst>
                                        </p:cTn>
                                        <p:tgtEl>
                                          <p:spTgt spid="6"/>
                                        </p:tgtEl>
                                        <p:attrNameLst>
                                          <p:attrName>xshear</p:attrName>
                                        </p:attrNameLst>
                                      </p:cBhvr>
                                    </p:anim>
                                    <p:animScale>
                                      <p:cBhvr>
                                        <p:cTn id="15" dur="200" decel="100000" autoRev="1" fill="hold">
                                          <p:stCondLst>
                                            <p:cond delay="600"/>
                                          </p:stCondLst>
                                        </p:cTn>
                                        <p:tgtEl>
                                          <p:spTgt spid="6"/>
                                        </p:tgtEl>
                                      </p:cBhvr>
                                      <p:from x="100000" y="100000"/>
                                      <p:to x="80000" y="100000"/>
                                    </p:animScale>
                                    <p:anim by="(#ppt_h/3+#ppt_w*0.1)" calcmode="lin" valueType="num">
                                      <p:cBhvr additive="sum">
                                        <p:cTn id="16" dur="200" decel="100000" autoRev="1" fill="hold">
                                          <p:stCondLst>
                                            <p:cond delay="600"/>
                                          </p:stCondLst>
                                        </p:cTn>
                                        <p:tgtEl>
                                          <p:spTgt spid="6"/>
                                        </p:tgtEl>
                                        <p:attrNameLst>
                                          <p:attrName>ppt_x</p:attrName>
                                        </p:attrNameLst>
                                      </p:cBhvr>
                                    </p:anim>
                                  </p:childTnLst>
                                </p:cTn>
                              </p:par>
                              <p:par>
                                <p:cTn id="17" presetID="34"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from="(-#ppt_w/2)" to="(#ppt_x)" calcmode="lin" valueType="num">
                                      <p:cBhvr>
                                        <p:cTn id="19" dur="600" fill="hold">
                                          <p:stCondLst>
                                            <p:cond delay="0"/>
                                          </p:stCondLst>
                                        </p:cTn>
                                        <p:tgtEl>
                                          <p:spTgt spid="7"/>
                                        </p:tgtEl>
                                        <p:attrNameLst>
                                          <p:attrName>ppt_x</p:attrName>
                                        </p:attrNameLst>
                                      </p:cBhvr>
                                    </p:anim>
                                    <p:anim from="0" to="-1.0" calcmode="lin" valueType="num">
                                      <p:cBhvr>
                                        <p:cTn id="20" dur="200" decel="50000" autoRev="1" fill="hold">
                                          <p:stCondLst>
                                            <p:cond delay="600"/>
                                          </p:stCondLst>
                                        </p:cTn>
                                        <p:tgtEl>
                                          <p:spTgt spid="7"/>
                                        </p:tgtEl>
                                        <p:attrNameLst>
                                          <p:attrName>xshear</p:attrName>
                                        </p:attrNameLst>
                                      </p:cBhvr>
                                    </p:anim>
                                    <p:animScale>
                                      <p:cBhvr>
                                        <p:cTn id="21" dur="200" decel="100000" autoRev="1" fill="hold">
                                          <p:stCondLst>
                                            <p:cond delay="600"/>
                                          </p:stCondLst>
                                        </p:cTn>
                                        <p:tgtEl>
                                          <p:spTgt spid="7"/>
                                        </p:tgtEl>
                                      </p:cBhvr>
                                      <p:from x="100000" y="100000"/>
                                      <p:to x="80000" y="100000"/>
                                    </p:animScale>
                                    <p:anim by="(#ppt_h/3+#ppt_w*0.1)" calcmode="lin" valueType="num">
                                      <p:cBhvr additive="sum">
                                        <p:cTn id="22"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785786" y="1371600"/>
            <a:ext cx="3786214" cy="3760918"/>
          </a:xfrm>
          <a:prstGeom prst="rect">
            <a:avLst/>
          </a:prstGeom>
          <a:noFill/>
        </p:spPr>
      </p:pic>
      <p:pic>
        <p:nvPicPr>
          <p:cNvPr id="6" name="Picture 2" descr="C:\Users\ghiyasvand\Desktop\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129186" y="1420682"/>
            <a:ext cx="3786214" cy="3760918"/>
          </a:xfrm>
          <a:prstGeom prst="rect">
            <a:avLst/>
          </a:prstGeom>
          <a:noFill/>
        </p:spPr>
      </p:pic>
      <p:pic>
        <p:nvPicPr>
          <p:cNvPr id="2"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sp>
        <p:nvSpPr>
          <p:cNvPr id="3" name="Title 1"/>
          <p:cNvSpPr txBox="1">
            <a:spLocks/>
          </p:cNvSpPr>
          <p:nvPr/>
        </p:nvSpPr>
        <p:spPr>
          <a:xfrm>
            <a:off x="2895600" y="380999"/>
            <a:ext cx="5791200" cy="106680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algn="ctr" rtl="1"/>
            <a:r>
              <a:rPr lang="fa-IR" sz="4000" dirty="0" smtClean="0">
                <a:cs typeface="B Homa" pitchFamily="2" charset="-78"/>
              </a:rPr>
              <a:t>ج)كارگزاران خلیفه سوم</a:t>
            </a:r>
            <a:endParaRPr lang="en-US" sz="4000" dirty="0">
              <a:cs typeface="B Homa" pitchFamily="2" charset="-78"/>
            </a:endParaRPr>
          </a:p>
        </p:txBody>
      </p:sp>
      <p:pic>
        <p:nvPicPr>
          <p:cNvPr id="4" name="Picture 2" descr="G:\ghiasvand\Nahad\Ghiasvand\ax\اسلیمی\bote1.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569100" y="76200"/>
            <a:ext cx="1012300" cy="15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G:\ghiasvand\Nahad\Ghiasvand\ax\اسلیمی\bote1.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055500" y="76199"/>
            <a:ext cx="10123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5105400" y="2639882"/>
            <a:ext cx="3733800" cy="3989518"/>
          </a:xfrm>
          <a:prstGeom prst="roundRect">
            <a:avLst/>
          </a:prstGeom>
          <a:solidFill>
            <a:schemeClr val="accent6">
              <a:lumMod val="40000"/>
              <a:lumOff val="60000"/>
            </a:schemeClr>
          </a:solidFill>
          <a:effectLst>
            <a:glow rad="228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justLow" rtl="1"/>
            <a:r>
              <a:rPr lang="fa-IR" sz="2400" dirty="0" smtClean="0">
                <a:cs typeface="B Traffic" pitchFamily="2" charset="-78"/>
              </a:rPr>
              <a:t>هنگام به قدرت رسيدن عثمان،</a:t>
            </a:r>
            <a:r>
              <a:rPr lang="fa-IR" sz="2400" dirty="0" smtClean="0">
                <a:solidFill>
                  <a:schemeClr val="accent6">
                    <a:lumMod val="50000"/>
                  </a:schemeClr>
                </a:solidFill>
                <a:cs typeface="B Traffic" pitchFamily="2" charset="-78"/>
              </a:rPr>
              <a:t>ابوسفيان خطاب به بنى‏اميه گفت: خلافت را مانند توپ به يكديگر به ارث بسپاريد. من همواره در آرزوى اين روز بودم.</a:t>
            </a:r>
            <a:endParaRPr lang="en-US" sz="2400" dirty="0" smtClean="0">
              <a:solidFill>
                <a:schemeClr val="accent6">
                  <a:lumMod val="50000"/>
                </a:schemeClr>
              </a:solidFill>
              <a:cs typeface="B Traffic" pitchFamily="2" charset="-78"/>
            </a:endParaRPr>
          </a:p>
        </p:txBody>
      </p:sp>
      <p:sp>
        <p:nvSpPr>
          <p:cNvPr id="9" name="Rounded Rectangle 8"/>
          <p:cNvSpPr/>
          <p:nvPr/>
        </p:nvSpPr>
        <p:spPr>
          <a:xfrm>
            <a:off x="228600" y="2667000"/>
            <a:ext cx="4724400" cy="3989518"/>
          </a:xfrm>
          <a:prstGeom prst="roundRect">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justLow" rtl="1"/>
            <a:r>
              <a:rPr lang="fa-IR" sz="2000" dirty="0" smtClean="0">
                <a:cs typeface="B Traffic" pitchFamily="2" charset="-78"/>
              </a:rPr>
              <a:t>عثمان در زمانی کوتاه همه خويشاوندانش را به جای کارگزاران عمر گمارد.</a:t>
            </a:r>
          </a:p>
          <a:p>
            <a:pPr algn="justLow" rtl="1"/>
            <a:r>
              <a:rPr lang="fa-IR" sz="2000" dirty="0" smtClean="0">
                <a:cs typeface="B Traffic" pitchFamily="2" charset="-78"/>
              </a:rPr>
              <a:t> </a:t>
            </a:r>
            <a:r>
              <a:rPr lang="fa-IR" sz="2000" dirty="0" smtClean="0">
                <a:solidFill>
                  <a:schemeClr val="tx2">
                    <a:lumMod val="60000"/>
                    <a:lumOff val="40000"/>
                  </a:schemeClr>
                </a:solidFill>
                <a:cs typeface="B Traffic" pitchFamily="2" charset="-78"/>
              </a:rPr>
              <a:t>منابع موجود نشان مى‏دهد كه مقام‏يافتگان عصر عثمان از تقواى مالى، سياسى، دينى يا هر سه بى‏بهره بودند. معاويه، وليد بن عقبه، مروان بن حكم، عبدالله بن سعد بن ابى‏سرح، عبداللّه بن عامر، عبدالله بن سعد، سعيد بن عاص و ... همه يا از بستگان خليفه به‏شمار مى‏آمدند و يا در گروه نفرين‏شدگان پيامبر و تبعيديان جاى داشتند كه حتى شيخين آنها را باز نگردانده بودند.</a:t>
            </a:r>
            <a:endParaRPr lang="en-US" sz="2000" dirty="0" smtClean="0">
              <a:solidFill>
                <a:schemeClr val="tx2">
                  <a:lumMod val="60000"/>
                  <a:lumOff val="40000"/>
                </a:schemeClr>
              </a:solidFill>
              <a:cs typeface="B Traffic" pitchFamily="2" charset="-78"/>
            </a:endParaRPr>
          </a:p>
        </p:txBody>
      </p:sp>
    </p:spTree>
    <p:extLst>
      <p:ext uri="{BB962C8B-B14F-4D97-AF65-F5344CB8AC3E}">
        <p14:creationId xmlns:p14="http://schemas.microsoft.com/office/powerpoint/2010/main" xmlns="" val="385078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8" presetClass="emph" presetSubtype="0" fill="hold" nodeType="withEffect">
                                  <p:stCondLst>
                                    <p:cond delay="0"/>
                                  </p:stCondLst>
                                  <p:childTnLst>
                                    <p:animRot by="21600000">
                                      <p:cBhvr>
                                        <p:cTn id="13" dur="2000" fill="hold"/>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attari\Desktop\302433_344.jpg"/>
          <p:cNvPicPr>
            <a:picLocks noChangeAspect="1" noChangeArrowheads="1"/>
          </p:cNvPicPr>
          <p:nvPr/>
        </p:nvPicPr>
        <p:blipFill>
          <a:blip r:embed="rId2"/>
          <a:srcRect l="14326" t="16923" r="1822" b="6154"/>
          <a:stretch>
            <a:fillRect/>
          </a:stretch>
        </p:blipFill>
        <p:spPr bwMode="auto">
          <a:xfrm>
            <a:off x="381000" y="2743200"/>
            <a:ext cx="8610600" cy="3962400"/>
          </a:xfrm>
          <a:prstGeom prst="rect">
            <a:avLst/>
          </a:prstGeom>
          <a:noFill/>
        </p:spPr>
      </p:pic>
      <p:pic>
        <p:nvPicPr>
          <p:cNvPr id="12" name="Picture 2" descr="C:\Users\ghiyasvand\Desktop\png\يبفurl.pn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295400" y="4057437"/>
            <a:ext cx="2819400" cy="2800563"/>
          </a:xfrm>
          <a:prstGeom prst="rect">
            <a:avLst/>
          </a:prstGeom>
          <a:noFill/>
        </p:spPr>
      </p:pic>
      <p:pic>
        <p:nvPicPr>
          <p:cNvPr id="15" name="Picture 2" descr="C:\Users\ghiyasvand\Desktop\png\يبفurl.pn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914400" y="0"/>
            <a:ext cx="2819400" cy="2800563"/>
          </a:xfrm>
          <a:prstGeom prst="rect">
            <a:avLst/>
          </a:prstGeom>
          <a:noFill/>
        </p:spPr>
      </p:pic>
      <p:pic>
        <p:nvPicPr>
          <p:cNvPr id="14" name="Picture 2" descr="C:\Users\ghiyasvand\Desktop\png\يبفurl.png"/>
          <p:cNvPicPr>
            <a:picLocks noChangeAspect="1" noChangeArrowheads="1"/>
          </p:cNvPicPr>
          <p:nvPr/>
        </p:nvPicPr>
        <p:blipFill>
          <a:blip r:embed="rId3" cstate="print">
            <a:duotone>
              <a:prstClr val="black"/>
              <a:schemeClr val="accent4">
                <a:tint val="45000"/>
                <a:satMod val="400000"/>
              </a:schemeClr>
            </a:duotone>
            <a:lum bright="19000"/>
          </a:blip>
          <a:srcRect/>
          <a:stretch>
            <a:fillRect/>
          </a:stretch>
        </p:blipFill>
        <p:spPr bwMode="auto">
          <a:xfrm>
            <a:off x="5715000" y="1542837"/>
            <a:ext cx="2819400" cy="2800563"/>
          </a:xfrm>
          <a:prstGeom prst="rect">
            <a:avLst/>
          </a:prstGeom>
          <a:noFill/>
        </p:spPr>
      </p:pic>
      <p:pic>
        <p:nvPicPr>
          <p:cNvPr id="39"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
        <p:nvSpPr>
          <p:cNvPr id="3" name="Title 1"/>
          <p:cNvSpPr txBox="1">
            <a:spLocks/>
          </p:cNvSpPr>
          <p:nvPr/>
        </p:nvSpPr>
        <p:spPr>
          <a:xfrm>
            <a:off x="4419600" y="228600"/>
            <a:ext cx="3962400" cy="8382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lvl="0" algn="ctr">
              <a:spcBef>
                <a:spcPct val="0"/>
              </a:spcBef>
            </a:pPr>
            <a:r>
              <a:rPr lang="fa-IR" sz="3600" dirty="0" smtClean="0">
                <a:cs typeface="B Homa" pitchFamily="2" charset="-78"/>
              </a:rPr>
              <a:t>اختلاف مصحف‏ها</a:t>
            </a:r>
            <a:endParaRPr kumimoji="0" lang="en-US" sz="3600" i="0" u="none" strike="noStrike" kern="1200" cap="none" spc="0" normalizeH="0" baseline="0" noProof="0" dirty="0">
              <a:ln>
                <a:noFill/>
              </a:ln>
              <a:solidFill>
                <a:schemeClr val="dk1"/>
              </a:solidFill>
              <a:effectLst/>
              <a:uLnTx/>
              <a:uFillTx/>
              <a:cs typeface="B Homa" pitchFamily="2" charset="-78"/>
            </a:endParaRPr>
          </a:p>
        </p:txBody>
      </p:sp>
      <p:grpSp>
        <p:nvGrpSpPr>
          <p:cNvPr id="4" name="Group 4"/>
          <p:cNvGrpSpPr/>
          <p:nvPr/>
        </p:nvGrpSpPr>
        <p:grpSpPr>
          <a:xfrm rot="20255514" flipH="1">
            <a:off x="7811536" y="-24997"/>
            <a:ext cx="1306909" cy="1192521"/>
            <a:chOff x="-424194" y="3200400"/>
            <a:chExt cx="2389519" cy="2614612"/>
          </a:xfrm>
        </p:grpSpPr>
        <p:pic>
          <p:nvPicPr>
            <p:cNvPr id="5" name="Picture 4" descr="G:\ghiasvand\Nahad\Ghiasvand\ax\اسلیمی\bote5.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G:\ghiasvand\Nahad\Ghiasvand\ax\اسلیمی\bote5.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 name="Picture 2" descr="C:\Users\ghiyasvand\Desktop\png\يبفurl.png"/>
          <p:cNvPicPr>
            <a:picLocks noChangeAspect="1" noChangeArrowheads="1"/>
          </p:cNvPicPr>
          <p:nvPr/>
        </p:nvPicPr>
        <p:blipFill>
          <a:blip r:embed="rId3" cstate="print">
            <a:duotone>
              <a:prstClr val="black"/>
              <a:schemeClr val="accent4">
                <a:tint val="45000"/>
                <a:satMod val="400000"/>
              </a:schemeClr>
            </a:duotone>
            <a:lum bright="19000"/>
          </a:blip>
          <a:srcRect/>
          <a:stretch>
            <a:fillRect/>
          </a:stretch>
        </p:blipFill>
        <p:spPr bwMode="auto">
          <a:xfrm>
            <a:off x="5715000" y="4057437"/>
            <a:ext cx="2819400" cy="2800563"/>
          </a:xfrm>
          <a:prstGeom prst="rect">
            <a:avLst/>
          </a:prstGeom>
          <a:noFill/>
        </p:spPr>
      </p:pic>
      <p:sp>
        <p:nvSpPr>
          <p:cNvPr id="11" name="Rounded Rectangle 10"/>
          <p:cNvSpPr/>
          <p:nvPr/>
        </p:nvSpPr>
        <p:spPr>
          <a:xfrm>
            <a:off x="5105400" y="1219200"/>
            <a:ext cx="3581400" cy="3277113"/>
          </a:xfrm>
          <a:prstGeom prst="roundRect">
            <a:avLst/>
          </a:prstGeom>
          <a:effectLst>
            <a:outerShdw blurRad="40000" dist="20000" dir="5400000" rotWithShape="0">
              <a:srgbClr val="000000">
                <a:alpha val="38000"/>
              </a:srgbClr>
            </a:outerShdw>
            <a:reflection blurRad="6350" stA="52000" endA="300" endPos="35000" dir="5400000" sy="-100000" algn="bl" rotWithShape="0"/>
          </a:effectLst>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dirty="0" smtClean="0">
                <a:cs typeface="B Traffic" pitchFamily="2" charset="-78"/>
              </a:rPr>
              <a:t>يكى از اقدامات خليفه سوم، كه از جانب ائمّه اهل‏بيت عليهم السلام نيز مورد توجه قرار گرفت، مسأله يكى‏كردن مصاحف به‏منظور تثبيت قرائت شايع بين مردم است. </a:t>
            </a:r>
            <a:r>
              <a:rPr lang="fa-IR" dirty="0" smtClean="0">
                <a:solidFill>
                  <a:schemeClr val="accent2"/>
                </a:solidFill>
                <a:cs typeface="B Traffic" pitchFamily="2" charset="-78"/>
              </a:rPr>
              <a:t>برخى از احاديث اهل سنت« جمع قرآن» را به ابوبكر یا عمر یا عثمان نسبت می دهد،ولی این روایات، اخبار آحاد است. </a:t>
            </a:r>
            <a:endParaRPr lang="en-US" dirty="0" smtClean="0">
              <a:solidFill>
                <a:schemeClr val="accent2"/>
              </a:solidFill>
              <a:cs typeface="B Traffic" pitchFamily="2" charset="-78"/>
            </a:endParaRPr>
          </a:p>
        </p:txBody>
      </p:sp>
      <p:sp>
        <p:nvSpPr>
          <p:cNvPr id="13" name="Rounded Rectangle 12"/>
          <p:cNvSpPr/>
          <p:nvPr/>
        </p:nvSpPr>
        <p:spPr>
          <a:xfrm>
            <a:off x="152400" y="1143000"/>
            <a:ext cx="4953000" cy="4342888"/>
          </a:xfrm>
          <a:prstGeom prst="roundRect">
            <a:avLst/>
          </a:prstGeom>
          <a:solidFill>
            <a:schemeClr val="accent4">
              <a:lumMod val="60000"/>
              <a:lumOff val="40000"/>
            </a:schemeClr>
          </a:solidFill>
          <a:effectLst>
            <a:outerShdw blurRad="40000" dist="20000" dir="5400000" rotWithShape="0">
              <a:srgbClr val="000000">
                <a:alpha val="38000"/>
              </a:srgbClr>
            </a:outerShdw>
            <a:reflection blurRad="6350" stA="52000" endA="300" endPos="35000" dir="5400000" sy="-100000" algn="bl" rotWithShape="0"/>
          </a:effectLst>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sz="2000" dirty="0" smtClean="0">
                <a:cs typeface="B Traffic" pitchFamily="2" charset="-78"/>
              </a:rPr>
              <a:t>مقصود از جمع آوری قرآن از سوی ابوبکر- پس از جنگ يمامه و شهادت برخى حافظان و كاتبان قرآن- یا هرکس دیگر اين است كه در گذشته اوراق قرآن به هم دوخته شده بود يا بر روى چند چيز نوشته و جمع‏آورى شده ، ولى صحافى نشده و به‏صورت رسمى منتشر نشده بود و خليفه سوم نيز كوشيد تا با توحيد مصاحف موجبات تفرقه را، كه چه‏بسا از جانب اختلاف قرائات پديد مى‏آمد، از ميان بردارد. این به معنای آن نیست که قرآن در زمان خلفا به صورت کتاب در آمده و پیامبر(ص) به جمع آوری، تعیین سور و اجزای آن  و ... بی توجه بوده است.</a:t>
            </a:r>
            <a:endParaRPr lang="en-US" sz="2000" dirty="0" smtClean="0">
              <a:cs typeface="B Traffic" pitchFamily="2" charset="-78"/>
            </a:endParaRPr>
          </a:p>
        </p:txBody>
      </p:sp>
    </p:spTree>
    <p:extLst>
      <p:ext uri="{BB962C8B-B14F-4D97-AF65-F5344CB8AC3E}">
        <p14:creationId xmlns:p14="http://schemas.microsoft.com/office/powerpoint/2010/main" xmlns="" val="40499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p:cTn id="7" dur="1000" fill="hold"/>
                                        <p:tgtEl>
                                          <p:spTgt spid="11">
                                            <p:bg/>
                                          </p:spTgt>
                                        </p:tgtEl>
                                        <p:attrNameLst>
                                          <p:attrName>ppt_w</p:attrName>
                                        </p:attrNameLst>
                                      </p:cBhvr>
                                      <p:tavLst>
                                        <p:tav tm="0">
                                          <p:val>
                                            <p:fltVal val="0"/>
                                          </p:val>
                                        </p:tav>
                                        <p:tav tm="100000">
                                          <p:val>
                                            <p:strVal val="#ppt_w"/>
                                          </p:val>
                                        </p:tav>
                                      </p:tavLst>
                                    </p:anim>
                                    <p:anim calcmode="lin" valueType="num">
                                      <p:cBhvr>
                                        <p:cTn id="8" dur="1000" fill="hold"/>
                                        <p:tgtEl>
                                          <p:spTgt spid="11">
                                            <p:bg/>
                                          </p:spTgt>
                                        </p:tgtEl>
                                        <p:attrNameLst>
                                          <p:attrName>ppt_h</p:attrName>
                                        </p:attrNameLst>
                                      </p:cBhvr>
                                      <p:tavLst>
                                        <p:tav tm="0">
                                          <p:val>
                                            <p:fltVal val="0"/>
                                          </p:val>
                                        </p:tav>
                                        <p:tav tm="100000">
                                          <p:val>
                                            <p:strVal val="#ppt_h"/>
                                          </p:val>
                                        </p:tav>
                                      </p:tavLst>
                                    </p:anim>
                                    <p:anim calcmode="lin" valueType="num">
                                      <p:cBhvr>
                                        <p:cTn id="9" dur="1000" fill="hold"/>
                                        <p:tgtEl>
                                          <p:spTgt spid="11">
                                            <p:bg/>
                                          </p:spTgt>
                                        </p:tgtEl>
                                        <p:attrNameLst>
                                          <p:attrName>style.rotation</p:attrName>
                                        </p:attrNameLst>
                                      </p:cBhvr>
                                      <p:tavLst>
                                        <p:tav tm="0">
                                          <p:val>
                                            <p:fltVal val="360"/>
                                          </p:val>
                                        </p:tav>
                                        <p:tav tm="100000">
                                          <p:val>
                                            <p:fltVal val="0"/>
                                          </p:val>
                                        </p:tav>
                                      </p:tavLst>
                                    </p:anim>
                                    <p:animEffect transition="in" filter="fade">
                                      <p:cBhvr>
                                        <p:cTn id="10" dur="1000"/>
                                        <p:tgtEl>
                                          <p:spTgt spid="11">
                                            <p:bg/>
                                          </p:spTgt>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16" dur="1000"/>
                                        <p:tgtEl>
                                          <p:spTgt spid="11">
                                            <p:txEl>
                                              <p:pRg st="0" end="0"/>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360"/>
                                          </p:val>
                                        </p:tav>
                                        <p:tav tm="100000">
                                          <p:val>
                                            <p:fltVal val="0"/>
                                          </p:val>
                                        </p:tav>
                                      </p:tavLst>
                                    </p:anim>
                                    <p:animEffect transition="in" filter="fade">
                                      <p:cBhvr>
                                        <p:cTn id="22" dur="1000"/>
                                        <p:tgtEl>
                                          <p:spTgt spid="10"/>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360"/>
                                          </p:val>
                                        </p:tav>
                                        <p:tav tm="100000">
                                          <p:val>
                                            <p:fltVal val="0"/>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3">
                                            <p:bg/>
                                          </p:spTgt>
                                        </p:tgtEl>
                                        <p:attrNameLst>
                                          <p:attrName>style.visibility</p:attrName>
                                        </p:attrNameLst>
                                      </p:cBhvr>
                                      <p:to>
                                        <p:strVal val="visible"/>
                                      </p:to>
                                    </p:set>
                                    <p:anim calcmode="lin" valueType="num">
                                      <p:cBhvr>
                                        <p:cTn id="33" dur="1000" fill="hold"/>
                                        <p:tgtEl>
                                          <p:spTgt spid="13">
                                            <p:bg/>
                                          </p:spTgt>
                                        </p:tgtEl>
                                        <p:attrNameLst>
                                          <p:attrName>ppt_w</p:attrName>
                                        </p:attrNameLst>
                                      </p:cBhvr>
                                      <p:tavLst>
                                        <p:tav tm="0">
                                          <p:val>
                                            <p:fltVal val="0"/>
                                          </p:val>
                                        </p:tav>
                                        <p:tav tm="100000">
                                          <p:val>
                                            <p:strVal val="#ppt_w"/>
                                          </p:val>
                                        </p:tav>
                                      </p:tavLst>
                                    </p:anim>
                                    <p:anim calcmode="lin" valueType="num">
                                      <p:cBhvr>
                                        <p:cTn id="34" dur="1000" fill="hold"/>
                                        <p:tgtEl>
                                          <p:spTgt spid="13">
                                            <p:bg/>
                                          </p:spTgt>
                                        </p:tgtEl>
                                        <p:attrNameLst>
                                          <p:attrName>ppt_h</p:attrName>
                                        </p:attrNameLst>
                                      </p:cBhvr>
                                      <p:tavLst>
                                        <p:tav tm="0">
                                          <p:val>
                                            <p:fltVal val="0"/>
                                          </p:val>
                                        </p:tav>
                                        <p:tav tm="100000">
                                          <p:val>
                                            <p:strVal val="#ppt_h"/>
                                          </p:val>
                                        </p:tav>
                                      </p:tavLst>
                                    </p:anim>
                                    <p:anim calcmode="lin" valueType="num">
                                      <p:cBhvr>
                                        <p:cTn id="35" dur="1000" fill="hold"/>
                                        <p:tgtEl>
                                          <p:spTgt spid="13">
                                            <p:bg/>
                                          </p:spTgt>
                                        </p:tgtEl>
                                        <p:attrNameLst>
                                          <p:attrName>style.rotation</p:attrName>
                                        </p:attrNameLst>
                                      </p:cBhvr>
                                      <p:tavLst>
                                        <p:tav tm="0">
                                          <p:val>
                                            <p:fltVal val="360"/>
                                          </p:val>
                                        </p:tav>
                                        <p:tav tm="100000">
                                          <p:val>
                                            <p:fltVal val="0"/>
                                          </p:val>
                                        </p:tav>
                                      </p:tavLst>
                                    </p:anim>
                                    <p:animEffect transition="in" filter="fade">
                                      <p:cBhvr>
                                        <p:cTn id="36" dur="1000"/>
                                        <p:tgtEl>
                                          <p:spTgt spid="13">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3">
                                            <p:txEl>
                                              <p:pRg st="0" end="0"/>
                                            </p:txEl>
                                          </p:spTgt>
                                        </p:tgtEl>
                                        <p:attrNameLst>
                                          <p:attrName>style.rotation</p:attrName>
                                        </p:attrNameLst>
                                      </p:cBhvr>
                                      <p:tavLst>
                                        <p:tav tm="0">
                                          <p:val>
                                            <p:fltVal val="360"/>
                                          </p:val>
                                        </p:tav>
                                        <p:tav tm="100000">
                                          <p:val>
                                            <p:fltVal val="0"/>
                                          </p:val>
                                        </p:tav>
                                      </p:tavLst>
                                    </p:anim>
                                    <p:animEffect transition="in" filter="fade">
                                      <p:cBhvr>
                                        <p:cTn id="42" dur="1000"/>
                                        <p:tgtEl>
                                          <p:spTgt spid="13">
                                            <p:txEl>
                                              <p:pRg st="0" end="0"/>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style.rotation</p:attrName>
                                        </p:attrNameLst>
                                      </p:cBhvr>
                                      <p:tavLst>
                                        <p:tav tm="0">
                                          <p:val>
                                            <p:fltVal val="360"/>
                                          </p:val>
                                        </p:tav>
                                        <p:tav tm="100000">
                                          <p:val>
                                            <p:fltVal val="0"/>
                                          </p:val>
                                        </p:tav>
                                      </p:tavLst>
                                    </p:anim>
                                    <p:animEffect transition="in" filter="fade">
                                      <p:cBhvr>
                                        <p:cTn id="48" dur="1000"/>
                                        <p:tgtEl>
                                          <p:spTgt spid="12"/>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360"/>
                                          </p:val>
                                        </p:tav>
                                        <p:tav tm="100000">
                                          <p:val>
                                            <p:fltVal val="0"/>
                                          </p:val>
                                        </p:tav>
                                      </p:tavLst>
                                    </p:anim>
                                    <p:animEffect transition="in" filter="fade">
                                      <p:cBhvr>
                                        <p:cTn id="5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3" grpId="0" build="allAtOnce"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819400" y="0"/>
            <a:ext cx="2819400" cy="2800561"/>
          </a:xfrm>
          <a:prstGeom prst="rect">
            <a:avLst/>
          </a:prstGeom>
          <a:noFill/>
        </p:spPr>
      </p:pic>
      <p:sp>
        <p:nvSpPr>
          <p:cNvPr id="7" name="Rectangle 6"/>
          <p:cNvSpPr/>
          <p:nvPr/>
        </p:nvSpPr>
        <p:spPr>
          <a:xfrm rot="16200000">
            <a:off x="5139993" y="3228370"/>
            <a:ext cx="6429364" cy="82989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ardrop 7"/>
          <p:cNvSpPr/>
          <p:nvPr/>
        </p:nvSpPr>
        <p:spPr>
          <a:xfrm rot="19030443" flipH="1" flipV="1">
            <a:off x="7848061" y="105015"/>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9" name="Picture 8" descr="C:\Users\satari\Desktop\انديشه 1 عكسها\png\uzdfghrl.png"/>
          <p:cNvPicPr>
            <a:picLocks noChangeAspect="1" noChangeArrowheads="1"/>
          </p:cNvPicPr>
          <p:nvPr/>
        </p:nvPicPr>
        <p:blipFill>
          <a:blip r:embed="rId3" cstate="print"/>
          <a:srcRect/>
          <a:stretch>
            <a:fillRect/>
          </a:stretch>
        </p:blipFill>
        <p:spPr bwMode="auto">
          <a:xfrm>
            <a:off x="7909747" y="172832"/>
            <a:ext cx="872852" cy="852774"/>
          </a:xfrm>
          <a:prstGeom prst="rect">
            <a:avLst/>
          </a:prstGeom>
          <a:noFill/>
          <a:ln>
            <a:noFill/>
          </a:ln>
        </p:spPr>
      </p:pic>
      <p:sp>
        <p:nvSpPr>
          <p:cNvPr id="10" name="Rectangle 9"/>
          <p:cNvSpPr/>
          <p:nvPr/>
        </p:nvSpPr>
        <p:spPr>
          <a:xfrm rot="16200000">
            <a:off x="5376801" y="3913884"/>
            <a:ext cx="5833221" cy="769441"/>
          </a:xfrm>
          <a:prstGeom prst="rect">
            <a:avLst/>
          </a:prstGeom>
        </p:spPr>
        <p:txBody>
          <a:bodyPr wrap="square">
            <a:spAutoFit/>
          </a:bodyPr>
          <a:lstStyle/>
          <a:p>
            <a:pPr algn="ctr" rtl="1"/>
            <a:r>
              <a:rPr lang="fa-IR" sz="2400" b="1" dirty="0" smtClean="0">
                <a:solidFill>
                  <a:schemeClr val="tx2">
                    <a:lumMod val="75000"/>
                  </a:schemeClr>
                </a:solidFill>
                <a:cs typeface="B Homa" pitchFamily="2" charset="-78"/>
              </a:rPr>
              <a:t>فصل ششم </a:t>
            </a:r>
            <a:r>
              <a:rPr lang="fa-IR" sz="2000" b="1" dirty="0" smtClean="0">
                <a:solidFill>
                  <a:schemeClr val="tx2">
                    <a:lumMod val="75000"/>
                  </a:schemeClr>
                </a:solidFill>
                <a:cs typeface="B Homa" pitchFamily="2" charset="-78"/>
              </a:rPr>
              <a:t/>
            </a:r>
            <a:br>
              <a:rPr lang="fa-IR" sz="2000" b="1" dirty="0" smtClean="0">
                <a:solidFill>
                  <a:schemeClr val="tx2">
                    <a:lumMod val="75000"/>
                  </a:schemeClr>
                </a:solidFill>
                <a:cs typeface="B Homa" pitchFamily="2" charset="-78"/>
              </a:rPr>
            </a:br>
            <a:r>
              <a:rPr lang="fa-IR" sz="2000" b="1" dirty="0" smtClean="0">
                <a:solidFill>
                  <a:schemeClr val="tx2">
                    <a:lumMod val="75000"/>
                  </a:schemeClr>
                </a:solidFill>
                <a:cs typeface="B Homa" pitchFamily="2" charset="-78"/>
              </a:rPr>
              <a:t>نگاهى به حكومت امام على بن ابى‏طالب عليه السلام</a:t>
            </a:r>
            <a:endParaRPr lang="en-US" sz="2000" b="1" dirty="0" smtClean="0">
              <a:solidFill>
                <a:schemeClr val="tx2">
                  <a:lumMod val="75000"/>
                </a:schemeClr>
              </a:solidFill>
              <a:cs typeface="B Homa" pitchFamily="2" charset="-78"/>
            </a:endParaRPr>
          </a:p>
        </p:txBody>
      </p:sp>
      <p:pic>
        <p:nvPicPr>
          <p:cNvPr id="11"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743200" y="4114800"/>
            <a:ext cx="2819400" cy="2800561"/>
          </a:xfrm>
          <a:prstGeom prst="rect">
            <a:avLst/>
          </a:prstGeom>
          <a:noFill/>
        </p:spPr>
      </p:pic>
      <p:pic>
        <p:nvPicPr>
          <p:cNvPr id="12" name="Picture 11" descr="ali_03_20100520_1668348454d3e.jpg"/>
          <p:cNvPicPr>
            <a:picLocks noChangeAspect="1"/>
          </p:cNvPicPr>
          <p:nvPr/>
        </p:nvPicPr>
        <p:blipFill>
          <a:blip r:embed="rId4" cstate="print"/>
          <a:srcRect r="4762" b="31746"/>
          <a:stretch>
            <a:fillRect/>
          </a:stretch>
        </p:blipFill>
        <p:spPr>
          <a:xfrm>
            <a:off x="1295400" y="2057400"/>
            <a:ext cx="5715000" cy="3071813"/>
          </a:xfrm>
          <a:prstGeom prst="rect">
            <a:avLst/>
          </a:prstGeom>
        </p:spPr>
      </p:pic>
      <p:pic>
        <p:nvPicPr>
          <p:cNvPr id="14" name="Picture 2" descr="E:\hamidi\Logo2Small.png"/>
          <p:cNvPicPr>
            <a:picLocks noChangeAspect="1" noChangeArrowheads="1"/>
          </p:cNvPicPr>
          <p:nvPr/>
        </p:nvPicPr>
        <p:blipFill>
          <a:blip r:embed="rId5"/>
          <a:srcRect/>
          <a:stretch>
            <a:fillRect/>
          </a:stretch>
        </p:blipFill>
        <p:spPr bwMode="auto">
          <a:xfrm>
            <a:off x="3412" y="-60030"/>
            <a:ext cx="1759780" cy="1888830"/>
          </a:xfrm>
          <a:prstGeom prst="rect">
            <a:avLst/>
          </a:prstGeom>
          <a:noFill/>
        </p:spPr>
      </p:pic>
    </p:spTree>
    <p:extLst>
      <p:ext uri="{BB962C8B-B14F-4D97-AF65-F5344CB8AC3E}">
        <p14:creationId xmlns:p14="http://schemas.microsoft.com/office/powerpoint/2010/main" xmlns="" val="10010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9"/>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2000" fill="hold"/>
                                        <p:tgtEl>
                                          <p:spTgt spid="7"/>
                                        </p:tgtEl>
                                        <p:attrNameLst>
                                          <p:attrName>ppt_x</p:attrName>
                                        </p:attrNameLst>
                                      </p:cBhvr>
                                      <p:tavLst>
                                        <p:tav tm="0">
                                          <p:val>
                                            <p:strVal val="#ppt_x"/>
                                          </p:val>
                                        </p:tav>
                                        <p:tav tm="100000">
                                          <p:val>
                                            <p:strVal val="#ppt_x"/>
                                          </p:val>
                                        </p:tav>
                                      </p:tavLst>
                                    </p:anim>
                                    <p:anim calcmode="lin" valueType="num">
                                      <p:cBhvr additive="base">
                                        <p:cTn id="10" dur="20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childTnLst>
                          </p:cTn>
                        </p:par>
                        <p:par>
                          <p:cTn id="27" fill="hold">
                            <p:stCondLst>
                              <p:cond delay="2000"/>
                            </p:stCondLst>
                            <p:childTnLst>
                              <p:par>
                                <p:cTn id="28" presetID="1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lide(fromLeft)">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223814"/>
            <a:ext cx="6552876"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800" dirty="0" smtClean="0">
                <a:cs typeface="B Homa" pitchFamily="2" charset="-78"/>
              </a:rPr>
              <a:t>امام على </a:t>
            </a:r>
            <a:r>
              <a:rPr lang="en-US" sz="1100" dirty="0" smtClean="0">
                <a:cs typeface="B Homa" pitchFamily="2" charset="-78"/>
              </a:rPr>
              <a:t>)</a:t>
            </a:r>
            <a:r>
              <a:rPr lang="fa-IR" sz="1100" dirty="0" smtClean="0">
                <a:cs typeface="B Homa" pitchFamily="2" charset="-78"/>
              </a:rPr>
              <a:t>ع) </a:t>
            </a:r>
            <a:r>
              <a:rPr lang="fa-IR" sz="2800" dirty="0" smtClean="0">
                <a:cs typeface="B Homa" pitchFamily="2" charset="-78"/>
              </a:rPr>
              <a:t>همراه با پيامبر</a:t>
            </a:r>
            <a:r>
              <a:rPr lang="fa-IR" sz="1050" dirty="0" smtClean="0">
                <a:cs typeface="B Homa" pitchFamily="2" charset="-78"/>
              </a:rPr>
              <a:t>(ص)</a:t>
            </a:r>
            <a:endParaRPr lang="en-US" sz="1050" dirty="0">
              <a:cs typeface="B Homa" pitchFamily="2" charset="-78"/>
            </a:endParaRPr>
          </a:p>
        </p:txBody>
      </p:sp>
      <p:sp>
        <p:nvSpPr>
          <p:cNvPr id="5" name="Teardrop 4"/>
          <p:cNvSpPr/>
          <p:nvPr/>
        </p:nvSpPr>
        <p:spPr>
          <a:xfrm flipH="1" flipV="1">
            <a:off x="7959756" y="187239"/>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pic>
        <p:nvPicPr>
          <p:cNvPr id="6" name="Picture 9" descr="C:\Users\satari\Desktop\انديشه 1 عكسها\png\uzdfghrl.png"/>
          <p:cNvPicPr>
            <a:picLocks noChangeAspect="1" noChangeArrowheads="1"/>
          </p:cNvPicPr>
          <p:nvPr/>
        </p:nvPicPr>
        <p:blipFill>
          <a:blip r:embed="rId2" cstate="print"/>
          <a:srcRect/>
          <a:stretch>
            <a:fillRect/>
          </a:stretch>
        </p:blipFill>
        <p:spPr bwMode="auto">
          <a:xfrm rot="2569557">
            <a:off x="8021442" y="255056"/>
            <a:ext cx="872852" cy="852774"/>
          </a:xfrm>
          <a:prstGeom prst="rect">
            <a:avLst/>
          </a:prstGeom>
          <a:noFill/>
          <a:ln>
            <a:noFill/>
          </a:ln>
        </p:spPr>
      </p:pic>
      <p:sp>
        <p:nvSpPr>
          <p:cNvPr id="7" name="Teardrop 6"/>
          <p:cNvSpPr/>
          <p:nvPr/>
        </p:nvSpPr>
        <p:spPr>
          <a:xfrm flipV="1">
            <a:off x="1482756" y="186603"/>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pic>
        <p:nvPicPr>
          <p:cNvPr id="8" name="Picture 7" descr="C:\Users\satari\Desktop\انديشه 1 عكسها\png\uzdfghrl.png"/>
          <p:cNvPicPr>
            <a:picLocks noChangeAspect="1" noChangeArrowheads="1"/>
          </p:cNvPicPr>
          <p:nvPr/>
        </p:nvPicPr>
        <p:blipFill>
          <a:blip r:embed="rId2" cstate="print"/>
          <a:srcRect/>
          <a:stretch>
            <a:fillRect/>
          </a:stretch>
        </p:blipFill>
        <p:spPr bwMode="auto">
          <a:xfrm rot="19030443" flipH="1">
            <a:off x="1544442" y="254420"/>
            <a:ext cx="872852" cy="852774"/>
          </a:xfrm>
          <a:prstGeom prst="rect">
            <a:avLst/>
          </a:prstGeom>
          <a:noFill/>
          <a:ln>
            <a:noFill/>
          </a:ln>
        </p:spPr>
      </p:pic>
      <p:pic>
        <p:nvPicPr>
          <p:cNvPr id="9"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grpSp>
        <p:nvGrpSpPr>
          <p:cNvPr id="10" name="Group 9"/>
          <p:cNvGrpSpPr/>
          <p:nvPr/>
        </p:nvGrpSpPr>
        <p:grpSpPr>
          <a:xfrm>
            <a:off x="228600" y="2104956"/>
            <a:ext cx="8686800" cy="875555"/>
            <a:chOff x="152402" y="2954"/>
            <a:chExt cx="8153395" cy="875555"/>
          </a:xfrm>
        </p:grpSpPr>
        <p:sp>
          <p:nvSpPr>
            <p:cNvPr id="11" name="Chevron 10"/>
            <p:cNvSpPr/>
            <p:nvPr/>
          </p:nvSpPr>
          <p:spPr>
            <a:xfrm>
              <a:off x="152402" y="2954"/>
              <a:ext cx="8153395" cy="875555"/>
            </a:xfrm>
            <a:prstGeom prst="chevron">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Chevron 4"/>
            <p:cNvSpPr/>
            <p:nvPr/>
          </p:nvSpPr>
          <p:spPr>
            <a:xfrm>
              <a:off x="590180" y="2954"/>
              <a:ext cx="7277840" cy="875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bg1"/>
                  </a:solidFill>
                  <a:cs typeface="B Traffic" pitchFamily="2" charset="-78"/>
                </a:rPr>
                <a:t>اميرمؤمنان على </a:t>
              </a:r>
              <a:r>
                <a:rPr lang="fa-IR" sz="1600" kern="1200" dirty="0" smtClean="0">
                  <a:solidFill>
                    <a:schemeClr val="bg1"/>
                  </a:solidFill>
                  <a:cs typeface="B Traffic" pitchFamily="2" charset="-78"/>
                </a:rPr>
                <a:t>(ع) </a:t>
              </a:r>
              <a:r>
                <a:rPr lang="fa-IR" sz="2400" kern="1200" dirty="0" smtClean="0">
                  <a:solidFill>
                    <a:schemeClr val="bg1"/>
                  </a:solidFill>
                  <a:cs typeface="B Traffic" pitchFamily="2" charset="-78"/>
                </a:rPr>
                <a:t>در سيزدهم رجب، سى سال بعد از عام‏الفيل- 599 يا 600 م- و 23 سال قبل از هجرت در كعبه به‏دنيا آمد.</a:t>
              </a:r>
              <a:endParaRPr lang="en-US" sz="2400" kern="1200" dirty="0">
                <a:solidFill>
                  <a:schemeClr val="bg1"/>
                </a:solidFill>
                <a:cs typeface="B Traffic" pitchFamily="2" charset="-78"/>
              </a:endParaRPr>
            </a:p>
          </p:txBody>
        </p:sp>
      </p:grpSp>
      <p:grpSp>
        <p:nvGrpSpPr>
          <p:cNvPr id="13" name="Group 12"/>
          <p:cNvGrpSpPr/>
          <p:nvPr/>
        </p:nvGrpSpPr>
        <p:grpSpPr>
          <a:xfrm>
            <a:off x="228600" y="2934445"/>
            <a:ext cx="8686800" cy="875555"/>
            <a:chOff x="152402" y="1001087"/>
            <a:chExt cx="8153395" cy="875555"/>
          </a:xfrm>
        </p:grpSpPr>
        <p:sp>
          <p:nvSpPr>
            <p:cNvPr id="14" name="Chevron 13"/>
            <p:cNvSpPr/>
            <p:nvPr/>
          </p:nvSpPr>
          <p:spPr>
            <a:xfrm>
              <a:off x="152402" y="1001087"/>
              <a:ext cx="8153395" cy="875555"/>
            </a:xfrm>
            <a:prstGeom prst="chevron">
              <a:avLst/>
            </a:prstGeom>
          </p:spPr>
          <p:style>
            <a:lnRef idx="2">
              <a:schemeClr val="lt1">
                <a:hueOff val="0"/>
                <a:satOff val="0"/>
                <a:lumOff val="0"/>
                <a:alphaOff val="0"/>
              </a:schemeClr>
            </a:lnRef>
            <a:fillRef idx="1">
              <a:schemeClr val="accent1">
                <a:shade val="80000"/>
                <a:hueOff val="76561"/>
                <a:satOff val="-1098"/>
                <a:lumOff val="6404"/>
                <a:alphaOff val="0"/>
              </a:schemeClr>
            </a:fillRef>
            <a:effectRef idx="0">
              <a:schemeClr val="accent1">
                <a:shade val="80000"/>
                <a:hueOff val="76561"/>
                <a:satOff val="-1098"/>
                <a:lumOff val="6404"/>
                <a:alphaOff val="0"/>
              </a:schemeClr>
            </a:effectRef>
            <a:fontRef idx="minor">
              <a:schemeClr val="lt1"/>
            </a:fontRef>
          </p:style>
        </p:sp>
        <p:sp>
          <p:nvSpPr>
            <p:cNvPr id="15" name="Chevron 6"/>
            <p:cNvSpPr/>
            <p:nvPr/>
          </p:nvSpPr>
          <p:spPr>
            <a:xfrm>
              <a:off x="590180" y="1001087"/>
              <a:ext cx="7277840" cy="875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دوره حساس كودكى و نوجوانى را در خانه حضرت محمد </a:t>
              </a:r>
              <a:r>
                <a:rPr lang="fa-IR" sz="1600" dirty="0" smtClean="0">
                  <a:solidFill>
                    <a:schemeClr val="tx1"/>
                  </a:solidFill>
                  <a:cs typeface="B Traffic" pitchFamily="2" charset="-78"/>
                </a:rPr>
                <a:t>(ص)</a:t>
              </a:r>
              <a:r>
                <a:rPr lang="fa-IR" sz="2400" dirty="0" smtClean="0">
                  <a:solidFill>
                    <a:schemeClr val="tx1"/>
                  </a:solidFill>
                  <a:cs typeface="B Traffic" pitchFamily="2" charset="-78"/>
                </a:rPr>
                <a:t> </a:t>
              </a:r>
              <a:r>
                <a:rPr lang="fa-IR" sz="2400" kern="1200" dirty="0" smtClean="0">
                  <a:solidFill>
                    <a:schemeClr val="tx1"/>
                  </a:solidFill>
                  <a:cs typeface="B Traffic" pitchFamily="2" charset="-78"/>
                </a:rPr>
                <a:t>و با تربيت وى به‏سر برد.</a:t>
              </a:r>
              <a:endParaRPr lang="en-US" sz="2400" kern="1200" dirty="0">
                <a:solidFill>
                  <a:schemeClr val="tx1"/>
                </a:solidFill>
                <a:cs typeface="B Traffic" pitchFamily="2" charset="-78"/>
              </a:endParaRPr>
            </a:p>
          </p:txBody>
        </p:sp>
      </p:grpSp>
      <p:grpSp>
        <p:nvGrpSpPr>
          <p:cNvPr id="16" name="Group 15"/>
          <p:cNvGrpSpPr/>
          <p:nvPr/>
        </p:nvGrpSpPr>
        <p:grpSpPr>
          <a:xfrm>
            <a:off x="228600" y="3772645"/>
            <a:ext cx="8686800" cy="875555"/>
            <a:chOff x="152402" y="1999221"/>
            <a:chExt cx="8153395" cy="875555"/>
          </a:xfrm>
        </p:grpSpPr>
        <p:sp>
          <p:nvSpPr>
            <p:cNvPr id="17" name="Chevron 16"/>
            <p:cNvSpPr/>
            <p:nvPr/>
          </p:nvSpPr>
          <p:spPr>
            <a:xfrm>
              <a:off x="152402" y="1999221"/>
              <a:ext cx="8153395" cy="875555"/>
            </a:xfrm>
            <a:prstGeom prst="chevron">
              <a:avLst/>
            </a:prstGeom>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sp>
        <p:sp>
          <p:nvSpPr>
            <p:cNvPr id="18" name="Chevron 8"/>
            <p:cNvSpPr/>
            <p:nvPr/>
          </p:nvSpPr>
          <p:spPr>
            <a:xfrm>
              <a:off x="590180" y="1999221"/>
              <a:ext cx="7277840" cy="875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tx1"/>
                  </a:solidFill>
                  <a:cs typeface="B Traffic" pitchFamily="2" charset="-78"/>
                </a:rPr>
                <a:t>امام صادق</a:t>
              </a:r>
              <a:r>
                <a:rPr lang="fa-IR" sz="1600" kern="1200" dirty="0" smtClean="0">
                  <a:solidFill>
                    <a:schemeClr val="tx1"/>
                  </a:solidFill>
                  <a:cs typeface="B Traffic" pitchFamily="2" charset="-78"/>
                </a:rPr>
                <a:t>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مى</a:t>
              </a:r>
              <a:r>
                <a:rPr lang="fa-IR" sz="2400" kern="1200" dirty="0" smtClean="0">
                  <a:solidFill>
                    <a:schemeClr val="tx1"/>
                  </a:solidFill>
                  <a:cs typeface="B Traffic" pitchFamily="2" charset="-78"/>
                </a:rPr>
                <a:t>‏فرمايد: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پيش </a:t>
              </a:r>
              <a:r>
                <a:rPr lang="fa-IR" sz="2400" kern="1200" dirty="0" smtClean="0">
                  <a:solidFill>
                    <a:schemeClr val="tx1"/>
                  </a:solidFill>
                  <a:cs typeface="B Traffic" pitchFamily="2" charset="-78"/>
                </a:rPr>
                <a:t>از رسالت پيامبر </a:t>
              </a:r>
              <a:r>
                <a:rPr lang="fa-IR" sz="1400" dirty="0" smtClean="0">
                  <a:solidFill>
                    <a:schemeClr val="tx1"/>
                  </a:solidFill>
                  <a:cs typeface="B Traffic" pitchFamily="2" charset="-78"/>
                </a:rPr>
                <a:t>(ص)</a:t>
              </a:r>
              <a:r>
                <a:rPr lang="fa-IR" sz="2400" dirty="0" smtClean="0">
                  <a:solidFill>
                    <a:schemeClr val="tx1"/>
                  </a:solidFill>
                  <a:cs typeface="B Traffic" pitchFamily="2" charset="-78"/>
                </a:rPr>
                <a:t> همراه </a:t>
              </a:r>
              <a:r>
                <a:rPr lang="fa-IR" sz="2400" kern="1200" dirty="0" smtClean="0">
                  <a:solidFill>
                    <a:schemeClr val="tx1"/>
                  </a:solidFill>
                  <a:cs typeface="B Traffic" pitchFamily="2" charset="-78"/>
                </a:rPr>
                <a:t>آن حضرت نور نبوت را مى‏ديد و صداى فرشته را مى‏شنيد.</a:t>
              </a:r>
              <a:endParaRPr lang="en-US" sz="2400" kern="1200" dirty="0">
                <a:solidFill>
                  <a:schemeClr val="tx1"/>
                </a:solidFill>
                <a:cs typeface="B Traffic" pitchFamily="2" charset="-78"/>
              </a:endParaRPr>
            </a:p>
          </p:txBody>
        </p:sp>
      </p:grpSp>
      <p:grpSp>
        <p:nvGrpSpPr>
          <p:cNvPr id="19" name="Group 18"/>
          <p:cNvGrpSpPr/>
          <p:nvPr/>
        </p:nvGrpSpPr>
        <p:grpSpPr>
          <a:xfrm>
            <a:off x="228600" y="4618378"/>
            <a:ext cx="8686800" cy="1211667"/>
            <a:chOff x="152402" y="2997355"/>
            <a:chExt cx="8153395" cy="875555"/>
          </a:xfrm>
        </p:grpSpPr>
        <p:sp>
          <p:nvSpPr>
            <p:cNvPr id="20" name="Chevron 19"/>
            <p:cNvSpPr/>
            <p:nvPr/>
          </p:nvSpPr>
          <p:spPr>
            <a:xfrm>
              <a:off x="152402" y="2997355"/>
              <a:ext cx="8153395" cy="875555"/>
            </a:xfrm>
            <a:prstGeom prst="chevron">
              <a:avLst/>
            </a:prstGeom>
          </p:spPr>
          <p:style>
            <a:lnRef idx="2">
              <a:schemeClr val="lt1">
                <a:hueOff val="0"/>
                <a:satOff val="0"/>
                <a:lumOff val="0"/>
                <a:alphaOff val="0"/>
              </a:schemeClr>
            </a:lnRef>
            <a:fillRef idx="1">
              <a:schemeClr val="accent1">
                <a:shade val="80000"/>
                <a:hueOff val="229684"/>
                <a:satOff val="-3294"/>
                <a:lumOff val="19211"/>
                <a:alphaOff val="0"/>
              </a:schemeClr>
            </a:fillRef>
            <a:effectRef idx="0">
              <a:schemeClr val="accent1">
                <a:shade val="80000"/>
                <a:hueOff val="229684"/>
                <a:satOff val="-3294"/>
                <a:lumOff val="19211"/>
                <a:alphaOff val="0"/>
              </a:schemeClr>
            </a:effectRef>
            <a:fontRef idx="minor">
              <a:schemeClr val="lt1"/>
            </a:fontRef>
          </p:style>
        </p:sp>
        <p:sp>
          <p:nvSpPr>
            <p:cNvPr id="21" name="Chevron 10"/>
            <p:cNvSpPr/>
            <p:nvPr/>
          </p:nvSpPr>
          <p:spPr>
            <a:xfrm>
              <a:off x="796092" y="2997355"/>
              <a:ext cx="6866017" cy="875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tx1"/>
                  </a:solidFill>
                  <a:cs typeface="B Traffic" pitchFamily="2" charset="-78"/>
                </a:rPr>
                <a:t>پيشگام بودن آن حضرت در پذيرش و ابراز اسلام، ارزشى است كه قرآن بر آن تكيه كرده، آشكارا مى‏گويد: پيشگامان در اسلام نزد خداوند ارزشى والا دارند. </a:t>
              </a:r>
              <a:r>
                <a:rPr lang="en-US" sz="2400" kern="1200" dirty="0" smtClean="0">
                  <a:solidFill>
                    <a:schemeClr val="tx1"/>
                  </a:solidFill>
                  <a:cs typeface="B Traffic" pitchFamily="2" charset="-78"/>
                </a:rPr>
                <a:t>1</a:t>
              </a:r>
              <a:endParaRPr lang="en-US" sz="2400" kern="1200" dirty="0">
                <a:solidFill>
                  <a:schemeClr val="tx1"/>
                </a:solidFill>
                <a:cs typeface="B Traffic" pitchFamily="2" charset="-78"/>
              </a:endParaRPr>
            </a:p>
          </p:txBody>
        </p:sp>
      </p:grpSp>
      <p:grpSp>
        <p:nvGrpSpPr>
          <p:cNvPr id="22" name="Group 21"/>
          <p:cNvGrpSpPr/>
          <p:nvPr/>
        </p:nvGrpSpPr>
        <p:grpSpPr>
          <a:xfrm>
            <a:off x="228600" y="5753845"/>
            <a:ext cx="8686800" cy="875555"/>
            <a:chOff x="152402" y="3995488"/>
            <a:chExt cx="8153395" cy="875555"/>
          </a:xfrm>
        </p:grpSpPr>
        <p:sp>
          <p:nvSpPr>
            <p:cNvPr id="23" name="Chevron 22"/>
            <p:cNvSpPr/>
            <p:nvPr/>
          </p:nvSpPr>
          <p:spPr>
            <a:xfrm>
              <a:off x="152402" y="3995488"/>
              <a:ext cx="8153395" cy="875555"/>
            </a:xfrm>
            <a:prstGeom prst="chevron">
              <a:avLst/>
            </a:prstGeom>
          </p:spPr>
          <p:style>
            <a:lnRef idx="2">
              <a:schemeClr val="lt1">
                <a:hueOff val="0"/>
                <a:satOff val="0"/>
                <a:lumOff val="0"/>
                <a:alphaOff val="0"/>
              </a:schemeClr>
            </a:lnRef>
            <a:fillRef idx="1">
              <a:schemeClr val="accent1">
                <a:shade val="80000"/>
                <a:hueOff val="306246"/>
                <a:satOff val="-4392"/>
                <a:lumOff val="25615"/>
                <a:alphaOff val="0"/>
              </a:schemeClr>
            </a:fillRef>
            <a:effectRef idx="0">
              <a:schemeClr val="accent1">
                <a:shade val="80000"/>
                <a:hueOff val="306246"/>
                <a:satOff val="-4392"/>
                <a:lumOff val="25615"/>
                <a:alphaOff val="0"/>
              </a:schemeClr>
            </a:effectRef>
            <a:fontRef idx="minor">
              <a:schemeClr val="lt1"/>
            </a:fontRef>
          </p:style>
        </p:sp>
        <p:sp>
          <p:nvSpPr>
            <p:cNvPr id="24" name="Chevron 12"/>
            <p:cNvSpPr/>
            <p:nvPr/>
          </p:nvSpPr>
          <p:spPr>
            <a:xfrm>
              <a:off x="590180" y="3995488"/>
              <a:ext cx="7277840" cy="875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000" kern="1200" dirty="0" smtClean="0">
                  <a:solidFill>
                    <a:schemeClr val="tx1"/>
                  </a:solidFill>
                  <a:cs typeface="B Traffic" pitchFamily="2" charset="-78"/>
                </a:rPr>
                <a:t>( </a:t>
              </a:r>
              <a:r>
                <a:rPr lang="en-US" sz="2000" kern="1200" dirty="0" smtClean="0">
                  <a:solidFill>
                    <a:schemeClr val="tx1"/>
                  </a:solidFill>
                  <a:cs typeface="B Traffic" pitchFamily="2" charset="-78"/>
                </a:rPr>
                <a:t>1</a:t>
              </a:r>
              <a:r>
                <a:rPr lang="fa-IR" sz="2000" kern="1200" dirty="0" smtClean="0">
                  <a:solidFill>
                    <a:schemeClr val="tx1"/>
                  </a:solidFill>
                  <a:cs typeface="B Traffic" pitchFamily="2" charset="-78"/>
                </a:rPr>
                <a:t>)وَ السَّابِقُونَ السَّابِقُونَ* أُولئِكَ الْمُقَرَّبُونَ.( الواقعة( 56): 10 و 11)</a:t>
              </a:r>
              <a:endParaRPr lang="en-US" sz="2000" kern="1200" dirty="0">
                <a:solidFill>
                  <a:schemeClr val="tx1"/>
                </a:solidFill>
                <a:cs typeface="B Traffic" pitchFamily="2" charset="-78"/>
              </a:endParaRPr>
            </a:p>
          </p:txBody>
        </p:sp>
      </p:grpSp>
    </p:spTree>
    <p:extLst>
      <p:ext uri="{BB962C8B-B14F-4D97-AF65-F5344CB8AC3E}">
        <p14:creationId xmlns:p14="http://schemas.microsoft.com/office/powerpoint/2010/main" xmlns="" val="427020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19"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3352800" y="1219200"/>
            <a:ext cx="2485488" cy="2468880"/>
          </a:xfrm>
          <a:prstGeom prst="rect">
            <a:avLst/>
          </a:prstGeom>
          <a:noFill/>
        </p:spPr>
      </p:pic>
      <p:pic>
        <p:nvPicPr>
          <p:cNvPr id="20"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6019800" y="3886200"/>
            <a:ext cx="2919445" cy="2899938"/>
          </a:xfrm>
          <a:prstGeom prst="rect">
            <a:avLst/>
          </a:prstGeom>
          <a:noFill/>
        </p:spPr>
      </p:pic>
      <p:pic>
        <p:nvPicPr>
          <p:cNvPr id="21"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228600" y="3886200"/>
            <a:ext cx="2919445" cy="2899938"/>
          </a:xfrm>
          <a:prstGeom prst="rect">
            <a:avLst/>
          </a:prstGeom>
          <a:noFill/>
        </p:spPr>
      </p:pic>
      <p:sp>
        <p:nvSpPr>
          <p:cNvPr id="14" name="Rounded Rectangle 13"/>
          <p:cNvSpPr/>
          <p:nvPr/>
        </p:nvSpPr>
        <p:spPr>
          <a:xfrm>
            <a:off x="4800600" y="142852"/>
            <a:ext cx="4129118" cy="847748"/>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457200" indent="457200" algn="ctr" rtl="1">
              <a:buNone/>
            </a:pPr>
            <a:r>
              <a:rPr lang="fa-IR" sz="1600" b="1" dirty="0" smtClean="0">
                <a:cs typeface="B Traffic" pitchFamily="2" charset="-78"/>
              </a:rPr>
              <a:t>موضوع «سبقت » در پذیرش اسلام :</a:t>
            </a:r>
          </a:p>
        </p:txBody>
      </p:sp>
      <p:pic>
        <p:nvPicPr>
          <p:cNvPr id="15" name="Picture 2" descr="D:\hamidi\aks\png\AN071TR.PNG"/>
          <p:cNvPicPr>
            <a:picLocks noChangeAspect="1" noChangeArrowheads="1"/>
          </p:cNvPicPr>
          <p:nvPr/>
        </p:nvPicPr>
        <p:blipFill>
          <a:blip r:embed="rId4" cstate="print"/>
          <a:srcRect/>
          <a:stretch>
            <a:fillRect/>
          </a:stretch>
        </p:blipFill>
        <p:spPr bwMode="auto">
          <a:xfrm>
            <a:off x="8382000" y="304800"/>
            <a:ext cx="457200" cy="427408"/>
          </a:xfrm>
          <a:prstGeom prst="rect">
            <a:avLst/>
          </a:prstGeom>
          <a:noFill/>
        </p:spPr>
      </p:pic>
      <p:sp>
        <p:nvSpPr>
          <p:cNvPr id="16" name="Rounded Rectangle 15"/>
          <p:cNvSpPr/>
          <p:nvPr/>
        </p:nvSpPr>
        <p:spPr>
          <a:xfrm>
            <a:off x="5791200" y="1371600"/>
            <a:ext cx="3276600" cy="4343400"/>
          </a:xfrm>
          <a:prstGeom prst="roundRect">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Low" rtl="1">
              <a:lnSpc>
                <a:spcPts val="2700"/>
              </a:lnSpc>
            </a:pPr>
            <a:r>
              <a:rPr lang="fa-IR" sz="2400" dirty="0" smtClean="0">
                <a:solidFill>
                  <a:schemeClr val="tx2">
                    <a:lumMod val="75000"/>
                  </a:schemeClr>
                </a:solidFill>
                <a:cs typeface="B Traffic" pitchFamily="2" charset="-78"/>
              </a:rPr>
              <a:t>عنايت قرآن به موضوع «سبقت» در پذيرش اسلام چنان است كه حتى كسانى را كه پيش از فتح مكه ايمان آورده،جان و مال خود را در راه خدا بذل كرده‏اند از ايمان‏آوردگان و جهادگران پس از پيروزى برتر شمرده است. </a:t>
            </a:r>
            <a:endParaRPr lang="en-US" sz="2400" dirty="0" smtClean="0">
              <a:solidFill>
                <a:schemeClr val="tx2">
                  <a:lumMod val="75000"/>
                </a:schemeClr>
              </a:solidFill>
              <a:cs typeface="B Traffic" pitchFamily="2" charset="-78"/>
            </a:endParaRPr>
          </a:p>
        </p:txBody>
      </p:sp>
      <p:sp>
        <p:nvSpPr>
          <p:cNvPr id="17" name="Rounded Rectangle 16"/>
          <p:cNvSpPr/>
          <p:nvPr/>
        </p:nvSpPr>
        <p:spPr>
          <a:xfrm>
            <a:off x="3429000" y="2209800"/>
            <a:ext cx="2286000" cy="4572000"/>
          </a:xfrm>
          <a:prstGeom prst="roundRect">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Low" rtl="1">
              <a:lnSpc>
                <a:spcPts val="2500"/>
              </a:lnSpc>
            </a:pPr>
            <a:r>
              <a:rPr lang="fa-IR" sz="2400" dirty="0" smtClean="0">
                <a:solidFill>
                  <a:schemeClr val="tx2">
                    <a:lumMod val="75000"/>
                  </a:schemeClr>
                </a:solidFill>
                <a:cs typeface="B Traffic" pitchFamily="2" charset="-78"/>
              </a:rPr>
              <a:t>از نظر تربيتى، حتى لحظه‏اى دل به بت‏پرستى نيالودن و پرستش خداى يگانه در اولين لحظات خودشناسى بسيار مهم است. اين دو فضيلت اختصاصى‏حضرت على </a:t>
            </a:r>
            <a:r>
              <a:rPr lang="fa-IR" sz="1600" dirty="0" smtClean="0">
                <a:solidFill>
                  <a:schemeClr val="tx2">
                    <a:lumMod val="75000"/>
                  </a:schemeClr>
                </a:solidFill>
                <a:cs typeface="B Traffic" pitchFamily="2" charset="-78"/>
              </a:rPr>
              <a:t>(ع) </a:t>
            </a:r>
            <a:r>
              <a:rPr lang="fa-IR" sz="2400" dirty="0" smtClean="0">
                <a:solidFill>
                  <a:schemeClr val="tx2">
                    <a:lumMod val="75000"/>
                  </a:schemeClr>
                </a:solidFill>
                <a:cs typeface="B Traffic" pitchFamily="2" charset="-78"/>
              </a:rPr>
              <a:t>به‏شمار مى‏آيد.</a:t>
            </a:r>
            <a:endParaRPr lang="en-US" sz="2400" dirty="0">
              <a:solidFill>
                <a:schemeClr val="tx2">
                  <a:lumMod val="75000"/>
                </a:schemeClr>
              </a:solidFill>
              <a:cs typeface="B Traffic" pitchFamily="2" charset="-78"/>
            </a:endParaRPr>
          </a:p>
        </p:txBody>
      </p:sp>
      <p:sp>
        <p:nvSpPr>
          <p:cNvPr id="18" name="Rounded Rectangle 17"/>
          <p:cNvSpPr/>
          <p:nvPr/>
        </p:nvSpPr>
        <p:spPr>
          <a:xfrm>
            <a:off x="0" y="2286000"/>
            <a:ext cx="3276600" cy="4343400"/>
          </a:xfrm>
          <a:prstGeom prst="roundRect">
            <a:avLst/>
          </a:prstGeom>
          <a:solidFill>
            <a:schemeClr val="accent3">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Low" rtl="1">
              <a:lnSpc>
                <a:spcPts val="2700"/>
              </a:lnSpc>
            </a:pPr>
            <a:r>
              <a:rPr lang="fa-IR" sz="2400" dirty="0" smtClean="0">
                <a:solidFill>
                  <a:schemeClr val="tx2">
                    <a:lumMod val="75000"/>
                  </a:schemeClr>
                </a:solidFill>
                <a:cs typeface="B Traffic" pitchFamily="2" charset="-78"/>
              </a:rPr>
              <a:t>اعلام پشتيبانى همه‏جانبه از آخرين سفير الهى در اولين دعوت عمومى بستگان و اعلام جانشينى على </a:t>
            </a:r>
            <a:r>
              <a:rPr lang="fa-IR" sz="1600" dirty="0" smtClean="0">
                <a:solidFill>
                  <a:schemeClr val="tx2">
                    <a:lumMod val="75000"/>
                  </a:schemeClr>
                </a:solidFill>
                <a:cs typeface="B Traffic" pitchFamily="2" charset="-78"/>
              </a:rPr>
              <a:t>(ع) </a:t>
            </a:r>
            <a:r>
              <a:rPr lang="fa-IR" sz="2400" dirty="0" smtClean="0">
                <a:solidFill>
                  <a:schemeClr val="tx2">
                    <a:lumMod val="75000"/>
                  </a:schemeClr>
                </a:solidFill>
                <a:cs typeface="B Traffic" pitchFamily="2" charset="-78"/>
              </a:rPr>
              <a:t>از سوى آن ‏حضرت </a:t>
            </a:r>
            <a:r>
              <a:rPr lang="fa-IR" sz="1400" dirty="0" smtClean="0">
                <a:solidFill>
                  <a:schemeClr val="tx2">
                    <a:lumMod val="75000"/>
                  </a:schemeClr>
                </a:solidFill>
                <a:cs typeface="B Traffic" pitchFamily="2" charset="-78"/>
              </a:rPr>
              <a:t>(ص) </a:t>
            </a:r>
            <a:r>
              <a:rPr lang="fa-IR" sz="2400" dirty="0" smtClean="0">
                <a:solidFill>
                  <a:schemeClr val="tx2">
                    <a:lumMod val="75000"/>
                  </a:schemeClr>
                </a:solidFill>
                <a:cs typeface="B Traffic" pitchFamily="2" charset="-78"/>
              </a:rPr>
              <a:t>به‏روشنى گوياى موقعيت امامت است؛چنانكه مى‏توان تاريخ پيدايش تشيع را ريشه‏يابى كرد و جدايى‏ناپذيرى امامت و نبوت را به خوبى دريافت.</a:t>
            </a:r>
            <a:endParaRPr lang="en-US" sz="2400" dirty="0">
              <a:solidFill>
                <a:schemeClr val="tx2">
                  <a:lumMod val="75000"/>
                </a:schemeClr>
              </a:solidFill>
              <a:cs typeface="B Traffic" pitchFamily="2" charset="-78"/>
            </a:endParaRPr>
          </a:p>
        </p:txBody>
      </p:sp>
    </p:spTree>
    <p:extLst>
      <p:ext uri="{BB962C8B-B14F-4D97-AF65-F5344CB8AC3E}">
        <p14:creationId xmlns:p14="http://schemas.microsoft.com/office/powerpoint/2010/main" xmlns="" val="7396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par>
                                <p:cTn id="21" presetID="8" presetClass="emph" presetSubtype="0" fill="hold" nodeType="withEffect">
                                  <p:stCondLst>
                                    <p:cond delay="0"/>
                                  </p:stCondLst>
                                  <p:childTnLst>
                                    <p:animRot by="-10800000">
                                      <p:cBhvr>
                                        <p:cTn id="22" dur="1000" fill="hold"/>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8" presetClass="emph" presetSubtype="0" fill="hold" nodeType="withEffect">
                                  <p:stCondLst>
                                    <p:cond delay="0"/>
                                  </p:stCondLst>
                                  <p:childTnLst>
                                    <p:animRot by="10800000">
                                      <p:cBhvr>
                                        <p:cTn id="34" dur="1000" fill="hold"/>
                                        <p:tgtEl>
                                          <p:spTgt spid="1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childTnLst>
                                </p:cTn>
                              </p:par>
                              <p:par>
                                <p:cTn id="45" presetID="8" presetClass="emph" presetSubtype="0" fill="hold" nodeType="withEffect">
                                  <p:stCondLst>
                                    <p:cond delay="0"/>
                                  </p:stCondLst>
                                  <p:childTnLst>
                                    <p:animRot by="-10800000">
                                      <p:cBhvr>
                                        <p:cTn id="46" dur="1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satari\Desktop\انديشه 1 عكسها\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257800" y="990600"/>
            <a:ext cx="2919445" cy="2899938"/>
          </a:xfrm>
          <a:prstGeom prst="rect">
            <a:avLst/>
          </a:prstGeom>
          <a:noFill/>
        </p:spPr>
      </p:pic>
      <p:pic>
        <p:nvPicPr>
          <p:cNvPr id="17" name="Picture 2" descr="C:\Users\satari\Desktop\انديشه 1 عكسها\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838200" y="1214862"/>
            <a:ext cx="2919445" cy="2899938"/>
          </a:xfrm>
          <a:prstGeom prst="rect">
            <a:avLst/>
          </a:prstGeom>
          <a:noFill/>
        </p:spPr>
      </p:pic>
      <p:sp>
        <p:nvSpPr>
          <p:cNvPr id="2" name="Rounded Rectangle 1"/>
          <p:cNvSpPr/>
          <p:nvPr/>
        </p:nvSpPr>
        <p:spPr>
          <a:xfrm>
            <a:off x="4419600" y="2586462"/>
            <a:ext cx="4495800" cy="4271538"/>
          </a:xfrm>
          <a:prstGeom prst="round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justLow" rtl="1">
              <a:lnSpc>
                <a:spcPct val="150000"/>
              </a:lnSpc>
            </a:pPr>
            <a:r>
              <a:rPr lang="fa-IR" sz="2400" dirty="0" smtClean="0">
                <a:solidFill>
                  <a:schemeClr val="tx2">
                    <a:lumMod val="75000"/>
                  </a:schemeClr>
                </a:solidFill>
                <a:cs typeface="B Traffic" pitchFamily="2" charset="-78"/>
              </a:rPr>
              <a:t>فداكارى آن حضرت</a:t>
            </a:r>
            <a:r>
              <a:rPr lang="fa-IR" sz="1600" dirty="0" smtClean="0">
                <a:solidFill>
                  <a:schemeClr val="tx2">
                    <a:lumMod val="75000"/>
                  </a:schemeClr>
                </a:solidFill>
                <a:cs typeface="B Traffic" pitchFamily="2" charset="-78"/>
              </a:rPr>
              <a:t> (ع) </a:t>
            </a:r>
            <a:r>
              <a:rPr lang="fa-IR" sz="2400" dirty="0" smtClean="0">
                <a:solidFill>
                  <a:schemeClr val="tx2">
                    <a:lumMod val="75000"/>
                  </a:schemeClr>
                </a:solidFill>
                <a:cs typeface="B Traffic" pitchFamily="2" charset="-78"/>
              </a:rPr>
              <a:t>در </a:t>
            </a:r>
            <a:r>
              <a:rPr lang="fa-IR" sz="2400" dirty="0" smtClean="0">
                <a:solidFill>
                  <a:schemeClr val="accent6">
                    <a:lumMod val="75000"/>
                  </a:schemeClr>
                </a:solidFill>
                <a:cs typeface="B Traffic" pitchFamily="2" charset="-78"/>
              </a:rPr>
              <a:t>«ليلة المبيت» و در پيمان «اخوت اسلامى» </a:t>
            </a:r>
            <a:r>
              <a:rPr lang="fa-IR" sz="2400" dirty="0" smtClean="0">
                <a:solidFill>
                  <a:schemeClr val="tx2">
                    <a:lumMod val="75000"/>
                  </a:schemeClr>
                </a:solidFill>
                <a:cs typeface="B Traffic" pitchFamily="2" charset="-78"/>
              </a:rPr>
              <a:t>كه در آن نوعى هماهنگى و تناسب افراد با يكديگر از نظر ايمان، فضيلت و شخصيت اسلامى رعايت شده بود، پيامبر </a:t>
            </a:r>
            <a:r>
              <a:rPr lang="fa-IR" sz="1600" dirty="0" smtClean="0">
                <a:solidFill>
                  <a:schemeClr val="tx2">
                    <a:lumMod val="75000"/>
                  </a:schemeClr>
                </a:solidFill>
                <a:cs typeface="B Traffic" pitchFamily="2" charset="-78"/>
              </a:rPr>
              <a:t>(ص)</a:t>
            </a:r>
            <a:r>
              <a:rPr lang="fa-IR" sz="2400" dirty="0" smtClean="0">
                <a:solidFill>
                  <a:schemeClr val="tx2">
                    <a:lumMod val="75000"/>
                  </a:schemeClr>
                </a:solidFill>
                <a:cs typeface="B Traffic" pitchFamily="2" charset="-78"/>
              </a:rPr>
              <a:t> او را به برادرى خويش برگزيد و بدين ترتيب، حديث منزلت را به كمال رساند.</a:t>
            </a:r>
            <a:endParaRPr lang="en-US" sz="2400" dirty="0">
              <a:solidFill>
                <a:schemeClr val="tx2">
                  <a:lumMod val="75000"/>
                </a:schemeClr>
              </a:solidFill>
              <a:cs typeface="B Traffic" pitchFamily="2" charset="-78"/>
            </a:endParaRPr>
          </a:p>
        </p:txBody>
      </p:sp>
      <p:sp>
        <p:nvSpPr>
          <p:cNvPr id="3" name="Rounded Rectangle 2"/>
          <p:cNvSpPr/>
          <p:nvPr/>
        </p:nvSpPr>
        <p:spPr>
          <a:xfrm>
            <a:off x="152400" y="2590800"/>
            <a:ext cx="4191000" cy="4267200"/>
          </a:xfrm>
          <a:prstGeom prst="round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justLow" rtl="1">
              <a:lnSpc>
                <a:spcPct val="150000"/>
              </a:lnSpc>
            </a:pPr>
            <a:r>
              <a:rPr lang="fa-IR" sz="2400" dirty="0" smtClean="0">
                <a:solidFill>
                  <a:schemeClr val="tx2">
                    <a:lumMod val="75000"/>
                  </a:schemeClr>
                </a:solidFill>
                <a:cs typeface="B Traffic" pitchFamily="2" charset="-78"/>
              </a:rPr>
              <a:t>شايستگى همسرى حضرت فاطمه </a:t>
            </a:r>
            <a:r>
              <a:rPr lang="fa-IR" sz="1600" dirty="0" smtClean="0">
                <a:solidFill>
                  <a:schemeClr val="tx2">
                    <a:lumMod val="75000"/>
                  </a:schemeClr>
                </a:solidFill>
                <a:cs typeface="B Traffic" pitchFamily="2" charset="-78"/>
              </a:rPr>
              <a:t>(ع) </a:t>
            </a:r>
            <a:r>
              <a:rPr lang="fa-IR" sz="2400" dirty="0" smtClean="0">
                <a:solidFill>
                  <a:schemeClr val="tx2">
                    <a:lumMod val="75000"/>
                  </a:schemeClr>
                </a:solidFill>
                <a:cs typeface="B Traffic" pitchFamily="2" charset="-78"/>
              </a:rPr>
              <a:t>، نشان ديگرى از جايگاه معنوى و كمالات آن حضرت </a:t>
            </a:r>
            <a:r>
              <a:rPr lang="fa-IR" sz="1400" dirty="0" smtClean="0">
                <a:solidFill>
                  <a:schemeClr val="tx2">
                    <a:lumMod val="75000"/>
                  </a:schemeClr>
                </a:solidFill>
                <a:cs typeface="B Traffic" pitchFamily="2" charset="-78"/>
              </a:rPr>
              <a:t>(ع) </a:t>
            </a:r>
            <a:r>
              <a:rPr lang="fa-IR" sz="2400" dirty="0" smtClean="0">
                <a:solidFill>
                  <a:schemeClr val="tx2">
                    <a:lumMod val="75000"/>
                  </a:schemeClr>
                </a:solidFill>
                <a:cs typeface="B Traffic" pitchFamily="2" charset="-78"/>
              </a:rPr>
              <a:t>است.</a:t>
            </a:r>
          </a:p>
          <a:p>
            <a:pPr algn="justLow" rtl="1">
              <a:lnSpc>
                <a:spcPct val="150000"/>
              </a:lnSpc>
            </a:pPr>
            <a:r>
              <a:rPr lang="fa-IR" sz="2400" dirty="0" smtClean="0">
                <a:solidFill>
                  <a:schemeClr val="bg1"/>
                </a:solidFill>
                <a:cs typeface="B Traffic" pitchFamily="2" charset="-78"/>
              </a:rPr>
              <a:t>دلاورى آن حضرت </a:t>
            </a:r>
            <a:r>
              <a:rPr lang="fa-IR" sz="1600" dirty="0" smtClean="0">
                <a:solidFill>
                  <a:schemeClr val="bg1"/>
                </a:solidFill>
                <a:cs typeface="B Traffic" pitchFamily="2" charset="-78"/>
              </a:rPr>
              <a:t>(ع)</a:t>
            </a:r>
            <a:r>
              <a:rPr lang="fa-IR" sz="2400" dirty="0" smtClean="0">
                <a:solidFill>
                  <a:schemeClr val="bg1"/>
                </a:solidFill>
                <a:cs typeface="B Traffic" pitchFamily="2" charset="-78"/>
              </a:rPr>
              <a:t> در همه غزوات زمان پيامبر معروف است و كتب سيره، تاريخ و حديث اهل سنت و شيعه از آن آكنده است.</a:t>
            </a:r>
            <a:endParaRPr lang="en-US" sz="2400" dirty="0" smtClean="0">
              <a:solidFill>
                <a:schemeClr val="bg1"/>
              </a:solidFill>
              <a:cs typeface="B Traffic" pitchFamily="2" charset="-78"/>
            </a:endParaRPr>
          </a:p>
        </p:txBody>
      </p:sp>
      <p:pic>
        <p:nvPicPr>
          <p:cNvPr id="18" name="Picture 17" descr="146287_111.jpg"/>
          <p:cNvPicPr>
            <a:picLocks noChangeAspect="1"/>
          </p:cNvPicPr>
          <p:nvPr/>
        </p:nvPicPr>
        <p:blipFill>
          <a:blip r:embed="rId3" cstate="print"/>
          <a:stretch>
            <a:fillRect/>
          </a:stretch>
        </p:blipFill>
        <p:spPr>
          <a:xfrm>
            <a:off x="3657601" y="76199"/>
            <a:ext cx="5029200" cy="2582835"/>
          </a:xfrm>
          <a:prstGeom prst="rect">
            <a:avLst/>
          </a:prstGeom>
        </p:spPr>
      </p:pic>
      <p:pic>
        <p:nvPicPr>
          <p:cNvPr id="7"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pic>
        <p:nvPicPr>
          <p:cNvPr id="4" name="Picture 3">
            <a:hlinkClick r:id="rId5" action="ppaction://hlinkfile"/>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563082" y="22502"/>
            <a:ext cx="1445836" cy="1414809"/>
          </a:xfrm>
          <a:prstGeom prst="rect">
            <a:avLst/>
          </a:prstGeom>
        </p:spPr>
      </p:pic>
    </p:spTree>
    <p:extLst>
      <p:ext uri="{BB962C8B-B14F-4D97-AF65-F5344CB8AC3E}">
        <p14:creationId xmlns:p14="http://schemas.microsoft.com/office/powerpoint/2010/main" xmlns="" val="21780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8" presetClass="emph" presetSubtype="0" fill="hold" nodeType="withEffect">
                                  <p:stCondLst>
                                    <p:cond delay="0"/>
                                  </p:stCondLst>
                                  <p:childTnLst>
                                    <p:animRot by="-10800000">
                                      <p:cBhvr>
                                        <p:cTn id="9" dur="1000" fill="hold"/>
                                        <p:tgtEl>
                                          <p:spTgt spid="16"/>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8" presetClass="emph" presetSubtype="0" fill="hold" nodeType="withEffect">
                                  <p:stCondLst>
                                    <p:cond delay="0"/>
                                  </p:stCondLst>
                                  <p:childTnLst>
                                    <p:animRot by="10800000">
                                      <p:cBhvr>
                                        <p:cTn id="24"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20" name="Picture 19" descr="mu9s_kheybar.jpg"/>
          <p:cNvPicPr>
            <a:picLocks noChangeAspect="1"/>
          </p:cNvPicPr>
          <p:nvPr/>
        </p:nvPicPr>
        <p:blipFill>
          <a:blip r:embed="rId3" cstate="print"/>
          <a:srcRect b="6250"/>
          <a:stretch>
            <a:fillRect/>
          </a:stretch>
        </p:blipFill>
        <p:spPr>
          <a:xfrm>
            <a:off x="228600" y="2590800"/>
            <a:ext cx="3508248" cy="3654425"/>
          </a:xfrm>
          <a:prstGeom prst="rect">
            <a:avLst/>
          </a:prstGeom>
        </p:spPr>
      </p:pic>
      <p:pic>
        <p:nvPicPr>
          <p:cNvPr id="18" name="Picture 2" descr="C:\Users\satari\Desktop\انديشه 1 عكسها\png\يبفurl.pn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2819400" y="3124200"/>
            <a:ext cx="2919445" cy="2899938"/>
          </a:xfrm>
          <a:prstGeom prst="rect">
            <a:avLst/>
          </a:prstGeom>
          <a:noFill/>
        </p:spPr>
      </p:pic>
      <p:sp>
        <p:nvSpPr>
          <p:cNvPr id="2" name="Rounded Rectangle 1"/>
          <p:cNvSpPr/>
          <p:nvPr/>
        </p:nvSpPr>
        <p:spPr>
          <a:xfrm>
            <a:off x="152400" y="5105400"/>
            <a:ext cx="8610600" cy="15240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Low" rtl="1">
              <a:lnSpc>
                <a:spcPct val="150000"/>
              </a:lnSpc>
            </a:pPr>
            <a:r>
              <a:rPr lang="fa-IR" sz="2000" dirty="0" smtClean="0">
                <a:solidFill>
                  <a:schemeClr val="bg1"/>
                </a:solidFill>
                <a:cs typeface="B Traffic" pitchFamily="2" charset="-78"/>
              </a:rPr>
              <a:t>يكى از بزرگ‏ترين مواضع اصولى اسلام، يعنى اصل برائت از مشركان در مراسم حج كه به فرمان مؤكد خشداوند متعال انجام گرفت، از ديگر صفحات زرين زندگى على (ع) در عصر رسول خداست</a:t>
            </a:r>
            <a:r>
              <a:rPr lang="en-US" sz="2000" dirty="0" smtClean="0">
                <a:solidFill>
                  <a:schemeClr val="bg1"/>
                </a:solidFill>
                <a:cs typeface="B Traffic" pitchFamily="2" charset="-78"/>
              </a:rPr>
              <a:t>.</a:t>
            </a:r>
            <a:endParaRPr lang="en-US" sz="2000" dirty="0">
              <a:solidFill>
                <a:schemeClr val="bg1"/>
              </a:solidFill>
              <a:cs typeface="B Traffic" pitchFamily="2" charset="-78"/>
            </a:endParaRPr>
          </a:p>
        </p:txBody>
      </p:sp>
      <p:sp>
        <p:nvSpPr>
          <p:cNvPr id="3" name="Rounded Rectangle 2"/>
          <p:cNvSpPr/>
          <p:nvPr/>
        </p:nvSpPr>
        <p:spPr>
          <a:xfrm>
            <a:off x="3886200" y="301752"/>
            <a:ext cx="4800600" cy="4727448"/>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Low" rtl="1">
              <a:lnSpc>
                <a:spcPct val="150000"/>
              </a:lnSpc>
            </a:pPr>
            <a:r>
              <a:rPr lang="fa-IR" sz="2000" dirty="0" smtClean="0">
                <a:solidFill>
                  <a:schemeClr val="tx1"/>
                </a:solidFill>
                <a:cs typeface="B Traffic" pitchFamily="2" charset="-78"/>
              </a:rPr>
              <a:t>در نخستین رويارويى</a:t>
            </a:r>
            <a:r>
              <a:rPr lang="en-US" sz="2000" dirty="0" smtClean="0">
                <a:solidFill>
                  <a:schemeClr val="tx1"/>
                </a:solidFill>
                <a:cs typeface="B Traffic" pitchFamily="2" charset="-78"/>
              </a:rPr>
              <a:t> </a:t>
            </a:r>
            <a:r>
              <a:rPr lang="fa-IR" sz="2000" dirty="0" smtClean="0">
                <a:solidFill>
                  <a:schemeClr val="tx1"/>
                </a:solidFill>
                <a:cs typeface="B Traffic" pitchFamily="2" charset="-78"/>
              </a:rPr>
              <a:t>نظامى مانند جنگ احد، كه بسيارى از اصحاب از اطراف پيامبر گريختند، على </a:t>
            </a:r>
            <a:r>
              <a:rPr lang="fa-IR" sz="1400" dirty="0" smtClean="0">
                <a:solidFill>
                  <a:schemeClr val="tx1"/>
                </a:solidFill>
                <a:cs typeface="B Traffic" pitchFamily="2" charset="-78"/>
              </a:rPr>
              <a:t>(ع)</a:t>
            </a:r>
            <a:r>
              <a:rPr lang="fa-IR" sz="2000" dirty="0" smtClean="0">
                <a:solidFill>
                  <a:schemeClr val="tx1"/>
                </a:solidFill>
                <a:cs typeface="B Traffic" pitchFamily="2" charset="-78"/>
              </a:rPr>
              <a:t> در كنار تنى چند از اصحاب، با آن حضرت </a:t>
            </a:r>
            <a:r>
              <a:rPr lang="fa-IR" sz="1400" dirty="0" smtClean="0">
                <a:solidFill>
                  <a:schemeClr val="tx1"/>
                </a:solidFill>
                <a:cs typeface="B Traffic" pitchFamily="2" charset="-78"/>
              </a:rPr>
              <a:t>(ص) </a:t>
            </a:r>
            <a:r>
              <a:rPr lang="fa-IR" sz="2000" dirty="0" smtClean="0">
                <a:solidFill>
                  <a:schemeClr val="tx1"/>
                </a:solidFill>
                <a:cs typeface="B Traffic" pitchFamily="2" charset="-78"/>
              </a:rPr>
              <a:t>باقى ماند. </a:t>
            </a:r>
            <a:r>
              <a:rPr lang="fa-IR" sz="2000" dirty="0" smtClean="0">
                <a:solidFill>
                  <a:schemeClr val="accent2">
                    <a:lumMod val="50000"/>
                  </a:schemeClr>
                </a:solidFill>
                <a:cs typeface="B Traffic" pitchFamily="2" charset="-78"/>
              </a:rPr>
              <a:t>كشتن عمرو بن عبدود در غزوه خندق به‏دست آن حضرت </a:t>
            </a:r>
            <a:r>
              <a:rPr lang="fa-IR" sz="1400" dirty="0" smtClean="0">
                <a:solidFill>
                  <a:schemeClr val="accent2">
                    <a:lumMod val="50000"/>
                  </a:schemeClr>
                </a:solidFill>
                <a:cs typeface="B Traffic" pitchFamily="2" charset="-78"/>
              </a:rPr>
              <a:t>(ع) </a:t>
            </a:r>
            <a:r>
              <a:rPr lang="fa-IR" sz="2000" dirty="0" smtClean="0">
                <a:solidFill>
                  <a:schemeClr val="accent2">
                    <a:lumMod val="50000"/>
                  </a:schemeClr>
                </a:solidFill>
                <a:cs typeface="B Traffic" pitchFamily="2" charset="-78"/>
              </a:rPr>
              <a:t>كه از عبادت جن و انس برتر شمرده شده است، </a:t>
            </a:r>
            <a:r>
              <a:rPr lang="fa-IR" sz="2000" dirty="0" smtClean="0">
                <a:solidFill>
                  <a:schemeClr val="tx1"/>
                </a:solidFill>
                <a:cs typeface="B Traffic" pitchFamily="2" charset="-78"/>
              </a:rPr>
              <a:t>در جنگ خيبر، حضرت رسول </a:t>
            </a:r>
            <a:r>
              <a:rPr lang="en-US" sz="1200" dirty="0" smtClean="0">
                <a:solidFill>
                  <a:schemeClr val="tx1"/>
                </a:solidFill>
                <a:cs typeface="B Traffic" pitchFamily="2" charset="-78"/>
              </a:rPr>
              <a:t>)</a:t>
            </a:r>
            <a:r>
              <a:rPr lang="fa-IR" sz="1200" dirty="0" smtClean="0">
                <a:solidFill>
                  <a:schemeClr val="tx1"/>
                </a:solidFill>
                <a:cs typeface="B Traffic" pitchFamily="2" charset="-78"/>
              </a:rPr>
              <a:t>ص </a:t>
            </a:r>
            <a:r>
              <a:rPr lang="en-US" sz="1200" dirty="0" smtClean="0">
                <a:solidFill>
                  <a:schemeClr val="tx1"/>
                </a:solidFill>
                <a:cs typeface="B Traffic" pitchFamily="2" charset="-78"/>
              </a:rPr>
              <a:t>(</a:t>
            </a:r>
            <a:r>
              <a:rPr lang="fa-IR" sz="1200" dirty="0" smtClean="0">
                <a:solidFill>
                  <a:schemeClr val="tx1"/>
                </a:solidFill>
                <a:cs typeface="B Traffic" pitchFamily="2" charset="-78"/>
              </a:rPr>
              <a:t> </a:t>
            </a:r>
            <a:r>
              <a:rPr lang="fa-IR" sz="2000" dirty="0" smtClean="0">
                <a:solidFill>
                  <a:schemeClr val="tx1"/>
                </a:solidFill>
                <a:cs typeface="B Traffic" pitchFamily="2" charset="-78"/>
              </a:rPr>
              <a:t>پرچم سفيد خود را به على</a:t>
            </a:r>
            <a:r>
              <a:rPr lang="fa-IR" sz="1400" dirty="0" smtClean="0">
                <a:solidFill>
                  <a:schemeClr val="tx1"/>
                </a:solidFill>
                <a:cs typeface="B Traffic" pitchFamily="2" charset="-78"/>
              </a:rPr>
              <a:t> (ع) </a:t>
            </a:r>
            <a:r>
              <a:rPr lang="fa-IR" sz="2000" dirty="0" smtClean="0">
                <a:solidFill>
                  <a:schemeClr val="tx1"/>
                </a:solidFill>
                <a:cs typeface="B Traffic" pitchFamily="2" charset="-78"/>
              </a:rPr>
              <a:t>سپرد. فتح نمايان آن حضرت </a:t>
            </a:r>
            <a:r>
              <a:rPr lang="fa-IR" sz="1400" dirty="0" smtClean="0">
                <a:solidFill>
                  <a:schemeClr val="tx1"/>
                </a:solidFill>
                <a:cs typeface="B Traffic" pitchFamily="2" charset="-78"/>
              </a:rPr>
              <a:t>(ع) </a:t>
            </a:r>
            <a:r>
              <a:rPr lang="fa-IR" sz="2000" dirty="0" smtClean="0">
                <a:solidFill>
                  <a:schemeClr val="tx1"/>
                </a:solidFill>
                <a:cs typeface="B Traffic" pitchFamily="2" charset="-78"/>
              </a:rPr>
              <a:t>در كانون توطئه يهوديان زبانزد خاص و عام است.</a:t>
            </a:r>
            <a:endParaRPr lang="en-US" sz="2000" dirty="0" smtClean="0">
              <a:solidFill>
                <a:schemeClr val="tx1"/>
              </a:solidFill>
              <a:cs typeface="B Traffic" pitchFamily="2" charset="-78"/>
            </a:endParaRPr>
          </a:p>
        </p:txBody>
      </p:sp>
      <p:pic>
        <p:nvPicPr>
          <p:cNvPr id="17" name="Picture 16"/>
          <p:cNvPicPr>
            <a:picLocks noChangeAspect="1"/>
          </p:cNvPicPr>
          <p:nvPr/>
        </p:nvPicPr>
        <p:blipFill>
          <a:blip r:embed="rId5" cstate="print">
            <a:duotone>
              <a:prstClr val="black"/>
              <a:schemeClr val="accent4">
                <a:tint val="45000"/>
                <a:satMod val="400000"/>
              </a:schemeClr>
            </a:duotone>
          </a:blip>
          <a:stretch>
            <a:fillRect/>
          </a:stretch>
        </p:blipFill>
        <p:spPr>
          <a:xfrm rot="17696199">
            <a:off x="7202901" y="-414979"/>
            <a:ext cx="2338164" cy="1411771"/>
          </a:xfrm>
          <a:prstGeom prst="rect">
            <a:avLst/>
          </a:prstGeom>
        </p:spPr>
      </p:pic>
      <p:pic>
        <p:nvPicPr>
          <p:cNvPr id="21" name="Picture 20" descr="IMAGE634867689770635298.jpg"/>
          <p:cNvPicPr>
            <a:picLocks noChangeAspect="1"/>
          </p:cNvPicPr>
          <p:nvPr/>
        </p:nvPicPr>
        <p:blipFill>
          <a:blip r:embed="rId6" cstate="print"/>
          <a:srcRect l="52322"/>
          <a:stretch>
            <a:fillRect/>
          </a:stretch>
        </p:blipFill>
        <p:spPr>
          <a:xfrm>
            <a:off x="228600" y="457200"/>
            <a:ext cx="3544009" cy="4633359"/>
          </a:xfrm>
          <a:prstGeom prst="rect">
            <a:avLst/>
          </a:prstGeom>
        </p:spPr>
      </p:pic>
    </p:spTree>
    <p:extLst>
      <p:ext uri="{BB962C8B-B14F-4D97-AF65-F5344CB8AC3E}">
        <p14:creationId xmlns:p14="http://schemas.microsoft.com/office/powerpoint/2010/main" xmlns="" val="32067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1000" fill="hold"/>
                                        <p:tgtEl>
                                          <p:spTgt spid="2"/>
                                        </p:tgtEl>
                                        <p:attrNameLst>
                                          <p:attrName>ppt_x</p:attrName>
                                        </p:attrNameLst>
                                      </p:cBhvr>
                                      <p:tavLst>
                                        <p:tav tm="0">
                                          <p:val>
                                            <p:strVal val="#ppt_x-.2"/>
                                          </p:val>
                                        </p:tav>
                                        <p:tav tm="100000">
                                          <p:val>
                                            <p:strVal val="#ppt_x"/>
                                          </p:val>
                                        </p:tav>
                                      </p:tavLst>
                                    </p:anim>
                                    <p:anim calcmode="lin" valueType="num">
                                      <p:cBhvr>
                                        <p:cTn id="17" dur="1000" fill="hold"/>
                                        <p:tgtEl>
                                          <p:spTgt spid="2"/>
                                        </p:tgtEl>
                                        <p:attrNameLst>
                                          <p:attrName>ppt_y</p:attrName>
                                        </p:attrNameLst>
                                      </p:cBhvr>
                                      <p:tavLst>
                                        <p:tav tm="0">
                                          <p:val>
                                            <p:strVal val="#ppt_y"/>
                                          </p:val>
                                        </p:tav>
                                        <p:tav tm="100000">
                                          <p:val>
                                            <p:strVal val="#ppt_y"/>
                                          </p:val>
                                        </p:tav>
                                      </p:tavLst>
                                    </p:anim>
                                    <p:animEffect transition="in" filter="fade">
                                      <p:cBhvr>
                                        <p:cTn id="18" dur="1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8" presetClass="emph" presetSubtype="0" fill="hold" nodeType="withEffect">
                                  <p:stCondLst>
                                    <p:cond delay="0"/>
                                  </p:stCondLst>
                                  <p:childTnLst>
                                    <p:animRot by="-10800000">
                                      <p:cBhvr>
                                        <p:cTn id="23" dur="1000" fill="hold"/>
                                        <p:tgtEl>
                                          <p:spTgt spid="18"/>
                                        </p:tgtEl>
                                        <p:attrNameLst>
                                          <p:attrName>r</p:attrName>
                                        </p:attrNameLst>
                                      </p:cBhvr>
                                    </p:animRo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25"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3200400" y="3958062"/>
            <a:ext cx="2919445" cy="2899938"/>
          </a:xfrm>
          <a:prstGeom prst="rect">
            <a:avLst/>
          </a:prstGeom>
          <a:noFill/>
        </p:spPr>
      </p:pic>
      <p:sp>
        <p:nvSpPr>
          <p:cNvPr id="2" name="Curved Up Ribbon 1"/>
          <p:cNvSpPr/>
          <p:nvPr/>
        </p:nvSpPr>
        <p:spPr>
          <a:xfrm>
            <a:off x="1447800" y="381000"/>
            <a:ext cx="6324600" cy="1447800"/>
          </a:xfrm>
          <a:prstGeom prst="ellipseRibbon2">
            <a:avLst>
              <a:gd name="adj1" fmla="val 25000"/>
              <a:gd name="adj2" fmla="val 72949"/>
              <a:gd name="adj3" fmla="val 12500"/>
            </a:avLst>
          </a:prstGeom>
          <a:gradFill>
            <a:gsLst>
              <a:gs pos="0">
                <a:srgbClr val="D6B19C"/>
              </a:gs>
              <a:gs pos="30000">
                <a:srgbClr val="D49E6C"/>
              </a:gs>
              <a:gs pos="70000">
                <a:srgbClr val="A65528"/>
              </a:gs>
              <a:gs pos="100000">
                <a:srgbClr val="663012"/>
              </a:gs>
            </a:gsLst>
            <a:lin ang="5400000" scaled="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Traffic" pitchFamily="2" charset="-78"/>
              </a:rPr>
              <a:t>امام على </a:t>
            </a:r>
            <a:r>
              <a:rPr lang="fa-IR" sz="1050" b="1" dirty="0" smtClean="0">
                <a:solidFill>
                  <a:schemeClr val="tx1"/>
                </a:solidFill>
                <a:cs typeface="B Traffic" pitchFamily="2" charset="-78"/>
              </a:rPr>
              <a:t>(ع) </a:t>
            </a:r>
            <a:r>
              <a:rPr lang="fa-IR" sz="2400" b="1" dirty="0" smtClean="0">
                <a:solidFill>
                  <a:schemeClr val="tx1"/>
                </a:solidFill>
                <a:cs typeface="B Traffic" pitchFamily="2" charset="-78"/>
              </a:rPr>
              <a:t>و خلفاى سه‏گانه</a:t>
            </a:r>
            <a:endParaRPr lang="en-US" sz="2400" b="1" dirty="0">
              <a:solidFill>
                <a:schemeClr val="tx1"/>
              </a:solidFill>
              <a:cs typeface="B Traffic" pitchFamily="2" charset="-78"/>
            </a:endParaRPr>
          </a:p>
        </p:txBody>
      </p:sp>
      <p:sp>
        <p:nvSpPr>
          <p:cNvPr id="3" name="Rounded Rectangle 2"/>
          <p:cNvSpPr/>
          <p:nvPr/>
        </p:nvSpPr>
        <p:spPr>
          <a:xfrm>
            <a:off x="1066800" y="1981200"/>
            <a:ext cx="7086600" cy="3429000"/>
          </a:xfrm>
          <a:prstGeom prst="roundRect">
            <a:avLst/>
          </a:prstGeom>
          <a:gradFill flip="none" rotWithShape="1">
            <a:gsLst>
              <a:gs pos="0">
                <a:srgbClr val="D6B19C"/>
              </a:gs>
              <a:gs pos="30000">
                <a:srgbClr val="D49E6C"/>
              </a:gs>
              <a:gs pos="70000">
                <a:srgbClr val="A65528"/>
              </a:gs>
              <a:gs pos="100000">
                <a:srgbClr val="663012"/>
              </a:gs>
            </a:gsLst>
            <a:lin ang="16200000" scaled="1"/>
            <a:tileRect/>
          </a:gra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توجه به ايمان راسخ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و شايستگى كامل وى براى جانشينى پيامبر </a:t>
            </a:r>
            <a:r>
              <a:rPr lang="fa-IR" sz="1600" dirty="0" smtClean="0">
                <a:solidFill>
                  <a:schemeClr val="tx1"/>
                </a:solidFill>
                <a:cs typeface="B Traffic" pitchFamily="2" charset="-78"/>
              </a:rPr>
              <a:t>(ص) </a:t>
            </a:r>
            <a:r>
              <a:rPr lang="fa-IR" sz="2400" dirty="0" smtClean="0">
                <a:solidFill>
                  <a:schemeClr val="tx1"/>
                </a:solidFill>
                <a:cs typeface="B Traffic" pitchFamily="2" charset="-78"/>
              </a:rPr>
              <a:t>و زحمات طاقت‏فرسايى كه در طول اين مدت به انجام رسيده است، اين انتظار را كه او بايد براى احقاق حقوق خود و اعتلاى اسلام راستين تا آخرين نفس جنگيده باشد،كاملا موجه مى‏سازد. به يقين انفعال و ترك اقدام مسلحانه و خشونت‏آميز وى علل جدى داشته است.</a:t>
            </a:r>
            <a:endParaRPr lang="en-US" sz="2400" dirty="0">
              <a:solidFill>
                <a:schemeClr val="tx1"/>
              </a:solidFill>
              <a:cs typeface="B Traffic" pitchFamily="2" charset="-78"/>
            </a:endParaRPr>
          </a:p>
        </p:txBody>
      </p:sp>
      <p:grpSp>
        <p:nvGrpSpPr>
          <p:cNvPr id="16" name="Group 15"/>
          <p:cNvGrpSpPr/>
          <p:nvPr/>
        </p:nvGrpSpPr>
        <p:grpSpPr>
          <a:xfrm rot="6240000" flipH="1">
            <a:off x="7361056" y="801469"/>
            <a:ext cx="1089404" cy="1416850"/>
            <a:chOff x="-424194" y="3200400"/>
            <a:chExt cx="2389519" cy="2614612"/>
          </a:xfrm>
        </p:grpSpPr>
        <p:pic>
          <p:nvPicPr>
            <p:cNvPr id="17" name="Picture 16" descr="G:\ghiasvand\Nahad\Ghiasvand\ax\اسلیمی\bote5.png"/>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G:\ghiasvand\Nahad\Ghiasvand\ax\اسلیمی\bote5.png"/>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Group 21"/>
          <p:cNvGrpSpPr/>
          <p:nvPr/>
        </p:nvGrpSpPr>
        <p:grpSpPr>
          <a:xfrm rot="15360000">
            <a:off x="807856" y="801469"/>
            <a:ext cx="1089404" cy="1416850"/>
            <a:chOff x="-424194" y="3200400"/>
            <a:chExt cx="2389519" cy="2614612"/>
          </a:xfrm>
        </p:grpSpPr>
        <p:pic>
          <p:nvPicPr>
            <p:cNvPr id="23" name="Picture 22" descr="G:\ghiasvand\Nahad\Ghiasvand\ax\اسلیمی\bote5.png"/>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G:\ghiasvand\Nahad\Ghiasvand\ax\اسلیمی\bote5.png"/>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617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8" presetClass="emph" presetSubtype="0" fill="hold" nodeType="withEffect">
                                  <p:stCondLst>
                                    <p:cond delay="0"/>
                                  </p:stCondLst>
                                  <p:childTnLst>
                                    <p:animRot by="10800000">
                                      <p:cBhvr>
                                        <p:cTn id="12" dur="1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2 10"/>
          <p:cNvSpPr/>
          <p:nvPr/>
        </p:nvSpPr>
        <p:spPr>
          <a:xfrm>
            <a:off x="3962400" y="76200"/>
            <a:ext cx="5029200" cy="2438400"/>
          </a:xfrm>
          <a:prstGeom prst="irregularSeal2">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dirty="0">
              <a:solidFill>
                <a:schemeClr val="tx2">
                  <a:lumMod val="75000"/>
                </a:schemeClr>
              </a:solidFill>
              <a:cs typeface="B Traffic" pitchFamily="2" charset="-78"/>
            </a:endParaRPr>
          </a:p>
        </p:txBody>
      </p:sp>
      <p:pic>
        <p:nvPicPr>
          <p:cNvPr id="20" name="Picture 2" descr="C:\Users\satari\Desktop\انديشه 1 عكسها\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685800" y="1214862"/>
            <a:ext cx="2919445" cy="2899938"/>
          </a:xfrm>
          <a:prstGeom prst="rect">
            <a:avLst/>
          </a:prstGeom>
          <a:noFill/>
        </p:spPr>
      </p:pic>
      <p:sp>
        <p:nvSpPr>
          <p:cNvPr id="2" name="Explosion 2 1"/>
          <p:cNvSpPr/>
          <p:nvPr/>
        </p:nvSpPr>
        <p:spPr>
          <a:xfrm>
            <a:off x="4419600" y="381000"/>
            <a:ext cx="4114800" cy="182880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a-IR" sz="2400" b="1" dirty="0" smtClean="0">
                <a:solidFill>
                  <a:srgbClr val="FFFF00"/>
                </a:solidFill>
                <a:cs typeface="B Traffic" pitchFamily="2" charset="-78"/>
              </a:rPr>
              <a:t>براى مطالعه بيشتر</a:t>
            </a:r>
            <a:endParaRPr lang="en-US" sz="2400" b="1" dirty="0">
              <a:solidFill>
                <a:srgbClr val="FFFF00"/>
              </a:solidFill>
              <a:cs typeface="B Traffic" pitchFamily="2" charset="-78"/>
            </a:endParaRPr>
          </a:p>
        </p:txBody>
      </p:sp>
      <p:sp>
        <p:nvSpPr>
          <p:cNvPr id="3" name="Rounded Rectangle 2"/>
          <p:cNvSpPr/>
          <p:nvPr/>
        </p:nvSpPr>
        <p:spPr>
          <a:xfrm>
            <a:off x="2438400" y="1828800"/>
            <a:ext cx="6477000" cy="9906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just" rtl="1">
              <a:buNone/>
            </a:pPr>
            <a:r>
              <a:rPr lang="fa-IR" sz="2400" dirty="0" smtClean="0">
                <a:solidFill>
                  <a:schemeClr val="tx2">
                    <a:lumMod val="75000"/>
                  </a:schemeClr>
                </a:solidFill>
                <a:cs typeface="B Traffic" pitchFamily="2" charset="-78"/>
              </a:rPr>
              <a:t>امام على</a:t>
            </a:r>
            <a:r>
              <a:rPr lang="fa-IR" sz="1600" dirty="0" smtClean="0">
                <a:solidFill>
                  <a:schemeClr val="tx2">
                    <a:lumMod val="75000"/>
                  </a:schemeClr>
                </a:solidFill>
                <a:cs typeface="B Traffic" pitchFamily="2" charset="-78"/>
              </a:rPr>
              <a:t> (ع) </a:t>
            </a:r>
            <a:r>
              <a:rPr lang="fa-IR" sz="2400" dirty="0" smtClean="0">
                <a:solidFill>
                  <a:schemeClr val="tx2">
                    <a:lumMod val="75000"/>
                  </a:schemeClr>
                </a:solidFill>
                <a:cs typeface="B Traffic" pitchFamily="2" charset="-78"/>
              </a:rPr>
              <a:t>وفادارى خلل‏ناپذير و مصلحت اسلام‏</a:t>
            </a:r>
            <a:endParaRPr lang="en-US" sz="2400" dirty="0">
              <a:solidFill>
                <a:schemeClr val="tx2">
                  <a:lumMod val="75000"/>
                </a:schemeClr>
              </a:solidFill>
              <a:cs typeface="B Traffic" pitchFamily="2" charset="-78"/>
            </a:endParaRPr>
          </a:p>
        </p:txBody>
      </p:sp>
      <p:sp>
        <p:nvSpPr>
          <p:cNvPr id="4" name="Round Diagonal Corner Rectangle 3"/>
          <p:cNvSpPr/>
          <p:nvPr/>
        </p:nvSpPr>
        <p:spPr>
          <a:xfrm>
            <a:off x="533400" y="2590800"/>
            <a:ext cx="8382000" cy="2514600"/>
          </a:xfrm>
          <a:prstGeom prst="round2Diag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2">
                    <a:lumMod val="75000"/>
                  </a:schemeClr>
                </a:solidFill>
                <a:cs typeface="B Traffic" pitchFamily="2" charset="-78"/>
              </a:rPr>
              <a:t>على بن ابى‏طالب</a:t>
            </a:r>
            <a:r>
              <a:rPr lang="fa-IR" sz="1600" dirty="0" smtClean="0">
                <a:solidFill>
                  <a:schemeClr val="tx2">
                    <a:lumMod val="75000"/>
                  </a:schemeClr>
                </a:solidFill>
                <a:cs typeface="B Traffic" pitchFamily="2" charset="-78"/>
              </a:rPr>
              <a:t> (ع) </a:t>
            </a:r>
            <a:r>
              <a:rPr lang="fa-IR" sz="2400" dirty="0" smtClean="0">
                <a:solidFill>
                  <a:schemeClr val="tx2">
                    <a:lumMod val="75000"/>
                  </a:schemeClr>
                </a:solidFill>
                <a:cs typeface="B Traffic" pitchFamily="2" charset="-78"/>
              </a:rPr>
              <a:t>براى استمرار اهداف رسالت از مجراى امامت و برگردان جريان خلافت و جانشينى پيامبر</a:t>
            </a:r>
            <a:r>
              <a:rPr lang="fa-IR" sz="1600" dirty="0" smtClean="0">
                <a:solidFill>
                  <a:schemeClr val="tx2">
                    <a:lumMod val="75000"/>
                  </a:schemeClr>
                </a:solidFill>
                <a:cs typeface="B Traffic" pitchFamily="2" charset="-78"/>
              </a:rPr>
              <a:t> (ص) </a:t>
            </a:r>
            <a:r>
              <a:rPr lang="fa-IR" sz="2400" dirty="0" smtClean="0">
                <a:solidFill>
                  <a:schemeClr val="tx2">
                    <a:lumMod val="75000"/>
                  </a:schemeClr>
                </a:solidFill>
                <a:cs typeface="B Traffic" pitchFamily="2" charset="-78"/>
              </a:rPr>
              <a:t>بر قاعده امامت و ولايت بسيار كوشيده است، امّا به نتيجه نرسيده است. براساس تحليلى عقلانى، براى جامه عمل پوشانيدن اين هدف، دو راه پيش روى على </a:t>
            </a:r>
            <a:r>
              <a:rPr lang="fa-IR" sz="1600" dirty="0" smtClean="0">
                <a:solidFill>
                  <a:schemeClr val="tx2">
                    <a:lumMod val="75000"/>
                  </a:schemeClr>
                </a:solidFill>
                <a:cs typeface="B Traffic" pitchFamily="2" charset="-78"/>
              </a:rPr>
              <a:t>(ع) </a:t>
            </a:r>
            <a:r>
              <a:rPr lang="fa-IR" sz="2400" dirty="0" smtClean="0">
                <a:solidFill>
                  <a:schemeClr val="tx2">
                    <a:lumMod val="75000"/>
                  </a:schemeClr>
                </a:solidFill>
                <a:cs typeface="B Traffic" pitchFamily="2" charset="-78"/>
              </a:rPr>
              <a:t>وجود داشته است:</a:t>
            </a:r>
            <a:endParaRPr lang="en-US" sz="2400" dirty="0">
              <a:solidFill>
                <a:schemeClr val="tx2">
                  <a:lumMod val="75000"/>
                </a:schemeClr>
              </a:solidFill>
              <a:cs typeface="B Traffic" pitchFamily="2" charset="-78"/>
            </a:endParaRPr>
          </a:p>
        </p:txBody>
      </p:sp>
      <p:sp>
        <p:nvSpPr>
          <p:cNvPr id="5" name="Bevel 4"/>
          <p:cNvSpPr/>
          <p:nvPr/>
        </p:nvSpPr>
        <p:spPr>
          <a:xfrm>
            <a:off x="4495800" y="4114800"/>
            <a:ext cx="4495800" cy="2667000"/>
          </a:xfrm>
          <a:prstGeom prst="bevel">
            <a:avLst>
              <a:gd name="adj" fmla="val 6786"/>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400" dirty="0" smtClean="0">
                <a:solidFill>
                  <a:schemeClr val="tx2">
                    <a:lumMod val="75000"/>
                  </a:schemeClr>
                </a:solidFill>
                <a:cs typeface="B Traffic" pitchFamily="2" charset="-78"/>
              </a:rPr>
              <a:t>1. تلاش فرهنگى و بيان دلايل و شواهد موجود بر اين امر و بازخوانى خاطرات و ذهنيّاتى كه مردم در اين باره داشتند و در نتيجه همراه كردن افكار عمومى و بهره‏مند شدن از پشتوانه حمايت‏هاى مردمى.</a:t>
            </a:r>
            <a:endParaRPr lang="en-US" sz="2400" dirty="0">
              <a:solidFill>
                <a:schemeClr val="tx2">
                  <a:lumMod val="75000"/>
                </a:schemeClr>
              </a:solidFill>
              <a:cs typeface="B Traffic" pitchFamily="2" charset="-78"/>
            </a:endParaRPr>
          </a:p>
        </p:txBody>
      </p:sp>
      <p:sp>
        <p:nvSpPr>
          <p:cNvPr id="6" name="Bevel 5"/>
          <p:cNvSpPr/>
          <p:nvPr/>
        </p:nvSpPr>
        <p:spPr>
          <a:xfrm>
            <a:off x="228600" y="4114800"/>
            <a:ext cx="4114800" cy="2667000"/>
          </a:xfrm>
          <a:prstGeom prst="bevel">
            <a:avLst>
              <a:gd name="adj" fmla="val 7488"/>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400" dirty="0" smtClean="0">
                <a:solidFill>
                  <a:schemeClr val="tx2">
                    <a:lumMod val="75000"/>
                  </a:schemeClr>
                </a:solidFill>
                <a:cs typeface="B Traffic" pitchFamily="2" charset="-78"/>
              </a:rPr>
              <a:t>2. برخورد قهرآميز و خشونت‏خيز با جريان شكل گرفته، و توسل به قبضه شمشير.</a:t>
            </a:r>
            <a:endParaRPr lang="en-US" sz="2400" dirty="0">
              <a:solidFill>
                <a:schemeClr val="tx2">
                  <a:lumMod val="75000"/>
                </a:schemeClr>
              </a:solidFill>
              <a:cs typeface="B Traffic" pitchFamily="2" charset="-78"/>
            </a:endParaRPr>
          </a:p>
        </p:txBody>
      </p:sp>
      <p:pic>
        <p:nvPicPr>
          <p:cNvPr id="19" name="Picture 2" descr="D:\document\leila\a\png\sd.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a:off x="2514601" y="1905000"/>
            <a:ext cx="1097280" cy="863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2"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164216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par>
                                <p:cTn id="8" presetID="1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Bottom)">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Left)">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par>
                                <p:cTn id="19" presetID="8" presetClass="emph" presetSubtype="0" fill="hold" nodeType="withEffect">
                                  <p:stCondLst>
                                    <p:cond delay="0"/>
                                  </p:stCondLst>
                                  <p:childTnLst>
                                    <p:animRot by="10800000">
                                      <p:cBhvr>
                                        <p:cTn id="20" dur="1000" fill="hold"/>
                                        <p:tgtEl>
                                          <p:spTgt spid="2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Scale>
                                      <p:cBhvr>
                                        <p:cTn id="2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5"/>
                                        </p:tgtEl>
                                        <p:attrNameLst>
                                          <p:attrName>ppt_x</p:attrName>
                                          <p:attrName>ppt_y</p:attrName>
                                        </p:attrNameLst>
                                      </p:cBhvr>
                                    </p:animMotion>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Scale>
                                      <p:cBhvr>
                                        <p:cTn id="3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6"/>
                                        </p:tgtEl>
                                        <p:attrNameLst>
                                          <p:attrName>ppt_x</p:attrName>
                                          <p:attrName>ppt_y</p:attrName>
                                        </p:attrNameLst>
                                      </p:cBhvr>
                                    </p:animMotion>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atari\Desktop\انديشه 1 عكسها\png\يبفurl.png"/>
          <p:cNvPicPr>
            <a:picLocks noChangeAspect="1" noChangeArrowheads="1"/>
          </p:cNvPicPr>
          <p:nvPr/>
        </p:nvPicPr>
        <p:blipFill>
          <a:blip r:embed="rId2"/>
          <a:srcRect/>
          <a:stretch>
            <a:fillRect/>
          </a:stretch>
        </p:blipFill>
        <p:spPr bwMode="auto">
          <a:xfrm>
            <a:off x="6947013" y="762000"/>
            <a:ext cx="2196987" cy="2182308"/>
          </a:xfrm>
          <a:prstGeom prst="rect">
            <a:avLst/>
          </a:prstGeom>
          <a:noFill/>
        </p:spPr>
      </p:pic>
      <p:pic>
        <p:nvPicPr>
          <p:cNvPr id="11" name="Picture 2" descr="C:\Users\satari\Desktop\انديشه 1 عكسها\png\يبفurl.png"/>
          <p:cNvPicPr>
            <a:picLocks noChangeAspect="1" noChangeArrowheads="1"/>
          </p:cNvPicPr>
          <p:nvPr/>
        </p:nvPicPr>
        <p:blipFill>
          <a:blip r:embed="rId2"/>
          <a:srcRect/>
          <a:stretch>
            <a:fillRect/>
          </a:stretch>
        </p:blipFill>
        <p:spPr bwMode="auto">
          <a:xfrm>
            <a:off x="6947013" y="4675692"/>
            <a:ext cx="2196987" cy="2182308"/>
          </a:xfrm>
          <a:prstGeom prst="rect">
            <a:avLst/>
          </a:prstGeom>
          <a:noFill/>
        </p:spPr>
      </p:pic>
      <p:pic>
        <p:nvPicPr>
          <p:cNvPr id="7" name="Picture 2" descr="C:\Users\satari\Desktop\انديشه 1 عكسها\png\يبفurl.png"/>
          <p:cNvPicPr>
            <a:picLocks noChangeAspect="1" noChangeArrowheads="1"/>
          </p:cNvPicPr>
          <p:nvPr/>
        </p:nvPicPr>
        <p:blipFill>
          <a:blip r:embed="rId2"/>
          <a:srcRect/>
          <a:stretch>
            <a:fillRect/>
          </a:stretch>
        </p:blipFill>
        <p:spPr bwMode="auto">
          <a:xfrm>
            <a:off x="0" y="4675692"/>
            <a:ext cx="2196987" cy="2182308"/>
          </a:xfrm>
          <a:prstGeom prst="rect">
            <a:avLst/>
          </a:prstGeom>
          <a:noFill/>
        </p:spPr>
      </p:pic>
      <p:sp>
        <p:nvSpPr>
          <p:cNvPr id="4" name="Rounded Rectangle 3"/>
          <p:cNvSpPr/>
          <p:nvPr/>
        </p:nvSpPr>
        <p:spPr>
          <a:xfrm>
            <a:off x="2140582" y="228600"/>
            <a:ext cx="6622417" cy="9144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rtl="1"/>
            <a:r>
              <a:rPr lang="fa-IR" sz="2800" b="1" dirty="0">
                <a:cs typeface="B Homa" pitchFamily="2" charset="-78"/>
              </a:rPr>
              <a:t>2. مکتب تاریخ نگاری چیست</a:t>
            </a:r>
          </a:p>
          <a:p>
            <a:pPr algn="ctr" rtl="1"/>
            <a:r>
              <a:rPr lang="fa-IR" sz="2800" b="1" dirty="0">
                <a:cs typeface="B Homa" pitchFamily="2" charset="-78"/>
              </a:rPr>
              <a:t>و مکاتب معروف تاریخ نگاری اسلامی کدامند</a:t>
            </a:r>
            <a:r>
              <a:rPr lang="fa-IR" sz="2800" b="1" dirty="0" smtClean="0">
                <a:cs typeface="B Homa" pitchFamily="2" charset="-78"/>
              </a:rPr>
              <a:t>؟</a:t>
            </a:r>
            <a:endParaRPr lang="en-US" sz="2800" dirty="0">
              <a:cs typeface="B Homa" pitchFamily="2" charset="-78"/>
            </a:endParaRPr>
          </a:p>
        </p:txBody>
      </p:sp>
      <p:pic>
        <p:nvPicPr>
          <p:cNvPr id="5"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1836599" y="93679"/>
            <a:ext cx="743898" cy="1119925"/>
          </a:xfrm>
          <a:prstGeom prst="rect">
            <a:avLst/>
          </a:prstGeom>
          <a:noFill/>
        </p:spPr>
      </p:pic>
      <p:pic>
        <p:nvPicPr>
          <p:cNvPr id="6"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8341704" y="121086"/>
            <a:ext cx="730353" cy="1099533"/>
          </a:xfrm>
          <a:prstGeom prst="rect">
            <a:avLst/>
          </a:prstGeom>
          <a:noFill/>
        </p:spPr>
      </p:pic>
      <p:graphicFrame>
        <p:nvGraphicFramePr>
          <p:cNvPr id="9" name="Diagram 8"/>
          <p:cNvGraphicFramePr/>
          <p:nvPr>
            <p:extLst>
              <p:ext uri="{D42A27DB-BD31-4B8C-83A1-F6EECF244321}">
                <p14:modId xmlns:p14="http://schemas.microsoft.com/office/powerpoint/2010/main" xmlns="" val="1095221809"/>
              </p:ext>
            </p:extLst>
          </p:nvPr>
        </p:nvGraphicFramePr>
        <p:xfrm>
          <a:off x="228600" y="2133600"/>
          <a:ext cx="107442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685800" y="1219200"/>
            <a:ext cx="7620000" cy="838200"/>
            <a:chOff x="170815" y="906"/>
            <a:chExt cx="2751380" cy="834373"/>
          </a:xfrm>
        </p:grpSpPr>
        <p:sp>
          <p:nvSpPr>
            <p:cNvPr id="15" name="Rounded Rectangle 14"/>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Rounded Rectangle 4"/>
            <p:cNvSpPr/>
            <p:nvPr/>
          </p:nvSpPr>
          <p:spPr>
            <a:xfrm>
              <a:off x="198329" y="906"/>
              <a:ext cx="2702504" cy="78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ctr" rtl="1"/>
              <a:r>
                <a:rPr lang="fa-IR" sz="2400" dirty="0" smtClean="0">
                  <a:solidFill>
                    <a:schemeClr val="tx1"/>
                  </a:solidFill>
                  <a:cs typeface="B Traffic" pitchFamily="2" charset="-78"/>
                </a:rPr>
                <a:t>مکاتب تارریخ نگاری اسلامی حاصل اندیشه عده ای از متفکران بزرگ اسلامی و شاگردان و پیروان آنان است. پنج مکتب بزرگ:</a:t>
              </a:r>
              <a:endParaRPr lang="en-US" sz="2400" dirty="0" smtClean="0">
                <a:solidFill>
                  <a:schemeClr val="tx1"/>
                </a:solidFill>
                <a:cs typeface="B Traffic" pitchFamily="2" charset="-78"/>
              </a:endParaRPr>
            </a:p>
          </p:txBody>
        </p:sp>
      </p:grpSp>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1064908"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style.rotation</p:attrName>
                                        </p:attrNameLst>
                                      </p:cBhvr>
                                      <p:tavLst>
                                        <p:tav tm="0">
                                          <p:val>
                                            <p:fltVal val="720"/>
                                          </p:val>
                                        </p:tav>
                                        <p:tav tm="100000">
                                          <p:val>
                                            <p:fltVal val="0"/>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 calcmode="lin" valueType="num">
                                      <p:cBhvr>
                                        <p:cTn id="16" dur="2000" fill="hold"/>
                                        <p:tgtEl>
                                          <p:spTgt spid="7"/>
                                        </p:tgtEl>
                                        <p:attrNameLst>
                                          <p:attrName>ppt_w</p:attrName>
                                        </p:attrNameLst>
                                      </p:cBhvr>
                                      <p:tavLst>
                                        <p:tav tm="0">
                                          <p:val>
                                            <p:fltVal val="0"/>
                                          </p:val>
                                        </p:tav>
                                        <p:tav tm="100000">
                                          <p:val>
                                            <p:strVal val="#ppt_w"/>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35"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anim calcmode="lin" valueType="num">
                                      <p:cBhvr>
                                        <p:cTn id="36" dur="2000" fill="hold"/>
                                        <p:tgtEl>
                                          <p:spTgt spid="11"/>
                                        </p:tgtEl>
                                        <p:attrNameLst>
                                          <p:attrName>style.rotation</p:attrName>
                                        </p:attrNameLst>
                                      </p:cBhvr>
                                      <p:tavLst>
                                        <p:tav tm="0">
                                          <p:val>
                                            <p:fltVal val="720"/>
                                          </p:val>
                                        </p:tav>
                                        <p:tav tm="100000">
                                          <p:val>
                                            <p:fltVal val="0"/>
                                          </p:val>
                                        </p:tav>
                                      </p:tavLst>
                                    </p:anim>
                                    <p:anim calcmode="lin" valueType="num">
                                      <p:cBhvr>
                                        <p:cTn id="37" dur="2000" fill="hold"/>
                                        <p:tgtEl>
                                          <p:spTgt spid="11"/>
                                        </p:tgtEl>
                                        <p:attrNameLst>
                                          <p:attrName>ppt_h</p:attrName>
                                        </p:attrNameLst>
                                      </p:cBhvr>
                                      <p:tavLst>
                                        <p:tav tm="0">
                                          <p:val>
                                            <p:fltVal val="0"/>
                                          </p:val>
                                        </p:tav>
                                        <p:tav tm="100000">
                                          <p:val>
                                            <p:strVal val="#ppt_h"/>
                                          </p:val>
                                        </p:tav>
                                      </p:tavLst>
                                    </p:anim>
                                    <p:anim calcmode="lin" valueType="num">
                                      <p:cBhvr>
                                        <p:cTn id="38" dur="2000" fill="hold"/>
                                        <p:tgtEl>
                                          <p:spTgt spid="11"/>
                                        </p:tgtEl>
                                        <p:attrNameLst>
                                          <p:attrName>ppt_w</p:attrName>
                                        </p:attrNameLst>
                                      </p:cBhvr>
                                      <p:tavLst>
                                        <p:tav tm="0">
                                          <p:val>
                                            <p:fltVal val="0"/>
                                          </p:val>
                                        </p:tav>
                                        <p:tav tm="100000">
                                          <p:val>
                                            <p:strVal val="#ppt_w"/>
                                          </p:val>
                                        </p:tav>
                                      </p:tavLst>
                                    </p:anim>
                                  </p:childTnLst>
                                </p:cTn>
                              </p:par>
                              <p:par>
                                <p:cTn id="39" presetID="35"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anim calcmode="lin" valueType="num">
                                      <p:cBhvr>
                                        <p:cTn id="42" dur="2000" fill="hold"/>
                                        <p:tgtEl>
                                          <p:spTgt spid="12"/>
                                        </p:tgtEl>
                                        <p:attrNameLst>
                                          <p:attrName>style.rotation</p:attrName>
                                        </p:attrNameLst>
                                      </p:cBhvr>
                                      <p:tavLst>
                                        <p:tav tm="0">
                                          <p:val>
                                            <p:fltVal val="720"/>
                                          </p:val>
                                        </p:tav>
                                        <p:tav tm="100000">
                                          <p:val>
                                            <p:fltVal val="0"/>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 calcmode="lin" valueType="num">
                                      <p:cBhvr>
                                        <p:cTn id="44"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600200" y="228601"/>
            <a:ext cx="7170428" cy="1143000"/>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solidFill>
                <a:schemeClr val="tx1"/>
              </a:solidFill>
              <a:cs typeface="B Traffic" pitchFamily="2" charset="-78"/>
            </a:endParaRPr>
          </a:p>
        </p:txBody>
      </p:sp>
      <p:pic>
        <p:nvPicPr>
          <p:cNvPr id="19" name="Picture 2" descr="C:\Users\satari\Desktop\انديشه 1 عكسها\png\يبفurl.png"/>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5715000" y="3958062"/>
            <a:ext cx="2919445" cy="2899938"/>
          </a:xfrm>
          <a:prstGeom prst="rect">
            <a:avLst/>
          </a:prstGeom>
          <a:noFill/>
        </p:spPr>
      </p:pic>
      <p:pic>
        <p:nvPicPr>
          <p:cNvPr id="20" name="Picture 2" descr="C:\Users\satari\Desktop\انديشه 1 عكسها\png\يبفurl.png"/>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1524000" y="3958062"/>
            <a:ext cx="2919445" cy="2899938"/>
          </a:xfrm>
          <a:prstGeom prst="rect">
            <a:avLst/>
          </a:prstGeom>
          <a:noFill/>
        </p:spPr>
      </p:pic>
      <p:sp>
        <p:nvSpPr>
          <p:cNvPr id="4" name="Rounded Rectangle 3"/>
          <p:cNvSpPr/>
          <p:nvPr/>
        </p:nvSpPr>
        <p:spPr>
          <a:xfrm>
            <a:off x="990600" y="1600200"/>
            <a:ext cx="4495800" cy="3962400"/>
          </a:xfrm>
          <a:prstGeom prst="roundRect">
            <a:avLst/>
          </a:prstGeom>
          <a:solidFill>
            <a:schemeClr val="accent4">
              <a:lumMod val="60000"/>
              <a:lumOff val="4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600"/>
              </a:lnSpc>
            </a:pPr>
            <a:r>
              <a:rPr lang="fa-IR" sz="2400" dirty="0" smtClean="0">
                <a:solidFill>
                  <a:schemeClr val="tx1"/>
                </a:solidFill>
                <a:cs typeface="B Traffic" pitchFamily="2" charset="-78"/>
              </a:rPr>
              <a:t>تقارن جانشينى ابوبكر با واقعيت ارتداد،تلاش هاى خلفا به‏ويژه كشورگشايى‏هاى خليفه‏دوم، به‏طور طبيعى مردم مدينه را وا داشت تا عليه خطر مشترك،متحد شوند و اختلافات شخصى و عقيدتى موجود را فراموش كنند. مطابق انتظار، اين خطر داخلى و تهديدهاى خارجى در كاهش مخالفت‏هاى داخلى با حكمرانى ابوبكر و عمر بسيار مؤثر بود.</a:t>
            </a:r>
          </a:p>
        </p:txBody>
      </p:sp>
      <p:sp>
        <p:nvSpPr>
          <p:cNvPr id="3" name="Rounded Rectangle 2"/>
          <p:cNvSpPr/>
          <p:nvPr/>
        </p:nvSpPr>
        <p:spPr>
          <a:xfrm>
            <a:off x="5638800" y="1600200"/>
            <a:ext cx="3124200" cy="4038600"/>
          </a:xfrm>
          <a:prstGeom prst="roundRect">
            <a:avLst/>
          </a:prstGeom>
          <a:solidFill>
            <a:schemeClr val="accent4">
              <a:lumMod val="40000"/>
              <a:lumOff val="6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600"/>
              </a:lnSpc>
            </a:pPr>
            <a:r>
              <a:rPr lang="fa-IR" sz="2400" dirty="0" smtClean="0">
                <a:solidFill>
                  <a:schemeClr val="tx1"/>
                </a:solidFill>
                <a:cs typeface="B Traffic" pitchFamily="2" charset="-78"/>
              </a:rPr>
              <a:t>خطبه حضرت زهرا </a:t>
            </a:r>
            <a:r>
              <a:rPr lang="fa-IR" sz="1600" dirty="0" smtClean="0">
                <a:solidFill>
                  <a:schemeClr val="tx1"/>
                </a:solidFill>
                <a:cs typeface="B Traffic" pitchFamily="2" charset="-78"/>
              </a:rPr>
              <a:t>(ع)</a:t>
            </a:r>
            <a:r>
              <a:rPr lang="fa-IR" sz="2400" dirty="0" smtClean="0">
                <a:solidFill>
                  <a:schemeClr val="tx1"/>
                </a:solidFill>
                <a:cs typeface="B Traffic" pitchFamily="2" charset="-78"/>
              </a:rPr>
              <a:t> در مسجد و احتجاجات آن حضرت با خليفه در رويداد فدك، استمداد شبانه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و فاطمه زهرا </a:t>
            </a:r>
            <a:r>
              <a:rPr lang="fa-IR" sz="1600" dirty="0" smtClean="0">
                <a:solidFill>
                  <a:schemeClr val="tx1"/>
                </a:solidFill>
                <a:cs typeface="B Traffic" pitchFamily="2" charset="-78"/>
              </a:rPr>
              <a:t>(ع)</a:t>
            </a:r>
            <a:r>
              <a:rPr lang="fa-IR" sz="2400" dirty="0" smtClean="0">
                <a:solidFill>
                  <a:schemeClr val="tx1"/>
                </a:solidFill>
                <a:cs typeface="B Traffic" pitchFamily="2" charset="-78"/>
              </a:rPr>
              <a:t> از مهاجران و انصار و رفتن بر در خانه ايشان و اقداماتى از اين نمونه، نشان همين تلاش است.</a:t>
            </a:r>
            <a:endParaRPr lang="en-US" sz="2400" dirty="0">
              <a:solidFill>
                <a:schemeClr val="tx1"/>
              </a:solidFill>
              <a:cs typeface="B Traffic" pitchFamily="2" charset="-78"/>
            </a:endParaRPr>
          </a:p>
        </p:txBody>
      </p:sp>
      <p:sp>
        <p:nvSpPr>
          <p:cNvPr id="2" name="Snip Diagonal Corner Rectangle 1"/>
          <p:cNvSpPr/>
          <p:nvPr/>
        </p:nvSpPr>
        <p:spPr>
          <a:xfrm>
            <a:off x="1684028" y="404201"/>
            <a:ext cx="6934200" cy="814999"/>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400" dirty="0" smtClean="0">
                <a:solidFill>
                  <a:schemeClr val="tx1"/>
                </a:solidFill>
                <a:cs typeface="B Traffic" pitchFamily="2" charset="-78"/>
              </a:rPr>
              <a:t>احتجاجات على (ع) با خليفه اوّل و كارگزارش عمر بن خطاب نمونه‏اى از اين تلاش است. </a:t>
            </a:r>
            <a:endParaRPr lang="en-US" sz="2400" dirty="0">
              <a:solidFill>
                <a:schemeClr val="tx1"/>
              </a:solidFill>
              <a:cs typeface="B Traffic" pitchFamily="2" charset="-78"/>
            </a:endParaRPr>
          </a:p>
        </p:txBody>
      </p:sp>
      <p:pic>
        <p:nvPicPr>
          <p:cNvPr id="17" name="Picture 16"/>
          <p:cNvPicPr>
            <a:picLocks noChangeAspect="1"/>
          </p:cNvPicPr>
          <p:nvPr/>
        </p:nvPicPr>
        <p:blipFill>
          <a:blip r:embed="rId3" cstate="print">
            <a:duotone>
              <a:prstClr val="black"/>
              <a:schemeClr val="accent4">
                <a:tint val="45000"/>
                <a:satMod val="400000"/>
              </a:schemeClr>
            </a:duotone>
          </a:blip>
          <a:stretch>
            <a:fillRect/>
          </a:stretch>
        </p:blipFill>
        <p:spPr>
          <a:xfrm rot="18136045">
            <a:off x="7587714" y="-128111"/>
            <a:ext cx="1977200" cy="1193823"/>
          </a:xfrm>
          <a:prstGeom prst="rect">
            <a:avLst/>
          </a:prstGeom>
        </p:spPr>
      </p:pic>
      <p:pic>
        <p:nvPicPr>
          <p:cNvPr id="18" name="Picture 17"/>
          <p:cNvPicPr>
            <a:picLocks noChangeAspect="1"/>
          </p:cNvPicPr>
          <p:nvPr/>
        </p:nvPicPr>
        <p:blipFill>
          <a:blip r:embed="rId3" cstate="print">
            <a:duotone>
              <a:prstClr val="black"/>
              <a:schemeClr val="accent4">
                <a:tint val="45000"/>
                <a:satMod val="400000"/>
              </a:schemeClr>
            </a:duotone>
          </a:blip>
          <a:stretch>
            <a:fillRect/>
          </a:stretch>
        </p:blipFill>
        <p:spPr>
          <a:xfrm rot="18136045" flipH="1" flipV="1">
            <a:off x="805914" y="557689"/>
            <a:ext cx="1977200" cy="1193823"/>
          </a:xfrm>
          <a:prstGeom prst="rect">
            <a:avLst/>
          </a:prstGeom>
        </p:spPr>
      </p:pic>
      <p:pic>
        <p:nvPicPr>
          <p:cNvPr id="10"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1060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Right)">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8" presetClass="emph" presetSubtype="0" fill="hold" nodeType="withEffect">
                                  <p:stCondLst>
                                    <p:cond delay="0"/>
                                  </p:stCondLst>
                                  <p:childTnLst>
                                    <p:animRot by="-10800000">
                                      <p:cBhvr>
                                        <p:cTn id="29" dur="1000" fill="hold"/>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lide(fromLeft)">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8" presetClass="emph" presetSubtype="0" fill="hold" nodeType="withEffect">
                                  <p:stCondLst>
                                    <p:cond delay="0"/>
                                  </p:stCondLst>
                                  <p:childTnLst>
                                    <p:animRot by="10800000">
                                      <p:cBhvr>
                                        <p:cTn id="39" dur="1000" fill="hold"/>
                                        <p:tgtEl>
                                          <p:spTgt spid="20"/>
                                        </p:tgtEl>
                                        <p:attrNameLst>
                                          <p:attrName>r</p:attrName>
                                        </p:attrNameLst>
                                      </p:cBhvr>
                                    </p:animRot>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3" grpId="0" animBg="1"/>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2" name="Rounded Rectangle 1"/>
          <p:cNvSpPr/>
          <p:nvPr/>
        </p:nvSpPr>
        <p:spPr>
          <a:xfrm>
            <a:off x="1752600" y="304801"/>
            <a:ext cx="67056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2800" dirty="0" smtClean="0">
                <a:solidFill>
                  <a:schemeClr val="tx1"/>
                </a:solidFill>
                <a:cs typeface="B Traffic" pitchFamily="2" charset="-78"/>
              </a:rPr>
              <a:t>ديدگاه امام على </a:t>
            </a:r>
            <a:r>
              <a:rPr lang="fa-IR" sz="1100" dirty="0" smtClean="0">
                <a:solidFill>
                  <a:schemeClr val="tx1"/>
                </a:solidFill>
                <a:cs typeface="B Traffic" pitchFamily="2" charset="-78"/>
              </a:rPr>
              <a:t>(ع) </a:t>
            </a:r>
            <a:r>
              <a:rPr lang="fa-IR" sz="2800" dirty="0" smtClean="0">
                <a:solidFill>
                  <a:schemeClr val="tx1"/>
                </a:solidFill>
                <a:cs typeface="B Traffic" pitchFamily="2" charset="-78"/>
              </a:rPr>
              <a:t>درباره خلفاى گذشته در نهج‏البلاغه چنين آمده:</a:t>
            </a:r>
            <a:endParaRPr lang="en-US" sz="2800" dirty="0">
              <a:solidFill>
                <a:schemeClr val="tx1"/>
              </a:solidFill>
              <a:cs typeface="B Traffic" pitchFamily="2" charset="-78"/>
            </a:endParaRPr>
          </a:p>
        </p:txBody>
      </p:sp>
      <p:sp>
        <p:nvSpPr>
          <p:cNvPr id="3" name="Rounded Rectangle 2"/>
          <p:cNvSpPr/>
          <p:nvPr/>
        </p:nvSpPr>
        <p:spPr>
          <a:xfrm>
            <a:off x="5181600" y="1371599"/>
            <a:ext cx="3505200" cy="5160645"/>
          </a:xfrm>
          <a:prstGeom prst="roundRect">
            <a:avLst/>
          </a:prstGeom>
          <a:gradFill>
            <a:gsLst>
              <a:gs pos="0">
                <a:srgbClr val="DDEBCF"/>
              </a:gs>
              <a:gs pos="50000">
                <a:srgbClr val="9CB86E"/>
              </a:gs>
              <a:gs pos="100000">
                <a:srgbClr val="156B13"/>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000" dirty="0" smtClean="0">
                <a:solidFill>
                  <a:schemeClr val="tx1"/>
                </a:solidFill>
                <a:cs typeface="B Traffic" pitchFamily="2" charset="-78"/>
              </a:rPr>
              <a:t>امام على </a:t>
            </a:r>
            <a:r>
              <a:rPr lang="fa-IR" sz="1400" dirty="0" smtClean="0">
                <a:solidFill>
                  <a:schemeClr val="tx1"/>
                </a:solidFill>
              </a:rPr>
              <a:t>(ع) </a:t>
            </a:r>
            <a:r>
              <a:rPr lang="fa-IR" sz="2000" dirty="0" smtClean="0">
                <a:solidFill>
                  <a:schemeClr val="tx1"/>
                </a:solidFill>
                <a:cs typeface="B Traffic" pitchFamily="2" charset="-78"/>
              </a:rPr>
              <a:t>خليفه اول را در دو محور، آشكارا مورد انتقاد قرار مى‏دهد. در يك محور، تمام خلافت او را از نظر مبانى سست و مخدوش مى‏نماياند:</a:t>
            </a:r>
          </a:p>
          <a:p>
            <a:pPr algn="justLow" rtl="1"/>
            <a:r>
              <a:rPr lang="fa-IR" sz="2000" dirty="0" smtClean="0">
                <a:solidFill>
                  <a:srgbClr val="FFFF00"/>
                </a:solidFill>
                <a:cs typeface="B Traffic" pitchFamily="2" charset="-78"/>
              </a:rPr>
              <a:t>1- ترديددر شايستگى پسر ابوقحافه 2-پرسش درباره تعيين جانشين برای بعد از خود</a:t>
            </a:r>
            <a:r>
              <a:rPr lang="fa-IR" sz="2000" dirty="0" smtClean="0">
                <a:solidFill>
                  <a:schemeClr val="tx1"/>
                </a:solidFill>
                <a:cs typeface="B Traffic" pitchFamily="2" charset="-78"/>
              </a:rPr>
              <a:t>«فيا عجبا بينا هو يستقيلها فى حياته اذ عقدها لاخر بعد وفاته، لشدّ ما تشطّرا ضرعيها.». شگفتا! كسى كه در زندگى، قصد واگذارى خلافت را داشت، چون اجَلش رسيد، كوشيد آن را به عقدِ ديگرى درآرد.</a:t>
            </a:r>
            <a:endParaRPr lang="en-US" sz="2000" dirty="0">
              <a:solidFill>
                <a:schemeClr val="tx1"/>
              </a:solidFill>
              <a:cs typeface="B Traffic" pitchFamily="2" charset="-78"/>
            </a:endParaRPr>
          </a:p>
        </p:txBody>
      </p:sp>
      <p:sp>
        <p:nvSpPr>
          <p:cNvPr id="4" name="Rounded Rectangle 3"/>
          <p:cNvSpPr/>
          <p:nvPr/>
        </p:nvSpPr>
        <p:spPr>
          <a:xfrm>
            <a:off x="304800" y="1371600"/>
            <a:ext cx="4724400" cy="1981200"/>
          </a:xfrm>
          <a:prstGeom prst="roundRect">
            <a:avLst/>
          </a:prstGeom>
          <a:gradFill flip="none" rotWithShape="1">
            <a:gsLst>
              <a:gs pos="0">
                <a:srgbClr val="DDEBCF"/>
              </a:gs>
              <a:gs pos="50000">
                <a:srgbClr val="9CB86E"/>
              </a:gs>
              <a:gs pos="100000">
                <a:srgbClr val="156B13"/>
              </a:gs>
            </a:gsLst>
            <a:lin ang="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400" dirty="0" smtClean="0">
                <a:solidFill>
                  <a:schemeClr val="tx1"/>
                </a:solidFill>
                <a:cs typeface="B Traffic" pitchFamily="2" charset="-78"/>
              </a:rPr>
              <a:t>امام </a:t>
            </a:r>
            <a:r>
              <a:rPr lang="fa-IR" sz="1600" dirty="0" smtClean="0">
                <a:solidFill>
                  <a:schemeClr val="tx1"/>
                </a:solidFill>
              </a:rPr>
              <a:t>(ع) </a:t>
            </a:r>
            <a:r>
              <a:rPr lang="fa-IR" sz="2400" dirty="0" smtClean="0">
                <a:solidFill>
                  <a:schemeClr val="tx1"/>
                </a:solidFill>
                <a:cs typeface="B Traffic" pitchFamily="2" charset="-78"/>
              </a:rPr>
              <a:t>در انتقاد از خليفه دوم دو ويژگى وى را مورد توجه قرار مى‏دهد: </a:t>
            </a:r>
            <a:r>
              <a:rPr lang="fa-IR" sz="2400" dirty="0" smtClean="0">
                <a:solidFill>
                  <a:schemeClr val="bg1"/>
                </a:solidFill>
                <a:cs typeface="B Traffic" pitchFamily="2" charset="-78"/>
              </a:rPr>
              <a:t>«خشونت» و« شتابزدگى در بيان رأى».</a:t>
            </a:r>
            <a:endParaRPr lang="en-US" sz="2400" dirty="0">
              <a:solidFill>
                <a:schemeClr val="bg1"/>
              </a:solidFill>
              <a:cs typeface="B Traffic" pitchFamily="2" charset="-78"/>
            </a:endParaRPr>
          </a:p>
        </p:txBody>
      </p:sp>
      <p:sp>
        <p:nvSpPr>
          <p:cNvPr id="5" name="Rounded Rectangle 4"/>
          <p:cNvSpPr/>
          <p:nvPr/>
        </p:nvSpPr>
        <p:spPr>
          <a:xfrm>
            <a:off x="386644" y="3124200"/>
            <a:ext cx="4636912" cy="3276600"/>
          </a:xfrm>
          <a:prstGeom prst="roundRect">
            <a:avLst/>
          </a:prstGeom>
          <a:gradFill flip="none" rotWithShape="1">
            <a:gsLst>
              <a:gs pos="0">
                <a:srgbClr val="DDEBCF"/>
              </a:gs>
              <a:gs pos="50000">
                <a:srgbClr val="9CB86E"/>
              </a:gs>
              <a:gs pos="100000">
                <a:srgbClr val="156B13"/>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400" dirty="0" smtClean="0">
                <a:solidFill>
                  <a:schemeClr val="tx1"/>
                </a:solidFill>
                <a:cs typeface="B Traffic" pitchFamily="2" charset="-78"/>
              </a:rPr>
              <a:t>سخنان امام </a:t>
            </a:r>
            <a:r>
              <a:rPr lang="fa-IR" sz="1600" dirty="0" smtClean="0">
                <a:solidFill>
                  <a:schemeClr val="tx1"/>
                </a:solidFill>
              </a:rPr>
              <a:t>(ع) </a:t>
            </a:r>
            <a:r>
              <a:rPr lang="fa-IR" sz="2400" dirty="0" smtClean="0">
                <a:solidFill>
                  <a:schemeClr val="tx1"/>
                </a:solidFill>
                <a:cs typeface="B Traffic" pitchFamily="2" charset="-78"/>
              </a:rPr>
              <a:t>نشان مى‏دهد كه آن حضرت بر روش عثمان نيز سخت انتقاد داشت. آن حضرت </a:t>
            </a:r>
            <a:r>
              <a:rPr lang="fa-IR" sz="1400" dirty="0" smtClean="0">
                <a:solidFill>
                  <a:schemeClr val="tx1"/>
                </a:solidFill>
              </a:rPr>
              <a:t>(ع) </a:t>
            </a:r>
            <a:r>
              <a:rPr lang="fa-IR" sz="2400" dirty="0" smtClean="0">
                <a:solidFill>
                  <a:schemeClr val="tx1"/>
                </a:solidFill>
                <a:cs typeface="B Traffic" pitchFamily="2" charset="-78"/>
              </a:rPr>
              <a:t>مى‏فرمايد: </a:t>
            </a:r>
            <a:r>
              <a:rPr lang="fa-IR" sz="2400" dirty="0" smtClean="0">
                <a:solidFill>
                  <a:schemeClr val="bg1"/>
                </a:solidFill>
                <a:cs typeface="B Traffic" pitchFamily="2" charset="-78"/>
              </a:rPr>
              <a:t>عثمان روش مستبدانه پيش گرفت. همه چيز را به خود و خويشاوندانش اختصاص داد و به‏گونه‏اى ناپسند در اين مسير پيش رفت. </a:t>
            </a:r>
            <a:endParaRPr lang="en-US" sz="2400" dirty="0">
              <a:solidFill>
                <a:schemeClr val="bg1"/>
              </a:solidFill>
              <a:cs typeface="B Traffic" pitchFamily="2" charset="-78"/>
            </a:endParaRPr>
          </a:p>
        </p:txBody>
      </p:sp>
      <p:grpSp>
        <p:nvGrpSpPr>
          <p:cNvPr id="18" name="Group 17"/>
          <p:cNvGrpSpPr/>
          <p:nvPr/>
        </p:nvGrpSpPr>
        <p:grpSpPr>
          <a:xfrm rot="19609742" flipH="1">
            <a:off x="7918842" y="-122215"/>
            <a:ext cx="1089404" cy="1416850"/>
            <a:chOff x="-424194" y="3200400"/>
            <a:chExt cx="2389519" cy="2614612"/>
          </a:xfrm>
        </p:grpSpPr>
        <p:pic>
          <p:nvPicPr>
            <p:cNvPr id="19" name="Picture 18" descr="G:\ghiasvand\Nahad\Ghiasvand\ax\اسلیمی\bote5.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descr="G:\ghiasvand\Nahad\Ghiasvand\ax\اسلیمی\bote5.png"/>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Group 20"/>
          <p:cNvGrpSpPr/>
          <p:nvPr/>
        </p:nvGrpSpPr>
        <p:grpSpPr>
          <a:xfrm rot="1990258">
            <a:off x="1213244" y="-122214"/>
            <a:ext cx="1089404" cy="1416850"/>
            <a:chOff x="-424194" y="3200400"/>
            <a:chExt cx="2389519" cy="2614612"/>
          </a:xfrm>
        </p:grpSpPr>
        <p:pic>
          <p:nvPicPr>
            <p:cNvPr id="22" name="Picture 21" descr="G:\ghiasvand\Nahad\Ghiasvand\ax\اسلیمی\bote5.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G:\ghiasvand\Nahad\Ghiasvand\ax\اسلیمی\bote5.png"/>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7" name="Picture 26"/>
          <p:cNvPicPr>
            <a:picLocks noChangeAspect="1"/>
          </p:cNvPicPr>
          <p:nvPr/>
        </p:nvPicPr>
        <p:blipFill>
          <a:blip r:embed="rId5" cstate="print">
            <a:duotone>
              <a:prstClr val="black"/>
              <a:schemeClr val="accent3">
                <a:tint val="45000"/>
                <a:satMod val="400000"/>
              </a:schemeClr>
            </a:duotone>
          </a:blip>
          <a:stretch>
            <a:fillRect/>
          </a:stretch>
        </p:blipFill>
        <p:spPr>
          <a:xfrm rot="2956268" flipV="1">
            <a:off x="7591415" y="5579648"/>
            <a:ext cx="1977200" cy="1193823"/>
          </a:xfrm>
          <a:prstGeom prst="rect">
            <a:avLst/>
          </a:prstGeom>
        </p:spPr>
      </p:pic>
      <p:pic>
        <p:nvPicPr>
          <p:cNvPr id="30" name="Picture 29"/>
          <p:cNvPicPr>
            <a:picLocks noChangeAspect="1"/>
          </p:cNvPicPr>
          <p:nvPr/>
        </p:nvPicPr>
        <p:blipFill>
          <a:blip r:embed="rId5" cstate="print">
            <a:duotone>
              <a:prstClr val="black"/>
              <a:schemeClr val="accent3">
                <a:tint val="45000"/>
                <a:satMod val="400000"/>
              </a:schemeClr>
            </a:duotone>
          </a:blip>
          <a:stretch>
            <a:fillRect/>
          </a:stretch>
        </p:blipFill>
        <p:spPr>
          <a:xfrm rot="18643732" flipH="1" flipV="1">
            <a:off x="-272215" y="5494729"/>
            <a:ext cx="1977200" cy="1193823"/>
          </a:xfrm>
          <a:prstGeom prst="rect">
            <a:avLst/>
          </a:prstGeom>
        </p:spPr>
      </p:pic>
    </p:spTree>
    <p:extLst>
      <p:ext uri="{BB962C8B-B14F-4D97-AF65-F5344CB8AC3E}">
        <p14:creationId xmlns:p14="http://schemas.microsoft.com/office/powerpoint/2010/main" xmlns="" val="258661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par>
                                <p:cTn id="8" presetID="1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slide(fromRigh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1000"/>
                                        <p:tgtEl>
                                          <p:spTgt spid="5"/>
                                        </p:tgtEl>
                                      </p:cBhvr>
                                    </p:animEffect>
                                  </p:childTnLst>
                                </p:cTn>
                              </p:par>
                              <p:par>
                                <p:cTn id="21" presetID="12" presetClass="entr" presetSubtype="2"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lide(fromRight)">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p:spPr>
        <p:style>
          <a:lnRef idx="2">
            <a:schemeClr val="accent4"/>
          </a:lnRef>
          <a:fillRef idx="1">
            <a:schemeClr val="lt1"/>
          </a:fillRef>
          <a:effectRef idx="0">
            <a:schemeClr val="accent4"/>
          </a:effectRef>
          <a:fontRef idx="minor">
            <a:schemeClr val="dk1"/>
          </a:fontRef>
        </p:style>
      </p:pic>
      <p:sp>
        <p:nvSpPr>
          <p:cNvPr id="17" name="Rounded Rectangle 16"/>
          <p:cNvSpPr/>
          <p:nvPr/>
        </p:nvSpPr>
        <p:spPr>
          <a:xfrm>
            <a:off x="1447800" y="228600"/>
            <a:ext cx="7086600" cy="129540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rgbClr val="FFFF00"/>
              </a:solidFill>
              <a:cs typeface="B Traffic" pitchFamily="2" charset="-78"/>
            </a:endParaRPr>
          </a:p>
        </p:txBody>
      </p:sp>
      <p:sp>
        <p:nvSpPr>
          <p:cNvPr id="8" name="Rounded Rectangle 7"/>
          <p:cNvSpPr/>
          <p:nvPr/>
        </p:nvSpPr>
        <p:spPr>
          <a:xfrm>
            <a:off x="609600" y="1752600"/>
            <a:ext cx="8077200" cy="7620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indent="457200" algn="justLow" rtl="1"/>
            <a:r>
              <a:rPr lang="fa-IR" sz="2400" dirty="0" smtClean="0">
                <a:solidFill>
                  <a:schemeClr val="tx1"/>
                </a:solidFill>
                <a:cs typeface="B Traffic" pitchFamily="2" charset="-78"/>
              </a:rPr>
              <a:t>1. تفسير قرآن و بيان مراد واقعى بسيارى از آيات.</a:t>
            </a:r>
            <a:endParaRPr lang="en-US" sz="2400" dirty="0">
              <a:solidFill>
                <a:schemeClr val="tx1"/>
              </a:solidFill>
              <a:cs typeface="B Traffic" pitchFamily="2" charset="-78"/>
            </a:endParaRPr>
          </a:p>
        </p:txBody>
      </p:sp>
      <p:pic>
        <p:nvPicPr>
          <p:cNvPr id="22" name="Picture 2" descr="G:\ghiasvand\Nahad\Ghiasvand\ax\اسلیمی\bote1.png"/>
          <p:cNvPicPr>
            <a:picLocks noChangeAspect="1" noChangeArrowheads="1"/>
          </p:cNvPicPr>
          <p:nvPr/>
        </p:nvPicPr>
        <p:blipFill>
          <a:blip r:embed="rId3" cstate="print">
            <a:duotone>
              <a:prstClr val="black"/>
              <a:srgbClr val="6699FF">
                <a:tint val="45000"/>
                <a:satMod val="400000"/>
              </a:srgbClr>
            </a:duotone>
            <a:extLst>
              <a:ext uri="{28A0092B-C50C-407E-A947-70E740481C1C}">
                <a14:useLocalDpi xmlns:a14="http://schemas.microsoft.com/office/drawing/2010/main" xmlns="" val="0"/>
              </a:ext>
            </a:extLst>
          </a:blip>
          <a:srcRect/>
          <a:stretch>
            <a:fillRect/>
          </a:stretch>
        </p:blipFill>
        <p:spPr bwMode="auto">
          <a:xfrm rot="10800000" flipH="1">
            <a:off x="304800" y="1600198"/>
            <a:ext cx="708610" cy="1066802"/>
          </a:xfrm>
          <a:prstGeom prst="rect">
            <a:avLst/>
          </a:prstGeom>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pic>
      <p:sp>
        <p:nvSpPr>
          <p:cNvPr id="2" name="Rounded Rectangle 1"/>
          <p:cNvSpPr/>
          <p:nvPr/>
        </p:nvSpPr>
        <p:spPr>
          <a:xfrm>
            <a:off x="1600200" y="381000"/>
            <a:ext cx="6781800" cy="9906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fa-IR" sz="2400" b="1" dirty="0" smtClean="0">
                <a:solidFill>
                  <a:schemeClr val="tx2"/>
                </a:solidFill>
                <a:cs typeface="B Traffic" pitchFamily="2" charset="-78"/>
              </a:rPr>
              <a:t>مهم‏ترين فعاليت‏هاى امام </a:t>
            </a:r>
            <a:r>
              <a:rPr lang="fa-IR" sz="1000" b="1" dirty="0" smtClean="0">
                <a:solidFill>
                  <a:schemeClr val="tx2"/>
                </a:solidFill>
                <a:cs typeface="B Traffic" pitchFamily="2" charset="-78"/>
              </a:rPr>
              <a:t>(ع)</a:t>
            </a:r>
          </a:p>
          <a:p>
            <a:pPr algn="ctr"/>
            <a:r>
              <a:rPr lang="fa-IR" sz="2400" b="1" dirty="0" smtClean="0">
                <a:solidFill>
                  <a:schemeClr val="tx2"/>
                </a:solidFill>
                <a:cs typeface="B Traffic" pitchFamily="2" charset="-78"/>
              </a:rPr>
              <a:t>در دوران خلفا عبارت است از:</a:t>
            </a:r>
            <a:endParaRPr lang="en-US" sz="2400" b="1" dirty="0">
              <a:solidFill>
                <a:schemeClr val="tx2"/>
              </a:solidFill>
              <a:cs typeface="B Traffic" pitchFamily="2" charset="-78"/>
            </a:endParaRPr>
          </a:p>
        </p:txBody>
      </p:sp>
      <p:sp>
        <p:nvSpPr>
          <p:cNvPr id="3" name="Rounded Rectangle 2"/>
          <p:cNvSpPr/>
          <p:nvPr/>
        </p:nvSpPr>
        <p:spPr>
          <a:xfrm>
            <a:off x="609600" y="2362202"/>
            <a:ext cx="8077200" cy="76200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indent="457200" algn="justLow" rtl="1"/>
            <a:r>
              <a:rPr lang="fa-IR" sz="2400" dirty="0" smtClean="0">
                <a:solidFill>
                  <a:schemeClr val="tx1"/>
                </a:solidFill>
                <a:cs typeface="B Traffic" pitchFamily="2" charset="-78"/>
              </a:rPr>
              <a:t>2. پاسخ به پرسش‏هاى دانشمندان به ‏ويژه دانشمندان اهل كتاب.</a:t>
            </a:r>
            <a:endParaRPr lang="en-US" sz="2400" dirty="0" smtClean="0">
              <a:solidFill>
                <a:schemeClr val="tx1"/>
              </a:solidFill>
              <a:cs typeface="B Traffic" pitchFamily="2" charset="-78"/>
            </a:endParaRPr>
          </a:p>
        </p:txBody>
      </p:sp>
      <p:sp>
        <p:nvSpPr>
          <p:cNvPr id="4" name="Rounded Rectangle 3"/>
          <p:cNvSpPr/>
          <p:nvPr/>
        </p:nvSpPr>
        <p:spPr>
          <a:xfrm>
            <a:off x="609600" y="3048000"/>
            <a:ext cx="8077200" cy="9144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indent="457200" algn="justLow" rtl="1"/>
            <a:r>
              <a:rPr lang="fa-IR" sz="2400" dirty="0" smtClean="0">
                <a:solidFill>
                  <a:schemeClr val="tx1"/>
                </a:solidFill>
                <a:cs typeface="B Traffic" pitchFamily="2" charset="-78"/>
              </a:rPr>
              <a:t>3. بيان حكم شرعى رويدادهاى نوظهور و قضاياى پيچيده‏اى كه قضات از داورى درباره آن ناتوان بودند.</a:t>
            </a:r>
            <a:endParaRPr lang="en-US" sz="2400" dirty="0" smtClean="0">
              <a:solidFill>
                <a:schemeClr val="tx1"/>
              </a:solidFill>
              <a:cs typeface="B Traffic" pitchFamily="2" charset="-78"/>
            </a:endParaRPr>
          </a:p>
        </p:txBody>
      </p:sp>
      <p:sp>
        <p:nvSpPr>
          <p:cNvPr id="5" name="Rounded Rectangle 4"/>
          <p:cNvSpPr/>
          <p:nvPr/>
        </p:nvSpPr>
        <p:spPr>
          <a:xfrm>
            <a:off x="609600" y="3886200"/>
            <a:ext cx="8077200" cy="137160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indent="457200" algn="justLow" rtl="1"/>
            <a:r>
              <a:rPr lang="fa-IR" sz="2400" dirty="0" smtClean="0">
                <a:solidFill>
                  <a:schemeClr val="tx1"/>
                </a:solidFill>
                <a:cs typeface="B Traffic" pitchFamily="2" charset="-78"/>
              </a:rPr>
              <a:t>4. پرورش و تربيت شاگردانى مانند: عبدالله بن عباس و افرادی چون ابوذر، اويس قرنى، مقداد، عمار، مالك اشتر، كميل، ميثم تمار، حبيب بن مظاهر و مسلم بن عوسجه</a:t>
            </a:r>
            <a:endParaRPr lang="en-US" sz="2400" dirty="0" smtClean="0">
              <a:solidFill>
                <a:schemeClr val="tx1"/>
              </a:solidFill>
              <a:cs typeface="B Traffic" pitchFamily="2" charset="-78"/>
            </a:endParaRPr>
          </a:p>
        </p:txBody>
      </p:sp>
      <p:sp>
        <p:nvSpPr>
          <p:cNvPr id="6" name="Rounded Rectangle 5"/>
          <p:cNvSpPr/>
          <p:nvPr/>
        </p:nvSpPr>
        <p:spPr>
          <a:xfrm>
            <a:off x="609600" y="5181597"/>
            <a:ext cx="8077200" cy="7620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indent="457200" algn="justLow" rtl="1"/>
            <a:r>
              <a:rPr lang="fa-IR" sz="2400" dirty="0" smtClean="0">
                <a:solidFill>
                  <a:schemeClr val="tx1"/>
                </a:solidFill>
                <a:cs typeface="B Traffic" pitchFamily="2" charset="-78"/>
              </a:rPr>
              <a:t>5. كوشش براى تأمين زندگى بينوايان و درماندگان. </a:t>
            </a:r>
            <a:endParaRPr lang="en-US" sz="2400" dirty="0" smtClean="0">
              <a:solidFill>
                <a:schemeClr val="tx1"/>
              </a:solidFill>
              <a:cs typeface="B Traffic" pitchFamily="2" charset="-78"/>
            </a:endParaRPr>
          </a:p>
        </p:txBody>
      </p:sp>
      <p:sp>
        <p:nvSpPr>
          <p:cNvPr id="7" name="Rounded Rectangle 6"/>
          <p:cNvSpPr/>
          <p:nvPr/>
        </p:nvSpPr>
        <p:spPr>
          <a:xfrm>
            <a:off x="609600" y="5791200"/>
            <a:ext cx="8077200" cy="76200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indent="457200" algn="justLow" rtl="1"/>
            <a:r>
              <a:rPr lang="fa-IR" sz="2400" dirty="0" smtClean="0">
                <a:solidFill>
                  <a:schemeClr val="tx1"/>
                </a:solidFill>
                <a:cs typeface="B Traffic" pitchFamily="2" charset="-78"/>
              </a:rPr>
              <a:t>6. شركت در نشست‏هاى رايزنى خلفا و ارائه صادقانه راه‏حل‏ها. </a:t>
            </a:r>
            <a:endParaRPr lang="en-US" sz="2400" dirty="0">
              <a:solidFill>
                <a:schemeClr val="tx1"/>
              </a:solidFill>
              <a:cs typeface="B Traffic" pitchFamily="2" charset="-78"/>
            </a:endParaRPr>
          </a:p>
        </p:txBody>
      </p:sp>
      <p:pic>
        <p:nvPicPr>
          <p:cNvPr id="20" name="Picture 2" descr="D:\document\leila\a\png\sd.png"/>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a:off x="1600200" y="381000"/>
            <a:ext cx="1280160" cy="1007157"/>
          </a:xfrm>
          <a:prstGeom prst="rect">
            <a:avLst/>
          </a:prstGeom>
          <a:ln/>
          <a:extLst>
            <a:ext uri="{909E8E84-426E-40DD-AFC4-6F175D3DCCD1}">
              <a14:hiddenFill xmlns:a14="http://schemas.microsoft.com/office/drawing/2010/main" xmlns="">
                <a:solidFill>
                  <a:srgbClr val="FFFFFF"/>
                </a:solidFill>
              </a14:hiddenFill>
            </a:ext>
          </a:extLst>
        </p:spPr>
        <p:style>
          <a:lnRef idx="0">
            <a:schemeClr val="accent4"/>
          </a:lnRef>
          <a:fillRef idx="3">
            <a:schemeClr val="accent4"/>
          </a:fillRef>
          <a:effectRef idx="3">
            <a:schemeClr val="accent4"/>
          </a:effectRef>
          <a:fontRef idx="minor">
            <a:schemeClr val="lt1"/>
          </a:fontRef>
        </p:style>
      </p:pic>
      <p:pic>
        <p:nvPicPr>
          <p:cNvPr id="21" name="Picture 2" descr="D:\document\leila\a\png\sd.png"/>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7101840" y="381000"/>
            <a:ext cx="1280160" cy="1007157"/>
          </a:xfrm>
          <a:prstGeom prst="rect">
            <a:avLst/>
          </a:prstGeom>
          <a:ln/>
          <a:extLst>
            <a:ext uri="{909E8E84-426E-40DD-AFC4-6F175D3DCCD1}">
              <a14:hiddenFill xmlns:a14="http://schemas.microsoft.com/office/drawing/2010/main" xmlns="">
                <a:solidFill>
                  <a:srgbClr val="FFFFFF"/>
                </a:solidFill>
              </a14:hiddenFill>
            </a:ext>
          </a:extLst>
        </p:spPr>
        <p:style>
          <a:lnRef idx="0">
            <a:schemeClr val="accent4"/>
          </a:lnRef>
          <a:fillRef idx="3">
            <a:schemeClr val="accent4"/>
          </a:fillRef>
          <a:effectRef idx="3">
            <a:schemeClr val="accent4"/>
          </a:effectRef>
          <a:fontRef idx="minor">
            <a:schemeClr val="lt1"/>
          </a:fontRef>
        </p:style>
      </p:pic>
      <p:pic>
        <p:nvPicPr>
          <p:cNvPr id="23" name="Picture 2" descr="G:\ghiasvand\Nahad\Ghiasvand\ax\اسلیمی\bote1.png"/>
          <p:cNvPicPr>
            <a:picLocks noChangeAspect="1" noChangeArrowheads="1"/>
          </p:cNvPicPr>
          <p:nvPr/>
        </p:nvPicPr>
        <p:blipFill>
          <a:blip r:embed="rId3" cstate="print">
            <a:duotone>
              <a:prstClr val="black"/>
              <a:srgbClr val="CC99FF">
                <a:tint val="45000"/>
                <a:satMod val="400000"/>
              </a:srgbClr>
            </a:duotone>
            <a:extLst>
              <a:ext uri="{28A0092B-C50C-407E-A947-70E740481C1C}">
                <a14:useLocalDpi xmlns:a14="http://schemas.microsoft.com/office/drawing/2010/main" xmlns="" val="0"/>
              </a:ext>
            </a:extLst>
          </a:blip>
          <a:srcRect/>
          <a:stretch>
            <a:fillRect/>
          </a:stretch>
        </p:blipFill>
        <p:spPr bwMode="auto">
          <a:xfrm rot="10800000" flipH="1">
            <a:off x="205789" y="2819400"/>
            <a:ext cx="708610" cy="1066802"/>
          </a:xfrm>
          <a:prstGeom prst="rect">
            <a:avLst/>
          </a:prstGeom>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pic>
      <p:pic>
        <p:nvPicPr>
          <p:cNvPr id="24" name="Picture 2" descr="G:\ghiasvand\Nahad\Ghiasvand\ax\اسلیمی\bote1.png"/>
          <p:cNvPicPr>
            <a:picLocks noChangeAspect="1" noChangeArrowheads="1"/>
          </p:cNvPicPr>
          <p:nvPr/>
        </p:nvPicPr>
        <p:blipFill>
          <a:blip r:embed="rId3" cstate="print">
            <a:duotone>
              <a:prstClr val="black"/>
              <a:srgbClr val="FF99CC">
                <a:tint val="45000"/>
                <a:satMod val="400000"/>
              </a:srgbClr>
            </a:duotone>
            <a:extLst>
              <a:ext uri="{28A0092B-C50C-407E-A947-70E740481C1C}">
                <a14:useLocalDpi xmlns:a14="http://schemas.microsoft.com/office/drawing/2010/main" xmlns="" val="0"/>
              </a:ext>
            </a:extLst>
          </a:blip>
          <a:srcRect/>
          <a:stretch>
            <a:fillRect/>
          </a:stretch>
        </p:blipFill>
        <p:spPr bwMode="auto">
          <a:xfrm rot="10800000" flipH="1">
            <a:off x="304800" y="5029195"/>
            <a:ext cx="708610" cy="1066802"/>
          </a:xfrm>
          <a:prstGeom prst="rect">
            <a:avLst/>
          </a:prstGeom>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pic>
      <p:pic>
        <p:nvPicPr>
          <p:cNvPr id="25" name="Picture 2" descr="G:\ghiasvand\Nahad\Ghiasvand\ax\اسلیمی\bote1.png"/>
          <p:cNvPicPr>
            <a:picLocks noChangeAspect="1" noChangeArrowheads="1"/>
          </p:cNvPicPr>
          <p:nvPr/>
        </p:nvPicPr>
        <p:blipFill>
          <a:blip r:embed="rId3" cstate="print">
            <a:duotone>
              <a:prstClr val="black"/>
              <a:srgbClr val="9999FF">
                <a:tint val="45000"/>
                <a:satMod val="400000"/>
              </a:srgbClr>
            </a:duotone>
            <a:extLst>
              <a:ext uri="{28A0092B-C50C-407E-A947-70E740481C1C}">
                <a14:useLocalDpi xmlns:a14="http://schemas.microsoft.com/office/drawing/2010/main" xmlns="" val="0"/>
              </a:ext>
            </a:extLst>
          </a:blip>
          <a:srcRect/>
          <a:stretch>
            <a:fillRect/>
          </a:stretch>
        </p:blipFill>
        <p:spPr bwMode="auto">
          <a:xfrm rot="10800000">
            <a:off x="8229600" y="2209800"/>
            <a:ext cx="708610" cy="1066802"/>
          </a:xfrm>
          <a:prstGeom prst="rect">
            <a:avLst/>
          </a:prstGeom>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pic>
      <p:pic>
        <p:nvPicPr>
          <p:cNvPr id="27" name="Picture 2" descr="G:\ghiasvand\Nahad\Ghiasvand\ax\اسلیمی\bote1.png"/>
          <p:cNvPicPr>
            <a:picLocks noChangeAspect="1" noChangeArrowheads="1"/>
          </p:cNvPicPr>
          <p:nvPr/>
        </p:nvPicPr>
        <p:blipFill>
          <a:blip r:embed="rId3" cstate="print">
            <a:duotone>
              <a:prstClr val="black"/>
              <a:srgbClr val="FFCCCC">
                <a:tint val="45000"/>
                <a:satMod val="400000"/>
              </a:srgbClr>
            </a:duotone>
            <a:extLst>
              <a:ext uri="{28A0092B-C50C-407E-A947-70E740481C1C}">
                <a14:useLocalDpi xmlns:a14="http://schemas.microsoft.com/office/drawing/2010/main" xmlns="" val="0"/>
              </a:ext>
            </a:extLst>
          </a:blip>
          <a:srcRect/>
          <a:stretch>
            <a:fillRect/>
          </a:stretch>
        </p:blipFill>
        <p:spPr bwMode="auto">
          <a:xfrm rot="10800000">
            <a:off x="8229600" y="5638797"/>
            <a:ext cx="708610" cy="1066802"/>
          </a:xfrm>
          <a:prstGeom prst="rect">
            <a:avLst/>
          </a:prstGeom>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xmlns="" val="39839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animBg="1"/>
      <p:bldP spid="5" grpId="0" animBg="1"/>
      <p:bldP spid="6"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19" name="Picture 2" descr="C:\Users\satari\Desktop\انديشه 1 عكسها\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667000" y="3733800"/>
            <a:ext cx="2560320" cy="2543213"/>
          </a:xfrm>
          <a:prstGeom prst="rect">
            <a:avLst/>
          </a:prstGeom>
          <a:noFill/>
        </p:spPr>
      </p:pic>
      <p:sp>
        <p:nvSpPr>
          <p:cNvPr id="2" name="Rounded Rectangle 1"/>
          <p:cNvSpPr/>
          <p:nvPr/>
        </p:nvSpPr>
        <p:spPr>
          <a:xfrm>
            <a:off x="4038600" y="152400"/>
            <a:ext cx="4800600" cy="1219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3200" b="1" dirty="0" smtClean="0">
                <a:solidFill>
                  <a:schemeClr val="tx1"/>
                </a:solidFill>
                <a:cs typeface="B Traffic" pitchFamily="2" charset="-78"/>
              </a:rPr>
              <a:t>گفتمان سقيفه</a:t>
            </a:r>
            <a:endParaRPr lang="en-US" sz="3200" b="1" dirty="0">
              <a:solidFill>
                <a:schemeClr val="tx1"/>
              </a:solidFill>
              <a:cs typeface="B Traffic" pitchFamily="2" charset="-78"/>
            </a:endParaRPr>
          </a:p>
        </p:txBody>
      </p:sp>
      <p:sp>
        <p:nvSpPr>
          <p:cNvPr id="3" name="Rounded Rectangle 2"/>
          <p:cNvSpPr/>
          <p:nvPr/>
        </p:nvSpPr>
        <p:spPr>
          <a:xfrm>
            <a:off x="4038600" y="1367262"/>
            <a:ext cx="4876800" cy="4804938"/>
          </a:xfrm>
          <a:prstGeom prst="roundRect">
            <a:avLst/>
          </a:prstGeom>
          <a:gradFill flip="none" rotWithShape="1">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justLow" rtl="1">
              <a:lnSpc>
                <a:spcPts val="2800"/>
              </a:lnSpc>
            </a:pPr>
            <a:r>
              <a:rPr lang="fa-IR" dirty="0" smtClean="0">
                <a:solidFill>
                  <a:schemeClr val="tx2">
                    <a:lumMod val="75000"/>
                  </a:schemeClr>
                </a:solidFill>
                <a:cs typeface="B Traffic" pitchFamily="2" charset="-78"/>
              </a:rPr>
              <a:t>هنگامى كه على بن ابى‏طالب و بنى‏هاشم سرگرم غسل‏دادن پيامبر(ص) بودند سه تن از مهاجران با اطلاع از اجتماع انصار در سقيفه به سرعت به محل رفته،به گفتگو پرداختند. خبر اين گفتگو را خليفه دوم بعدها ضمن خطبه‏اى در مدينه بازگو كرد.گفت: </a:t>
            </a:r>
            <a:r>
              <a:rPr lang="fa-IR" dirty="0" smtClean="0">
                <a:solidFill>
                  <a:schemeClr val="accent2"/>
                </a:solidFill>
                <a:cs typeface="B Traffic" pitchFamily="2" charset="-78"/>
              </a:rPr>
              <a:t>پس از رحلت رسول‏خدا (ص) به ما خبر دادندكه انصار با سعد بن عباده در سقيفه بنى‏ساعده اجتماع كرده‏اند.من،ابوبكر و ابوعبيده به آنجا رفتيم.من دست ابوبكر را گرفته، با او بيعت كردم.پس انصار با او بيعت كردند. </a:t>
            </a:r>
            <a:endParaRPr lang="en-US" dirty="0">
              <a:solidFill>
                <a:schemeClr val="accent2"/>
              </a:solidFill>
              <a:cs typeface="B Traffic" pitchFamily="2" charset="-78"/>
            </a:endParaRPr>
          </a:p>
        </p:txBody>
      </p:sp>
      <p:sp>
        <p:nvSpPr>
          <p:cNvPr id="4" name="Rounded Rectangle 3"/>
          <p:cNvSpPr/>
          <p:nvPr/>
        </p:nvSpPr>
        <p:spPr>
          <a:xfrm>
            <a:off x="152400" y="1905000"/>
            <a:ext cx="3733800" cy="3429000"/>
          </a:xfrm>
          <a:prstGeom prst="roundRect">
            <a:avLst/>
          </a:prstGeom>
          <a:gradFill flip="none" rotWithShape="1">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justLow" rtl="1">
              <a:lnSpc>
                <a:spcPct val="150000"/>
              </a:lnSpc>
            </a:pPr>
            <a:r>
              <a:rPr lang="fa-IR" sz="2000" dirty="0" smtClean="0">
                <a:solidFill>
                  <a:schemeClr val="tx2">
                    <a:lumMod val="75000"/>
                  </a:schemeClr>
                </a:solidFill>
                <a:cs typeface="B Traffic" pitchFamily="2" charset="-78"/>
              </a:rPr>
              <a:t>افزون بر دو شخصيت برجسته بنى‏هاشم،(على </a:t>
            </a:r>
            <a:r>
              <a:rPr lang="fa-IR" sz="1100" dirty="0" smtClean="0">
                <a:solidFill>
                  <a:schemeClr val="tx2">
                    <a:lumMod val="75000"/>
                  </a:schemeClr>
                </a:solidFill>
                <a:cs typeface="B Traffic" pitchFamily="2" charset="-78"/>
              </a:rPr>
              <a:t>(ع) </a:t>
            </a:r>
            <a:r>
              <a:rPr lang="fa-IR" sz="2000" dirty="0" smtClean="0">
                <a:solidFill>
                  <a:schemeClr val="tx2">
                    <a:lumMod val="75000"/>
                  </a:schemeClr>
                </a:solidFill>
                <a:cs typeface="B Traffic" pitchFamily="2" charset="-78"/>
              </a:rPr>
              <a:t>و عباس عموى پيامبر)افرادى چون زبير بن عوام،خالد بن سعيد، مقداد بن عمرو، سلمان فارسى،براء بن عازب،ابى بن كعب و ابوذر نيز با دستاورد سقيفه مخالفت كردند.</a:t>
            </a:r>
            <a:endParaRPr lang="en-US" sz="2000" dirty="0">
              <a:solidFill>
                <a:schemeClr val="tx2">
                  <a:lumMod val="75000"/>
                </a:schemeClr>
              </a:solidFill>
              <a:cs typeface="B Traffic" pitchFamily="2" charset="-78"/>
            </a:endParaRPr>
          </a:p>
        </p:txBody>
      </p:sp>
      <p:pic>
        <p:nvPicPr>
          <p:cNvPr id="17" name="Picture 3" descr="C:\Users\satari\Desktop\انديشه 1 عكسها\png\AN071TR.PNG"/>
          <p:cNvPicPr>
            <a:picLocks noChangeAspect="1" noChangeArrowheads="1"/>
          </p:cNvPicPr>
          <p:nvPr/>
        </p:nvPicPr>
        <p:blipFill>
          <a:blip r:embed="rId4" cstate="print"/>
          <a:srcRect/>
          <a:stretch>
            <a:fillRect/>
          </a:stretch>
        </p:blipFill>
        <p:spPr bwMode="auto">
          <a:xfrm flipH="1">
            <a:off x="7924800" y="381000"/>
            <a:ext cx="785818" cy="734612"/>
          </a:xfrm>
          <a:prstGeom prst="rect">
            <a:avLst/>
          </a:prstGeom>
          <a:noFill/>
        </p:spPr>
      </p:pic>
      <p:pic>
        <p:nvPicPr>
          <p:cNvPr id="18" name="Picture 3" descr="C:\Users\satari\Desktop\انديشه 1 عكسها\png\AN071TR.PNG"/>
          <p:cNvPicPr>
            <a:picLocks noChangeAspect="1" noChangeArrowheads="1"/>
          </p:cNvPicPr>
          <p:nvPr/>
        </p:nvPicPr>
        <p:blipFill>
          <a:blip r:embed="rId4" cstate="print"/>
          <a:srcRect/>
          <a:stretch>
            <a:fillRect/>
          </a:stretch>
        </p:blipFill>
        <p:spPr bwMode="auto">
          <a:xfrm>
            <a:off x="4191000" y="381000"/>
            <a:ext cx="785818" cy="734612"/>
          </a:xfrm>
          <a:prstGeom prst="rect">
            <a:avLst/>
          </a:prstGeom>
          <a:noFill/>
        </p:spPr>
      </p:pic>
    </p:spTree>
    <p:extLst>
      <p:ext uri="{BB962C8B-B14F-4D97-AF65-F5344CB8AC3E}">
        <p14:creationId xmlns:p14="http://schemas.microsoft.com/office/powerpoint/2010/main" xmlns="" val="42091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8" presetClass="emph" presetSubtype="0" fill="hold" nodeType="withEffect">
                                  <p:stCondLst>
                                    <p:cond delay="0"/>
                                  </p:stCondLst>
                                  <p:childTnLst>
                                    <p:animRot by="-10800000">
                                      <p:cBhvr>
                                        <p:cTn id="12" dur="1000" fill="hold"/>
                                        <p:tgtEl>
                                          <p:spTgt spid="19"/>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10" name="Oval 9"/>
          <p:cNvSpPr/>
          <p:nvPr/>
        </p:nvSpPr>
        <p:spPr>
          <a:xfrm>
            <a:off x="3733800" y="76200"/>
            <a:ext cx="4038600" cy="1574128"/>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800" b="1" dirty="0">
              <a:solidFill>
                <a:schemeClr val="tx1"/>
              </a:solidFill>
              <a:cs typeface="B Traffic" pitchFamily="2" charset="-78"/>
            </a:endParaRPr>
          </a:p>
        </p:txBody>
      </p:sp>
      <p:pic>
        <p:nvPicPr>
          <p:cNvPr id="17" name="Picture 16" descr="C:\Users\satari\Desktop\انديشه 1 عكسها\ax\اسلیمی\4un3k-arabesque_4.png"/>
          <p:cNvPicPr>
            <a:picLocks noChangeAspect="1" noChangeArrowheads="1"/>
          </p:cNvPicPr>
          <p:nvPr/>
        </p:nvPicPr>
        <p:blipFill>
          <a:blip r:embed="rId3" cstate="print">
            <a:grayscl/>
            <a:lum bright="-100000"/>
          </a:blip>
          <a:srcRect/>
          <a:stretch>
            <a:fillRect/>
          </a:stretch>
        </p:blipFill>
        <p:spPr bwMode="auto">
          <a:xfrm rot="9004161" flipH="1">
            <a:off x="7357350" y="118872"/>
            <a:ext cx="1874130" cy="1413026"/>
          </a:xfrm>
          <a:prstGeom prst="rect">
            <a:avLst/>
          </a:prstGeom>
          <a:noFill/>
        </p:spPr>
      </p:pic>
      <p:pic>
        <p:nvPicPr>
          <p:cNvPr id="18" name="Picture 17" descr="C:\Users\satari\Desktop\انديشه 1 عكسها\ax\اسلیمی\4un3k-arabesque_4.png"/>
          <p:cNvPicPr>
            <a:picLocks noChangeAspect="1" noChangeArrowheads="1"/>
          </p:cNvPicPr>
          <p:nvPr/>
        </p:nvPicPr>
        <p:blipFill>
          <a:blip r:embed="rId3" cstate="print">
            <a:grayscl/>
            <a:lum bright="-100000"/>
          </a:blip>
          <a:srcRect/>
          <a:stretch>
            <a:fillRect/>
          </a:stretch>
        </p:blipFill>
        <p:spPr bwMode="auto">
          <a:xfrm rot="12595839">
            <a:off x="2208740" y="118651"/>
            <a:ext cx="1874130" cy="1413026"/>
          </a:xfrm>
          <a:prstGeom prst="rect">
            <a:avLst/>
          </a:prstGeom>
          <a:noFill/>
        </p:spPr>
      </p:pic>
      <p:pic>
        <p:nvPicPr>
          <p:cNvPr id="20" name="Picture 2" descr="C:\Users\satari\Desktop\انديشه 1 عكسها\png\يبفurl.pn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609600" y="609600"/>
            <a:ext cx="2919445" cy="2899938"/>
          </a:xfrm>
          <a:prstGeom prst="rect">
            <a:avLst/>
          </a:prstGeom>
          <a:noFill/>
        </p:spPr>
      </p:pic>
      <p:sp>
        <p:nvSpPr>
          <p:cNvPr id="2" name="Oval 1"/>
          <p:cNvSpPr/>
          <p:nvPr/>
        </p:nvSpPr>
        <p:spPr>
          <a:xfrm>
            <a:off x="3962400" y="278728"/>
            <a:ext cx="3657600" cy="1143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2800" b="1" dirty="0" smtClean="0">
                <a:solidFill>
                  <a:schemeClr val="tx1"/>
                </a:solidFill>
                <a:cs typeface="B Traffic" pitchFamily="2" charset="-78"/>
              </a:rPr>
              <a:t>عهدنامه جانشينى</a:t>
            </a:r>
            <a:endParaRPr lang="en-US" sz="2800" b="1" dirty="0">
              <a:solidFill>
                <a:schemeClr val="tx1"/>
              </a:solidFill>
              <a:cs typeface="B Traffic" pitchFamily="2" charset="-78"/>
            </a:endParaRPr>
          </a:p>
        </p:txBody>
      </p:sp>
      <p:sp>
        <p:nvSpPr>
          <p:cNvPr id="3" name="Rounded Rectangle 2"/>
          <p:cNvSpPr/>
          <p:nvPr/>
        </p:nvSpPr>
        <p:spPr>
          <a:xfrm>
            <a:off x="3962400" y="1676400"/>
            <a:ext cx="4953000" cy="495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Low" rtl="1">
              <a:lnSpc>
                <a:spcPct val="150000"/>
              </a:lnSpc>
            </a:pPr>
            <a:r>
              <a:rPr lang="fa-IR" sz="2200" dirty="0" smtClean="0">
                <a:solidFill>
                  <a:schemeClr val="tx1"/>
                </a:solidFill>
                <a:cs typeface="B Traffic" pitchFamily="2" charset="-78"/>
              </a:rPr>
              <a:t>پس از گذشت دو سال و چهار ماه از خلافت، ابوبكر در بستر بيمارى به عبدالرحمان بن عوف گفت: براى جلوگيرى از فتنه در صدد است عمر را جانشين خود سازد. عثمان از سوى او مأموريت يافت عهدنامه جانشينى بنويسد. عثمان عهدنامه را به نام عمر بن خطاب به پايان برد. بعد عهدنامه را همراه عمر به مسجد فرستاد تا به اطلاع مردم رسانده شود.</a:t>
            </a:r>
            <a:endParaRPr lang="en-US" sz="2200" dirty="0">
              <a:solidFill>
                <a:schemeClr val="tx1"/>
              </a:solidFill>
              <a:cs typeface="B Traffic" pitchFamily="2" charset="-78"/>
            </a:endParaRPr>
          </a:p>
        </p:txBody>
      </p:sp>
      <p:sp>
        <p:nvSpPr>
          <p:cNvPr id="4" name="Rounded Rectangle 3"/>
          <p:cNvSpPr/>
          <p:nvPr/>
        </p:nvSpPr>
        <p:spPr>
          <a:xfrm>
            <a:off x="152400" y="1676400"/>
            <a:ext cx="3657600" cy="495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Low" rtl="1">
              <a:lnSpc>
                <a:spcPct val="150000"/>
              </a:lnSpc>
            </a:pPr>
            <a:r>
              <a:rPr lang="fa-IR" sz="2000" dirty="0" smtClean="0">
                <a:solidFill>
                  <a:schemeClr val="accent1"/>
                </a:solidFill>
                <a:cs typeface="B Traffic" pitchFamily="2" charset="-78"/>
              </a:rPr>
              <a:t>اصل استخلاف به اين شيوه،بی هیچ پیشینه در سیره رسول خدا (ص)</a:t>
            </a:r>
            <a:r>
              <a:rPr lang="en-US" sz="2000" dirty="0" smtClean="0">
                <a:solidFill>
                  <a:schemeClr val="accent1"/>
                </a:solidFill>
                <a:cs typeface="B Traffic" pitchFamily="2" charset="-78"/>
              </a:rPr>
              <a:t> </a:t>
            </a:r>
            <a:r>
              <a:rPr lang="fa-IR" sz="2000" dirty="0" smtClean="0">
                <a:solidFill>
                  <a:schemeClr val="accent1"/>
                </a:solidFill>
                <a:cs typeface="B Traffic" pitchFamily="2" charset="-78"/>
              </a:rPr>
              <a:t>به‏عنوان اصلى مشروع در فقه سياسى اهل‏سنت پذيرفته شد و عمر با اين عهدنامه به خلافت منصوب شد و بيعت مردم تنها نوعى اظهار وفادارى و فرمانبردارى بود و در خليفه‏شدنش تأثير نداشت.</a:t>
            </a:r>
            <a:endParaRPr lang="en-US" sz="2000" dirty="0">
              <a:solidFill>
                <a:schemeClr val="accent1"/>
              </a:solidFill>
              <a:cs typeface="B Traffic" pitchFamily="2" charset="-78"/>
            </a:endParaRPr>
          </a:p>
        </p:txBody>
      </p:sp>
    </p:spTree>
    <p:extLst>
      <p:ext uri="{BB962C8B-B14F-4D97-AF65-F5344CB8AC3E}">
        <p14:creationId xmlns:p14="http://schemas.microsoft.com/office/powerpoint/2010/main" xmlns="" val="37670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8" presetClass="emph" presetSubtype="0" fill="hold" nodeType="withEffect">
                                  <p:stCondLst>
                                    <p:cond delay="0"/>
                                  </p:stCondLst>
                                  <p:childTnLst>
                                    <p:animRot by="10800000">
                                      <p:cBhvr>
                                        <p:cTn id="17"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19" name="Picture 2" descr="C:\Users\satari\Desktop\انديشه 1 عكسها\png\يبفurl.png"/>
          <p:cNvPicPr>
            <a:picLocks noChangeAspect="1" noChangeArrowheads="1"/>
          </p:cNvPicPr>
          <p:nvPr/>
        </p:nvPicPr>
        <p:blipFill>
          <a:blip r:embed="rId3" cstate="print">
            <a:duotone>
              <a:prstClr val="black"/>
              <a:srgbClr val="33CCCC">
                <a:tint val="45000"/>
                <a:satMod val="400000"/>
              </a:srgbClr>
            </a:duotone>
          </a:blip>
          <a:srcRect/>
          <a:stretch>
            <a:fillRect/>
          </a:stretch>
        </p:blipFill>
        <p:spPr bwMode="auto">
          <a:xfrm>
            <a:off x="3230880" y="1650842"/>
            <a:ext cx="3017520" cy="2997358"/>
          </a:xfrm>
          <a:prstGeom prst="rect">
            <a:avLst/>
          </a:prstGeom>
          <a:noFill/>
        </p:spPr>
      </p:pic>
      <p:sp>
        <p:nvSpPr>
          <p:cNvPr id="2" name="Rounded Rectangle 1"/>
          <p:cNvSpPr/>
          <p:nvPr/>
        </p:nvSpPr>
        <p:spPr>
          <a:xfrm>
            <a:off x="1828800" y="457200"/>
            <a:ext cx="5662873"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2400" b="1" dirty="0" smtClean="0">
                <a:solidFill>
                  <a:schemeClr val="tx1"/>
                </a:solidFill>
                <a:cs typeface="B Traffic" pitchFamily="2" charset="-78"/>
              </a:rPr>
              <a:t>شوراى شش نفرى تعيين خليفه‏</a:t>
            </a:r>
            <a:endParaRPr lang="en-US" sz="2400" b="1" dirty="0">
              <a:solidFill>
                <a:schemeClr val="tx1"/>
              </a:solidFill>
              <a:cs typeface="B Traffic" pitchFamily="2" charset="-78"/>
            </a:endParaRPr>
          </a:p>
        </p:txBody>
      </p:sp>
      <p:sp>
        <p:nvSpPr>
          <p:cNvPr id="3" name="Rounded Rectangle 2"/>
          <p:cNvSpPr/>
          <p:nvPr/>
        </p:nvSpPr>
        <p:spPr>
          <a:xfrm>
            <a:off x="304800" y="1676400"/>
            <a:ext cx="8610600" cy="1447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rtl="1">
              <a:lnSpc>
                <a:spcPct val="150000"/>
              </a:lnSpc>
            </a:pPr>
            <a:r>
              <a:rPr lang="fa-IR" dirty="0" smtClean="0">
                <a:solidFill>
                  <a:schemeClr val="tx1"/>
                </a:solidFill>
                <a:cs typeface="B Traffic" pitchFamily="2" charset="-78"/>
              </a:rPr>
              <a:t>هرچند ادعاى وجود مجلس مشاوره‏اى منظم كه بتواند در نظام حكومتى نقش ايفا كند،با واقعيات آن زمان و گزارش‏هاى تاريخى سازگار نيست،مشورتهاى موردى، امرى مرسوم بود.چنان که </a:t>
            </a:r>
            <a:r>
              <a:rPr lang="fa-IR" dirty="0" smtClean="0">
                <a:solidFill>
                  <a:schemeClr val="accent2"/>
                </a:solidFill>
                <a:cs typeface="B Traffic" pitchFamily="2" charset="-78"/>
              </a:rPr>
              <a:t>مشورت خلیفه دوم با اصحاب درباره احادیث پیامبر (ص) و نهی از نگارش، به رغم نظر اصحاب، مشهور است.</a:t>
            </a:r>
            <a:endParaRPr lang="en-US" dirty="0">
              <a:solidFill>
                <a:schemeClr val="accent2"/>
              </a:solidFill>
              <a:cs typeface="B Traffic" pitchFamily="2" charset="-78"/>
            </a:endParaRPr>
          </a:p>
        </p:txBody>
      </p:sp>
      <p:sp>
        <p:nvSpPr>
          <p:cNvPr id="4" name="Rounded Rectangle 3"/>
          <p:cNvSpPr/>
          <p:nvPr/>
        </p:nvSpPr>
        <p:spPr>
          <a:xfrm>
            <a:off x="381000" y="3124200"/>
            <a:ext cx="8534400" cy="35814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just" rtl="1">
              <a:lnSpc>
                <a:spcPts val="3000"/>
              </a:lnSpc>
            </a:pPr>
            <a:r>
              <a:rPr lang="fa-IR" sz="2000" dirty="0" smtClean="0">
                <a:solidFill>
                  <a:schemeClr val="tx1"/>
                </a:solidFill>
                <a:cs typeface="B Traffic" pitchFamily="2" charset="-78"/>
              </a:rPr>
              <a:t>اعضاى شورا، يعنى على </a:t>
            </a:r>
            <a:r>
              <a:rPr lang="fa-IR" sz="1400" dirty="0" smtClean="0">
                <a:solidFill>
                  <a:schemeClr val="tx1"/>
                </a:solidFill>
                <a:cs typeface="B Traffic" pitchFamily="2" charset="-78"/>
              </a:rPr>
              <a:t>(ع) </a:t>
            </a:r>
            <a:r>
              <a:rPr lang="fa-IR" sz="2000" dirty="0" smtClean="0">
                <a:solidFill>
                  <a:schemeClr val="tx1"/>
                </a:solidFill>
                <a:cs typeface="B Traffic" pitchFamily="2" charset="-78"/>
              </a:rPr>
              <a:t>،زبير بن عوام، سعد بن ابى‏وقاص، عبدالرحمان بن عوف، عثمان و طلحة بن عبيدالله، كه همه از مهاجران بودند، بايد در خانه‏اى گرد آيند و پنجاه نظامى انصار بر كار آنان مراقبت كنند تا اين گروه يك نفر را از ميان خود برگزيند. اگر پنج تن كسى را بر مى‏گزيدند و يك نفر مخالفت مى‏كرد،بايد كشته مى‏شد. اگر دو نفر با رأى چهار تن مخالفت مى‏كردند، بايد كشته مى‏شدند.اگر سه نفر يك رأى و سه تن رأى ديگر داشتند، بايد به داورى عبدالله بن عمر راضى مى‏شدند؛ و گرنه، رأى گروهى كه عبدالرحمان در ميان آنان بود، مقدم مى‏شد و سه تن ديگر، در صورت مخالفت، كشته مى‏شدند.</a:t>
            </a:r>
            <a:endParaRPr lang="en-US" sz="2000" dirty="0">
              <a:solidFill>
                <a:schemeClr val="tx1"/>
              </a:solidFill>
              <a:cs typeface="B Traffic" pitchFamily="2" charset="-78"/>
            </a:endParaRPr>
          </a:p>
        </p:txBody>
      </p:sp>
      <p:sp>
        <p:nvSpPr>
          <p:cNvPr id="9" name="Teardrop 8"/>
          <p:cNvSpPr/>
          <p:nvPr/>
        </p:nvSpPr>
        <p:spPr>
          <a:xfrm flipH="1">
            <a:off x="6477000" y="457200"/>
            <a:ext cx="1042727" cy="982632"/>
          </a:xfrm>
          <a:prstGeom prst="teardrop">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0" name="Picture 9" descr="C:\Users\satari\Desktop\انديشه 1 عكسها\png\uzdfghrl.png"/>
          <p:cNvPicPr>
            <a:picLocks noChangeAspect="1" noChangeArrowheads="1"/>
          </p:cNvPicPr>
          <p:nvPr/>
        </p:nvPicPr>
        <p:blipFill>
          <a:blip r:embed="rId4" cstate="print"/>
          <a:srcRect/>
          <a:stretch>
            <a:fillRect/>
          </a:stretch>
        </p:blipFill>
        <p:spPr bwMode="auto">
          <a:xfrm flipH="1">
            <a:off x="6553200" y="533400"/>
            <a:ext cx="831420" cy="812295"/>
          </a:xfrm>
          <a:prstGeom prst="rect">
            <a:avLst/>
          </a:prstGeom>
        </p:spPr>
        <p:style>
          <a:lnRef idx="2">
            <a:schemeClr val="accent5"/>
          </a:lnRef>
          <a:fillRef idx="1">
            <a:schemeClr val="lt1"/>
          </a:fillRef>
          <a:effectRef idx="0">
            <a:schemeClr val="accent5"/>
          </a:effectRef>
          <a:fontRef idx="minor">
            <a:schemeClr val="dk1"/>
          </a:fontRef>
        </p:style>
      </p:pic>
      <p:sp>
        <p:nvSpPr>
          <p:cNvPr id="17" name="Teardrop 16"/>
          <p:cNvSpPr/>
          <p:nvPr/>
        </p:nvSpPr>
        <p:spPr>
          <a:xfrm>
            <a:off x="1828800" y="457200"/>
            <a:ext cx="1042727" cy="982632"/>
          </a:xfrm>
          <a:prstGeom prst="teardrop">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8" name="Picture 17" descr="C:\Users\satari\Desktop\انديشه 1 عكسها\png\uzdfghrl.png"/>
          <p:cNvPicPr>
            <a:picLocks noChangeAspect="1" noChangeArrowheads="1"/>
          </p:cNvPicPr>
          <p:nvPr/>
        </p:nvPicPr>
        <p:blipFill>
          <a:blip r:embed="rId4" cstate="print"/>
          <a:srcRect/>
          <a:stretch>
            <a:fillRect/>
          </a:stretch>
        </p:blipFill>
        <p:spPr bwMode="auto">
          <a:xfrm>
            <a:off x="1905000" y="533400"/>
            <a:ext cx="831420" cy="812295"/>
          </a:xfrm>
          <a:prstGeom prst="rect">
            <a:avLst/>
          </a:prstGeom>
        </p:spPr>
        <p:style>
          <a:lnRef idx="2">
            <a:schemeClr val="accent5"/>
          </a:lnRef>
          <a:fillRef idx="1">
            <a:schemeClr val="lt1"/>
          </a:fillRef>
          <a:effectRef idx="0">
            <a:schemeClr val="accent5"/>
          </a:effectRef>
          <a:fontRef idx="minor">
            <a:schemeClr val="dk1"/>
          </a:fontRef>
        </p:style>
      </p:pic>
      <p:pic>
        <p:nvPicPr>
          <p:cNvPr id="20" name="Picture 2" descr="G:\ghiasvand\Nahad\Ghiasvand\ax\اسلیمی\bote1.png"/>
          <p:cNvPicPr>
            <a:picLocks noChangeAspect="1" noChangeArrowheads="1"/>
          </p:cNvPicPr>
          <p:nvPr/>
        </p:nvPicPr>
        <p:blipFill>
          <a:blip r:embed="rId5" cstate="print">
            <a:duotone>
              <a:prstClr val="black"/>
              <a:srgbClr val="00CCFF">
                <a:tint val="45000"/>
                <a:satMod val="400000"/>
              </a:srgbClr>
            </a:duotone>
            <a:extLst>
              <a:ext uri="{28A0092B-C50C-407E-A947-70E740481C1C}">
                <a14:useLocalDpi xmlns:a14="http://schemas.microsoft.com/office/drawing/2010/main" xmlns="" val="0"/>
              </a:ext>
            </a:extLst>
          </a:blip>
          <a:srcRect/>
          <a:stretch>
            <a:fillRect/>
          </a:stretch>
        </p:blipFill>
        <p:spPr bwMode="auto">
          <a:xfrm rot="12466605" flipH="1">
            <a:off x="147092" y="1597387"/>
            <a:ext cx="501706" cy="755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63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1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par>
                                <p:cTn id="16" presetID="55"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strVal val="#ppt_w*0.70"/>
                                          </p:val>
                                        </p:tav>
                                        <p:tav tm="100000">
                                          <p:val>
                                            <p:strVal val="#ppt_w"/>
                                          </p:val>
                                        </p:tav>
                                      </p:tavLst>
                                    </p:anim>
                                    <p:anim calcmode="lin" valueType="num">
                                      <p:cBhvr>
                                        <p:cTn id="19" dur="1000" fill="hold"/>
                                        <p:tgtEl>
                                          <p:spTgt spid="20"/>
                                        </p:tgtEl>
                                        <p:attrNameLst>
                                          <p:attrName>ppt_h</p:attrName>
                                        </p:attrNameLst>
                                      </p:cBhvr>
                                      <p:tavLst>
                                        <p:tav tm="0">
                                          <p:val>
                                            <p:strVal val="#ppt_h"/>
                                          </p:val>
                                        </p:tav>
                                        <p:tav tm="100000">
                                          <p:val>
                                            <p:strVal val="#ppt_h"/>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par>
                                <p:cTn id="32" presetID="8" presetClass="emph" presetSubtype="0" fill="hold" nodeType="withEffect">
                                  <p:stCondLst>
                                    <p:cond delay="0"/>
                                  </p:stCondLst>
                                  <p:childTnLst>
                                    <p:animRot by="10800000">
                                      <p:cBhvr>
                                        <p:cTn id="33" dur="1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hamidi\Logo2Small.png"/>
          <p:cNvPicPr>
            <a:picLocks noChangeAspect="1" noChangeArrowheads="1"/>
          </p:cNvPicPr>
          <p:nvPr/>
        </p:nvPicPr>
        <p:blipFill>
          <a:blip r:embed="rId2" cstate="print"/>
          <a:srcRect/>
          <a:stretch>
            <a:fillRect/>
          </a:stretch>
        </p:blipFill>
        <p:spPr bwMode="auto">
          <a:xfrm>
            <a:off x="0" y="152400"/>
            <a:ext cx="1219200" cy="1308608"/>
          </a:xfrm>
          <a:prstGeom prst="rect">
            <a:avLst/>
          </a:prstGeom>
          <a:noFill/>
        </p:spPr>
      </p:pic>
      <p:pic>
        <p:nvPicPr>
          <p:cNvPr id="11"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98120" y="1782503"/>
            <a:ext cx="2194560" cy="2179897"/>
          </a:xfrm>
          <a:prstGeom prst="rect">
            <a:avLst/>
          </a:prstGeom>
          <a:noFill/>
        </p:spPr>
      </p:pic>
      <p:pic>
        <p:nvPicPr>
          <p:cNvPr id="16"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6949440" y="4572000"/>
            <a:ext cx="2194560" cy="2179897"/>
          </a:xfrm>
          <a:prstGeom prst="rect">
            <a:avLst/>
          </a:prstGeom>
          <a:noFill/>
        </p:spPr>
      </p:pic>
      <p:sp>
        <p:nvSpPr>
          <p:cNvPr id="2" name="Rounded Rectangle 1"/>
          <p:cNvSpPr/>
          <p:nvPr/>
        </p:nvSpPr>
        <p:spPr>
          <a:xfrm>
            <a:off x="1075944" y="808297"/>
            <a:ext cx="7245096" cy="23622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Low" rtl="1">
              <a:lnSpc>
                <a:spcPct val="150000"/>
              </a:lnSpc>
            </a:pPr>
            <a:r>
              <a:rPr lang="fa-IR" sz="2400" dirty="0" smtClean="0">
                <a:solidFill>
                  <a:schemeClr val="bg2">
                    <a:lumMod val="25000"/>
                  </a:schemeClr>
                </a:solidFill>
                <a:cs typeface="B Traffic" pitchFamily="2" charset="-78"/>
              </a:rPr>
              <a:t>«عبدالرحمان» به على </a:t>
            </a:r>
            <a:r>
              <a:rPr lang="fa-IR" sz="1600" dirty="0" smtClean="0">
                <a:solidFill>
                  <a:schemeClr val="bg2">
                    <a:lumMod val="25000"/>
                  </a:schemeClr>
                </a:solidFill>
                <a:cs typeface="B Traffic" pitchFamily="2" charset="-78"/>
              </a:rPr>
              <a:t>(ع) </a:t>
            </a:r>
            <a:r>
              <a:rPr lang="fa-IR" sz="2400" dirty="0" smtClean="0">
                <a:solidFill>
                  <a:schemeClr val="bg2">
                    <a:lumMod val="25000"/>
                  </a:schemeClr>
                </a:solidFill>
                <a:cs typeface="B Traffic" pitchFamily="2" charset="-78"/>
              </a:rPr>
              <a:t>گفت: اگر با تو بيعت كنيم، مى‏پذيرى كه به كتاب خدا و سنت پيامبر </a:t>
            </a:r>
            <a:r>
              <a:rPr lang="fa-IR" sz="1600" dirty="0" smtClean="0">
                <a:solidFill>
                  <a:schemeClr val="bg2">
                    <a:lumMod val="25000"/>
                  </a:schemeClr>
                </a:solidFill>
                <a:cs typeface="B Traffic" pitchFamily="2" charset="-78"/>
              </a:rPr>
              <a:t>(ص)</a:t>
            </a:r>
            <a:r>
              <a:rPr lang="fa-IR" sz="2400" dirty="0" smtClean="0">
                <a:solidFill>
                  <a:schemeClr val="bg2">
                    <a:lumMod val="25000"/>
                  </a:schemeClr>
                </a:solidFill>
                <a:cs typeface="B Traffic" pitchFamily="2" charset="-78"/>
              </a:rPr>
              <a:t> و روش شيخين رفتار كنى؟ على</a:t>
            </a:r>
            <a:r>
              <a:rPr lang="fa-IR" sz="1600" dirty="0" smtClean="0">
                <a:solidFill>
                  <a:schemeClr val="bg2">
                    <a:lumMod val="25000"/>
                  </a:schemeClr>
                </a:solidFill>
                <a:cs typeface="B Traffic" pitchFamily="2" charset="-78"/>
              </a:rPr>
              <a:t> (ع) </a:t>
            </a:r>
            <a:r>
              <a:rPr lang="fa-IR" sz="2400" dirty="0" smtClean="0">
                <a:solidFill>
                  <a:schemeClr val="bg2">
                    <a:lumMod val="25000"/>
                  </a:schemeClr>
                </a:solidFill>
                <a:cs typeface="B Traffic" pitchFamily="2" charset="-78"/>
              </a:rPr>
              <a:t>پاسخ داد: </a:t>
            </a:r>
            <a:r>
              <a:rPr lang="fa-IR" sz="2400" dirty="0" smtClean="0">
                <a:solidFill>
                  <a:schemeClr val="accent2"/>
                </a:solidFill>
                <a:cs typeface="B Traffic" pitchFamily="2" charset="-78"/>
              </a:rPr>
              <a:t>من به دانش خود، كتاب خدا و سنت پيامبر </a:t>
            </a:r>
            <a:r>
              <a:rPr lang="fa-IR" sz="1600" dirty="0" smtClean="0">
                <a:solidFill>
                  <a:schemeClr val="accent2"/>
                </a:solidFill>
                <a:cs typeface="B Traffic" pitchFamily="2" charset="-78"/>
              </a:rPr>
              <a:t>(ع) </a:t>
            </a:r>
            <a:r>
              <a:rPr lang="fa-IR" sz="2400" dirty="0" smtClean="0">
                <a:solidFill>
                  <a:schemeClr val="accent2"/>
                </a:solidFill>
                <a:cs typeface="B Traffic" pitchFamily="2" charset="-78"/>
              </a:rPr>
              <a:t>رفتار خواهم كرد.</a:t>
            </a:r>
            <a:endParaRPr lang="en-US" sz="2400" dirty="0">
              <a:solidFill>
                <a:schemeClr val="accent2"/>
              </a:solidFill>
              <a:cs typeface="B Traffic" pitchFamily="2" charset="-78"/>
            </a:endParaRPr>
          </a:p>
        </p:txBody>
      </p:sp>
      <p:sp>
        <p:nvSpPr>
          <p:cNvPr id="3" name="Rounded Rectangle 2"/>
          <p:cNvSpPr/>
          <p:nvPr/>
        </p:nvSpPr>
        <p:spPr>
          <a:xfrm>
            <a:off x="1011936" y="3258889"/>
            <a:ext cx="7309104" cy="2731007"/>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عبدالرحمان آن شرط را با عثمان در ميان گذاشت و او پذيرفت. بعد از برگزيدن عبدالرحمان ساير اعضاى شورا موافقت خود را اعلام كردند. هرچند امام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در آغاز با عثمان بيعت نكرد، تدبير خليفه دوم بر لزوم كشتن مخالف، وى را به بيعت ناگزير ساخت.</a:t>
            </a:r>
            <a:endParaRPr lang="en-US" sz="2400" dirty="0">
              <a:solidFill>
                <a:schemeClr val="tx1"/>
              </a:solidFill>
              <a:cs typeface="B Traffic" pitchFamily="2" charset="-78"/>
            </a:endParaRPr>
          </a:p>
        </p:txBody>
      </p:sp>
      <p:grpSp>
        <p:nvGrpSpPr>
          <p:cNvPr id="4" name="Group 3"/>
          <p:cNvGrpSpPr/>
          <p:nvPr/>
        </p:nvGrpSpPr>
        <p:grpSpPr>
          <a:xfrm rot="19612185" flipH="1">
            <a:off x="7908362" y="504311"/>
            <a:ext cx="1089404" cy="1416850"/>
            <a:chOff x="-424194" y="3200400"/>
            <a:chExt cx="2389519" cy="2614612"/>
          </a:xfrm>
        </p:grpSpPr>
        <p:pic>
          <p:nvPicPr>
            <p:cNvPr id="5" name="Picture 4" descr="G:\ghiasvand\Nahad\Ghiasvand\ax\اسلیمی\bote5.png"/>
            <p:cNvPicPr>
              <a:picLocks noChangeAspect="1" noChangeArrowheads="1"/>
            </p:cNvPicPr>
            <p:nvPr/>
          </p:nvPicPr>
          <p:blipFill>
            <a:blip r:embed="rId4" cstate="print">
              <a:duotone>
                <a:prstClr val="black"/>
                <a:schemeClr val="bg2">
                  <a:lumMod val="50000"/>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G:\ghiasvand\Nahad\Ghiasvand\ax\اسلیمی\bote5.png"/>
            <p:cNvPicPr>
              <a:picLocks noChangeAspect="1" noChangeArrowheads="1"/>
            </p:cNvPicPr>
            <p:nvPr/>
          </p:nvPicPr>
          <p:blipFill>
            <a:blip r:embed="rId5" cstate="print">
              <a:duotone>
                <a:prstClr val="black"/>
                <a:schemeClr val="bg2">
                  <a:lumMod val="50000"/>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 name="Group 19"/>
          <p:cNvGrpSpPr/>
          <p:nvPr/>
        </p:nvGrpSpPr>
        <p:grpSpPr>
          <a:xfrm rot="2532827" flipV="1">
            <a:off x="680768" y="2544450"/>
            <a:ext cx="1089404" cy="1416850"/>
            <a:chOff x="-424194" y="3200400"/>
            <a:chExt cx="2389519" cy="2614612"/>
          </a:xfrm>
        </p:grpSpPr>
        <p:pic>
          <p:nvPicPr>
            <p:cNvPr id="21" name="Picture 20" descr="G:\ghiasvand\Nahad\Ghiasvand\ax\اسلیمی\bote5.png"/>
            <p:cNvPicPr>
              <a:picLocks noChangeAspect="1" noChangeArrowheads="1"/>
            </p:cNvPicPr>
            <p:nvPr/>
          </p:nvPicPr>
          <p:blipFill>
            <a:blip r:embed="rId4" cstate="print">
              <a:duotone>
                <a:prstClr val="black"/>
                <a:schemeClr val="bg2">
                  <a:lumMod val="75000"/>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G:\ghiasvand\Nahad\Ghiasvand\ax\اسلیمی\bote5.png"/>
            <p:cNvPicPr>
              <a:picLocks noChangeAspect="1" noChangeArrowheads="1"/>
            </p:cNvPicPr>
            <p:nvPr/>
          </p:nvPicPr>
          <p:blipFill>
            <a:blip r:embed="rId5" cstate="print">
              <a:duotone>
                <a:prstClr val="black"/>
                <a:schemeClr val="bg2">
                  <a:lumMod val="75000"/>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75113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0800000">
                                      <p:cBhvr>
                                        <p:cTn id="6" dur="1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Effect transition="in" filter="fade">
                                      <p:cBhvr>
                                        <p:cTn id="18" dur="1000"/>
                                        <p:tgtEl>
                                          <p:spTgt spid="3"/>
                                        </p:tgtEl>
                                      </p:cBhvr>
                                    </p:animEffect>
                                  </p:childTnLst>
                                </p:cTn>
                              </p:par>
                              <p:par>
                                <p:cTn id="19" presetID="53"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Effect transition="in" filter="fade">
                                      <p:cBhvr>
                                        <p:cTn id="23" dur="1000"/>
                                        <p:tgtEl>
                                          <p:spTgt spid="20"/>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10800000">
                                      <p:cBhvr>
                                        <p:cTn id="26" dur="1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atari\Desktop\انديشه 1 عكسها\png\يبفurl.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23845" y="3962400"/>
            <a:ext cx="2919445" cy="2899938"/>
          </a:xfrm>
          <a:prstGeom prst="rect">
            <a:avLst/>
          </a:prstGeom>
          <a:noFill/>
        </p:spPr>
      </p:pic>
      <p:pic>
        <p:nvPicPr>
          <p:cNvPr id="18" name="Picture 2" descr="C:\Users\satari\Desktop\انديشه 1 عكسها\png\يبفurl.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152400" y="1371600"/>
            <a:ext cx="2919445" cy="2899938"/>
          </a:xfrm>
          <a:prstGeom prst="rect">
            <a:avLst/>
          </a:prstGeom>
          <a:noFill/>
        </p:spPr>
      </p:pic>
      <p:sp>
        <p:nvSpPr>
          <p:cNvPr id="4" name="Rounded Rectangle 3"/>
          <p:cNvSpPr/>
          <p:nvPr/>
        </p:nvSpPr>
        <p:spPr>
          <a:xfrm>
            <a:off x="990600" y="4876800"/>
            <a:ext cx="7696200" cy="106680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400" dirty="0" smtClean="0">
                <a:solidFill>
                  <a:srgbClr val="7030A0"/>
                </a:solidFill>
                <a:cs typeface="B Traffic" pitchFamily="2" charset="-78"/>
              </a:rPr>
              <a:t>يعقوبى مى‏نويسد: همه مردم بيعت كردند. جز سه تن كه يكى از آنها نيز اندكى بعد بيعت كرد</a:t>
            </a:r>
            <a:endParaRPr lang="en-US" sz="2400" dirty="0">
              <a:solidFill>
                <a:srgbClr val="7030A0"/>
              </a:solidFill>
              <a:cs typeface="B Traffic" pitchFamily="2" charset="-78"/>
            </a:endParaRPr>
          </a:p>
        </p:txBody>
      </p:sp>
      <p:sp>
        <p:nvSpPr>
          <p:cNvPr id="2" name="Rounded Rectangle 1"/>
          <p:cNvSpPr/>
          <p:nvPr/>
        </p:nvSpPr>
        <p:spPr>
          <a:xfrm>
            <a:off x="2133600" y="381001"/>
            <a:ext cx="6553200" cy="1219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a-IR" sz="2800" b="1" dirty="0" smtClean="0">
                <a:solidFill>
                  <a:schemeClr val="tx1"/>
                </a:solidFill>
                <a:cs typeface="B Traffic" pitchFamily="2" charset="-78"/>
              </a:rPr>
              <a:t>به حكومت‏ رسيدن على </a:t>
            </a:r>
            <a:r>
              <a:rPr lang="fa-IR" sz="1600" b="1" dirty="0" smtClean="0">
                <a:solidFill>
                  <a:schemeClr val="tx1"/>
                </a:solidFill>
                <a:cs typeface="B Traffic" pitchFamily="2" charset="-78"/>
              </a:rPr>
              <a:t>(ع)</a:t>
            </a:r>
            <a:r>
              <a:rPr lang="fa-IR" sz="2800" b="1" dirty="0" smtClean="0">
                <a:solidFill>
                  <a:schemeClr val="tx1"/>
                </a:solidFill>
                <a:cs typeface="B Traffic" pitchFamily="2" charset="-78"/>
              </a:rPr>
              <a:t>‏</a:t>
            </a:r>
            <a:endParaRPr lang="en-US" sz="2800" b="1" dirty="0">
              <a:solidFill>
                <a:schemeClr val="tx1"/>
              </a:solidFill>
              <a:cs typeface="B Traffic" pitchFamily="2" charset="-78"/>
            </a:endParaRPr>
          </a:p>
        </p:txBody>
      </p:sp>
      <p:sp>
        <p:nvSpPr>
          <p:cNvPr id="3" name="Rounded Rectangle 2"/>
          <p:cNvSpPr/>
          <p:nvPr/>
        </p:nvSpPr>
        <p:spPr>
          <a:xfrm>
            <a:off x="990600" y="1981200"/>
            <a:ext cx="7696200" cy="2590800"/>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پس از بى‏نتيجه ماندن نقش ميانجى‏گرانه امام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و برخى از اصحاب در رخداد شورش عليه خليفه سوم، آنگاه كه خليفه كشته شد مردم دريافتند حوزه مسلمانى بى‏سرپرست مانده است. مردم از علي</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خواستند خلافت را بپذيرد و بر اين امر پاى فشردند.</a:t>
            </a:r>
            <a:endParaRPr lang="en-US" sz="2400" dirty="0">
              <a:solidFill>
                <a:schemeClr val="tx1"/>
              </a:solidFill>
              <a:cs typeface="B Traffic" pitchFamily="2" charset="-78"/>
            </a:endParaRPr>
          </a:p>
        </p:txBody>
      </p:sp>
      <p:pic>
        <p:nvPicPr>
          <p:cNvPr id="16" name="Picture 2" descr="D:\document\leila\a\png\sd.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a:off x="2133600" y="381001"/>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2" descr="D:\document\leila\a\png\sd.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7239000" y="381001"/>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489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ppt_x</p:attrName>
                                        </p:attrNameLst>
                                      </p:cBhvr>
                                      <p:tavLst>
                                        <p:tav tm="0">
                                          <p:val>
                                            <p:strVal val="#ppt_x-.2"/>
                                          </p:val>
                                        </p:tav>
                                        <p:tav tm="100000">
                                          <p:val>
                                            <p:strVal val="#ppt_x"/>
                                          </p:val>
                                        </p:tav>
                                      </p:tavLst>
                                    </p:anim>
                                    <p:anim calcmode="lin" valueType="num">
                                      <p:cBhvr>
                                        <p:cTn id="2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
                                        </p:tgtEl>
                                      </p:cBhvr>
                                    </p:animEffect>
                                  </p:childTnLst>
                                </p:cTn>
                              </p:par>
                              <p:par>
                                <p:cTn id="27" presetID="29"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8" presetClass="emph" presetSubtype="0" fill="hold" nodeType="withEffect">
                                  <p:stCondLst>
                                    <p:cond delay="0"/>
                                  </p:stCondLst>
                                  <p:childTnLst>
                                    <p:animRot by="-10800000">
                                      <p:cBhvr>
                                        <p:cTn id="33" dur="1000" fill="hold"/>
                                        <p:tgtEl>
                                          <p:spTgt spid="1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ppt_x</p:attrName>
                                        </p:attrNameLst>
                                      </p:cBhvr>
                                      <p:tavLst>
                                        <p:tav tm="0">
                                          <p:val>
                                            <p:strVal val="#ppt_x-.2"/>
                                          </p:val>
                                        </p:tav>
                                        <p:tav tm="100000">
                                          <p:val>
                                            <p:strVal val="#ppt_x"/>
                                          </p:val>
                                        </p:tav>
                                      </p:tavLst>
                                    </p:anim>
                                    <p:anim calcmode="lin" valueType="num">
                                      <p:cBhvr>
                                        <p:cTn id="3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gtEl>
                                      </p:cBhvr>
                                    </p:animEffect>
                                  </p:childTnLst>
                                </p:cTn>
                              </p:par>
                              <p:par>
                                <p:cTn id="41" presetID="29"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ppt_x</p:attrName>
                                        </p:attrNameLst>
                                      </p:cBhvr>
                                      <p:tavLst>
                                        <p:tav tm="0">
                                          <p:val>
                                            <p:strVal val="#ppt_x-.2"/>
                                          </p:val>
                                        </p:tav>
                                        <p:tav tm="100000">
                                          <p:val>
                                            <p:strVal val="#ppt_x"/>
                                          </p:val>
                                        </p:tav>
                                      </p:tavLst>
                                    </p:anim>
                                    <p:anim calcmode="lin" valueType="num">
                                      <p:cBhvr>
                                        <p:cTn id="4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
                                        </p:tgtEl>
                                      </p:cBhvr>
                                    </p:animEffect>
                                  </p:childTnLst>
                                </p:cTn>
                              </p:par>
                              <p:par>
                                <p:cTn id="46" presetID="8" presetClass="emph" presetSubtype="0" fill="hold" nodeType="withEffect">
                                  <p:stCondLst>
                                    <p:cond delay="0"/>
                                  </p:stCondLst>
                                  <p:childTnLst>
                                    <p:animRot by="10800000">
                                      <p:cBhvr>
                                        <p:cTn id="47"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9" name="Rounded Rectangle 8"/>
          <p:cNvSpPr/>
          <p:nvPr/>
        </p:nvSpPr>
        <p:spPr>
          <a:xfrm>
            <a:off x="1524000" y="119260"/>
            <a:ext cx="7086600" cy="1905000"/>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Low" rtl="1"/>
            <a:endParaRPr lang="en-US" sz="2400" b="1" dirty="0">
              <a:solidFill>
                <a:schemeClr val="tx2">
                  <a:lumMod val="75000"/>
                </a:schemeClr>
              </a:solidFill>
              <a:cs typeface="B Traffic" pitchFamily="2" charset="-78"/>
            </a:endParaRPr>
          </a:p>
        </p:txBody>
      </p:sp>
      <p:sp>
        <p:nvSpPr>
          <p:cNvPr id="2" name="Rounded Rectangle 1"/>
          <p:cNvSpPr/>
          <p:nvPr/>
        </p:nvSpPr>
        <p:spPr>
          <a:xfrm>
            <a:off x="2667000" y="271660"/>
            <a:ext cx="5181600" cy="1600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Low" rtl="1"/>
            <a:r>
              <a:rPr lang="fa-IR" sz="2000" b="1" dirty="0" smtClean="0">
                <a:solidFill>
                  <a:schemeClr val="tx1"/>
                </a:solidFill>
                <a:cs typeface="B Traffic" pitchFamily="2" charset="-78"/>
              </a:rPr>
              <a:t> درخصوص سپردن رهبرى سياسى- اجتماعى و مسؤوليت راهنمايى دنيايى و آخرتى مردم به امام على </a:t>
            </a:r>
            <a:r>
              <a:rPr lang="fa-IR" sz="1400" dirty="0" smtClean="0">
                <a:solidFill>
                  <a:schemeClr val="tx1"/>
                </a:solidFill>
                <a:cs typeface="B Traffic" pitchFamily="2" charset="-78"/>
              </a:rPr>
              <a:t>(ع) </a:t>
            </a:r>
            <a:r>
              <a:rPr lang="fa-IR" sz="2000" b="1" dirty="0" smtClean="0">
                <a:solidFill>
                  <a:schemeClr val="tx1"/>
                </a:solidFill>
                <a:cs typeface="B Traffic" pitchFamily="2" charset="-78"/>
              </a:rPr>
              <a:t>توجه به نكاتى چند ضرورى مى‏نمايد:</a:t>
            </a:r>
            <a:endParaRPr lang="en-US" sz="2000" b="1" dirty="0">
              <a:solidFill>
                <a:schemeClr val="tx1"/>
              </a:solidFill>
              <a:cs typeface="B Traffic" pitchFamily="2" charset="-78"/>
            </a:endParaRPr>
          </a:p>
        </p:txBody>
      </p:sp>
      <p:sp>
        <p:nvSpPr>
          <p:cNvPr id="3" name="Rounded Rectangle 2"/>
          <p:cNvSpPr/>
          <p:nvPr/>
        </p:nvSpPr>
        <p:spPr>
          <a:xfrm>
            <a:off x="3200400" y="1905000"/>
            <a:ext cx="5562600" cy="4648200"/>
          </a:xfrm>
          <a:prstGeom prst="roundRect">
            <a:avLst/>
          </a:prstGeom>
          <a:gradFill flip="none" rotWithShape="1">
            <a:lin ang="81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justLow" rtl="1"/>
            <a:r>
              <a:rPr lang="fa-IR" sz="2400" dirty="0" smtClean="0">
                <a:solidFill>
                  <a:schemeClr val="accent5">
                    <a:lumMod val="75000"/>
                  </a:schemeClr>
                </a:solidFill>
                <a:cs typeface="B Traffic" pitchFamily="2" charset="-78"/>
              </a:rPr>
              <a:t>1. شركت مردم در انتخاب خليفه اول در آغاز، محدود به دو مهاجر و در نهايت محدود به حاضران در سقيفه بود. </a:t>
            </a:r>
            <a:r>
              <a:rPr lang="fa-IR" sz="2400" dirty="0" smtClean="0">
                <a:solidFill>
                  <a:schemeClr val="tx1"/>
                </a:solidFill>
                <a:cs typeface="B Traffic" pitchFamily="2" charset="-78"/>
              </a:rPr>
              <a:t>انتخاب عمر در شكل استخلاف و نصب شخص ابوبكر، و برگزيده شدن عثمان محدود به شوراى شش نفرى بود. با چشم‏پوشى از مباحث كلامى در مسأله امامت، على</a:t>
            </a:r>
            <a:r>
              <a:rPr lang="fa-IR" sz="1600" dirty="0" smtClean="0">
                <a:solidFill>
                  <a:schemeClr val="tx1"/>
                </a:solidFill>
                <a:cs typeface="B Traffic" pitchFamily="2" charset="-78"/>
              </a:rPr>
              <a:t> (ع) </a:t>
            </a:r>
            <a:r>
              <a:rPr lang="fa-IR" sz="2400" dirty="0" smtClean="0">
                <a:solidFill>
                  <a:schemeClr val="tx1"/>
                </a:solidFill>
                <a:cs typeface="B Traffic" pitchFamily="2" charset="-78"/>
              </a:rPr>
              <a:t>بدون اينكه- براساس روند عادى امور- كسى او را نامزد نمايد يا رقباى او را از صحنه خارج كند، با حضور و بيعت اكثريت مردم مدينه برگزيده شد. </a:t>
            </a:r>
            <a:r>
              <a:rPr lang="fa-IR" sz="2400" dirty="0" smtClean="0">
                <a:solidFill>
                  <a:schemeClr val="accent2">
                    <a:lumMod val="75000"/>
                  </a:schemeClr>
                </a:solidFill>
                <a:cs typeface="B Traffic" pitchFamily="2" charset="-78"/>
              </a:rPr>
              <a:t>در واقع اين تنها بيعت و انتخابى بود كه مى‏توان آن را بيعت مردمى دانست. </a:t>
            </a:r>
            <a:endParaRPr lang="en-US" sz="2400" dirty="0">
              <a:solidFill>
                <a:schemeClr val="accent2">
                  <a:lumMod val="75000"/>
                </a:schemeClr>
              </a:solidFill>
              <a:cs typeface="B Traffic" pitchFamily="2" charset="-78"/>
            </a:endParaRPr>
          </a:p>
        </p:txBody>
      </p:sp>
      <p:sp>
        <p:nvSpPr>
          <p:cNvPr id="4" name="Rounded Rectangle 3"/>
          <p:cNvSpPr/>
          <p:nvPr/>
        </p:nvSpPr>
        <p:spPr>
          <a:xfrm>
            <a:off x="228600" y="1905000"/>
            <a:ext cx="2895600" cy="4648200"/>
          </a:xfrm>
          <a:prstGeom prst="roundRect">
            <a:avLst/>
          </a:prstGeom>
          <a:gradFill flip="none" rotWithShape="1">
            <a:lin ang="189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justLow" rtl="1"/>
            <a:r>
              <a:rPr lang="fa-IR" sz="2400" dirty="0" smtClean="0">
                <a:solidFill>
                  <a:schemeClr val="accent2"/>
                </a:solidFill>
                <a:cs typeface="B Traffic" pitchFamily="2" charset="-78"/>
              </a:rPr>
              <a:t>2. پافشارى امام </a:t>
            </a:r>
            <a:r>
              <a:rPr lang="fa-IR" sz="1600" dirty="0" smtClean="0">
                <a:solidFill>
                  <a:schemeClr val="accent2"/>
                </a:solidFill>
                <a:cs typeface="B Traffic" pitchFamily="2" charset="-78"/>
              </a:rPr>
              <a:t>(ع) </a:t>
            </a:r>
            <a:r>
              <a:rPr lang="fa-IR" sz="2400" dirty="0" smtClean="0">
                <a:solidFill>
                  <a:schemeClr val="accent2"/>
                </a:solidFill>
                <a:cs typeface="B Traffic" pitchFamily="2" charset="-78"/>
              </a:rPr>
              <a:t>بر لزوم علنى بودن بيعت- آن هم در مسجد- توهّم هرگونه توطئه قبلى را نفى مى‏كند؛ </a:t>
            </a:r>
            <a:r>
              <a:rPr lang="fa-IR" sz="2400" dirty="0" smtClean="0">
                <a:solidFill>
                  <a:schemeClr val="tx1"/>
                </a:solidFill>
                <a:cs typeface="B Traffic" pitchFamily="2" charset="-78"/>
              </a:rPr>
              <a:t>همچنان‏كه رد كردن چند باره تقاضاها و مجال انديشه‏دادن به مردم، پندار ناگهانى بودن بيعت را از ميان مى‏برد.</a:t>
            </a:r>
            <a:endParaRPr lang="en-US" sz="2400" dirty="0">
              <a:solidFill>
                <a:schemeClr val="tx1"/>
              </a:solidFill>
              <a:cs typeface="B Traffic" pitchFamily="2" charset="-78"/>
            </a:endParaRPr>
          </a:p>
        </p:txBody>
      </p:sp>
      <p:pic>
        <p:nvPicPr>
          <p:cNvPr id="8" name="Picture 7"/>
          <p:cNvPicPr>
            <a:picLocks noChangeAspect="1"/>
          </p:cNvPicPr>
          <p:nvPr/>
        </p:nvPicPr>
        <p:blipFill>
          <a:blip r:embed="rId3" cstate="print">
            <a:duotone>
              <a:prstClr val="black"/>
              <a:schemeClr val="accent6">
                <a:tint val="45000"/>
                <a:satMod val="400000"/>
              </a:schemeClr>
            </a:duotone>
          </a:blip>
          <a:stretch>
            <a:fillRect/>
          </a:stretch>
        </p:blipFill>
        <p:spPr>
          <a:xfrm rot="21258273">
            <a:off x="7013307" y="257750"/>
            <a:ext cx="2877401" cy="1737360"/>
          </a:xfrm>
          <a:prstGeom prst="rect">
            <a:avLst/>
          </a:prstGeom>
        </p:spPr>
      </p:pic>
      <p:pic>
        <p:nvPicPr>
          <p:cNvPr id="17" name="Picture 16"/>
          <p:cNvPicPr>
            <a:picLocks noChangeAspect="1"/>
          </p:cNvPicPr>
          <p:nvPr/>
        </p:nvPicPr>
        <p:blipFill>
          <a:blip r:embed="rId3" cstate="print">
            <a:duotone>
              <a:prstClr val="black"/>
              <a:schemeClr val="accent6">
                <a:tint val="45000"/>
                <a:satMod val="400000"/>
              </a:schemeClr>
            </a:duotone>
          </a:blip>
          <a:stretch>
            <a:fillRect/>
          </a:stretch>
        </p:blipFill>
        <p:spPr>
          <a:xfrm rot="341727" flipH="1">
            <a:off x="701092" y="257750"/>
            <a:ext cx="2877401" cy="1737360"/>
          </a:xfrm>
          <a:prstGeom prst="rect">
            <a:avLst/>
          </a:prstGeom>
        </p:spPr>
      </p:pic>
      <p:pic>
        <p:nvPicPr>
          <p:cNvPr id="11" name="Picture 10">
            <a:hlinkClick r:id="rId4" action="ppaction://hlinkfile"/>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0" y="5776176"/>
            <a:ext cx="762000" cy="745648"/>
          </a:xfrm>
          <a:prstGeom prst="rect">
            <a:avLst/>
          </a:prstGeom>
        </p:spPr>
      </p:pic>
    </p:spTree>
    <p:extLst>
      <p:ext uri="{BB962C8B-B14F-4D97-AF65-F5344CB8AC3E}">
        <p14:creationId xmlns:p14="http://schemas.microsoft.com/office/powerpoint/2010/main" xmlns="" val="25615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Righ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2600" y="304800"/>
            <a:ext cx="7083552" cy="13716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justLow" rtl="1">
              <a:lnSpc>
                <a:spcPct val="150000"/>
              </a:lnSpc>
            </a:pPr>
            <a:r>
              <a:rPr lang="fa-IR" sz="2400" dirty="0" smtClean="0">
                <a:solidFill>
                  <a:schemeClr val="tx1"/>
                </a:solidFill>
                <a:cs typeface="B Traffic" pitchFamily="2" charset="-78"/>
              </a:rPr>
              <a:t>3. با آنكه امام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مى‏توانست، گروه اندك غيرموافقان را به تسليم و بيعت وا دارد، هرگز كسى را به بيعت ناگزير نساخت.</a:t>
            </a:r>
            <a:endParaRPr lang="en-US" sz="2400" dirty="0">
              <a:solidFill>
                <a:schemeClr val="tx1"/>
              </a:solidFill>
              <a:cs typeface="B Traffic" pitchFamily="2" charset="-78"/>
            </a:endParaRPr>
          </a:p>
        </p:txBody>
      </p:sp>
      <p:sp>
        <p:nvSpPr>
          <p:cNvPr id="3" name="Rounded Rectangle 2"/>
          <p:cNvSpPr/>
          <p:nvPr/>
        </p:nvSpPr>
        <p:spPr>
          <a:xfrm>
            <a:off x="688848" y="1828800"/>
            <a:ext cx="8302752" cy="1905000"/>
          </a:xfrm>
          <a:prstGeom prst="roundRect">
            <a:avLst/>
          </a:prstGeom>
          <a:gradFill flip="none" rotWithShape="1">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justLow" rtl="1">
              <a:lnSpc>
                <a:spcPct val="150000"/>
              </a:lnSpc>
            </a:pPr>
            <a:r>
              <a:rPr lang="fa-IR" sz="2000" dirty="0" smtClean="0">
                <a:solidFill>
                  <a:schemeClr val="tx1"/>
                </a:solidFill>
                <a:cs typeface="B Traffic" pitchFamily="2" charset="-78"/>
              </a:rPr>
              <a:t>4. پس از خليفه دوم شرط پيروى از روش شيخين در بيعت وارد شد، ولى امام على </a:t>
            </a:r>
            <a:r>
              <a:rPr lang="fa-IR" sz="1400" dirty="0" smtClean="0">
                <a:solidFill>
                  <a:schemeClr val="tx1"/>
                </a:solidFill>
                <a:cs typeface="B Traffic" pitchFamily="2" charset="-78"/>
              </a:rPr>
              <a:t>(ع) </a:t>
            </a:r>
            <a:r>
              <a:rPr lang="fa-IR" sz="2000" dirty="0" smtClean="0">
                <a:solidFill>
                  <a:schemeClr val="tx1"/>
                </a:solidFill>
                <a:cs typeface="B Traffic" pitchFamily="2" charset="-78"/>
              </a:rPr>
              <a:t>آن را نپذيرفت. امام </a:t>
            </a:r>
            <a:r>
              <a:rPr lang="fa-IR" sz="1400" dirty="0" smtClean="0">
                <a:solidFill>
                  <a:schemeClr val="tx1"/>
                </a:solidFill>
                <a:cs typeface="B Traffic" pitchFamily="2" charset="-78"/>
              </a:rPr>
              <a:t>(ع) </a:t>
            </a:r>
            <a:r>
              <a:rPr lang="fa-IR" sz="2000" dirty="0" smtClean="0">
                <a:solidFill>
                  <a:schemeClr val="tx1"/>
                </a:solidFill>
                <a:cs typeface="B Traffic" pitchFamily="2" charset="-78"/>
              </a:rPr>
              <a:t>با برخى از بستگان عثمان كه مشروع دانستن دارايى خويش از سوى امام را شرط بيعت قرار دادند، مخالفت كرد و همواره تأكيد مى‏كرد كتاب خدا و سنت رسول </a:t>
            </a:r>
            <a:r>
              <a:rPr lang="fa-IR" sz="1200" dirty="0" smtClean="0">
                <a:solidFill>
                  <a:schemeClr val="tx1"/>
                </a:solidFill>
                <a:cs typeface="B Traffic" pitchFamily="2" charset="-78"/>
              </a:rPr>
              <a:t>(ص) </a:t>
            </a:r>
            <a:r>
              <a:rPr lang="fa-IR" sz="2000" dirty="0" smtClean="0">
                <a:solidFill>
                  <a:schemeClr val="tx1"/>
                </a:solidFill>
                <a:cs typeface="B Traffic" pitchFamily="2" charset="-78"/>
              </a:rPr>
              <a:t>ملاك كردار اوست.</a:t>
            </a:r>
            <a:endParaRPr lang="en-US" sz="2000" dirty="0">
              <a:solidFill>
                <a:schemeClr val="tx1"/>
              </a:solidFill>
              <a:cs typeface="B Traffic" pitchFamily="2" charset="-78"/>
            </a:endParaRPr>
          </a:p>
        </p:txBody>
      </p:sp>
      <p:sp>
        <p:nvSpPr>
          <p:cNvPr id="4" name="Rounded Rectangle 3"/>
          <p:cNvSpPr/>
          <p:nvPr/>
        </p:nvSpPr>
        <p:spPr>
          <a:xfrm>
            <a:off x="152400" y="3657600"/>
            <a:ext cx="8839200" cy="3048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Low" rtl="1">
              <a:lnSpc>
                <a:spcPct val="150000"/>
              </a:lnSpc>
            </a:pPr>
            <a:r>
              <a:rPr lang="fa-IR" sz="2000" dirty="0" smtClean="0">
                <a:solidFill>
                  <a:schemeClr val="accent2">
                    <a:lumMod val="75000"/>
                  </a:schemeClr>
                </a:solidFill>
                <a:cs typeface="B Traffic" pitchFamily="2" charset="-78"/>
              </a:rPr>
              <a:t>5. نكته بسيار مهم، نطق رسمى آن حضرت در روز دوم مراجعه مردم و انتخاب است. على </a:t>
            </a:r>
            <a:r>
              <a:rPr lang="fa-IR" sz="1400" dirty="0" smtClean="0">
                <a:solidFill>
                  <a:schemeClr val="accent2">
                    <a:lumMod val="75000"/>
                  </a:schemeClr>
                </a:solidFill>
                <a:cs typeface="B Traffic" pitchFamily="2" charset="-78"/>
              </a:rPr>
              <a:t>(ع) </a:t>
            </a:r>
            <a:r>
              <a:rPr lang="fa-IR" sz="2000" dirty="0" smtClean="0">
                <a:solidFill>
                  <a:schemeClr val="accent2">
                    <a:lumMod val="75000"/>
                  </a:schemeClr>
                </a:solidFill>
                <a:cs typeface="B Traffic" pitchFamily="2" charset="-78"/>
              </a:rPr>
              <a:t>فرمود: آن گروهى كه دنيا آنها را در خود غرق ساخته، فردا وقتى همه اين‏ها را از آنان مى‏گيرم و به بيت‏المال برمى‏گردانم و به اندازه حقشان به آنها مى‏دهم، نگويند على </a:t>
            </a:r>
            <a:r>
              <a:rPr lang="fa-IR" sz="1400" dirty="0" smtClean="0">
                <a:solidFill>
                  <a:schemeClr val="accent2">
                    <a:lumMod val="75000"/>
                  </a:schemeClr>
                </a:solidFill>
                <a:cs typeface="B Traffic" pitchFamily="2" charset="-78"/>
              </a:rPr>
              <a:t>(ع)</a:t>
            </a:r>
            <a:r>
              <a:rPr lang="fa-IR" sz="2000" dirty="0" smtClean="0">
                <a:solidFill>
                  <a:schemeClr val="accent2">
                    <a:lumMod val="75000"/>
                  </a:schemeClr>
                </a:solidFill>
                <a:cs typeface="B Traffic" pitchFamily="2" charset="-78"/>
              </a:rPr>
              <a:t> ما را فريفت؛ اول، چيزى مى‏گفت و اكنون گونه‏اى ديگر عمل مى‏كند. من از همين حالا برنامه روشن خود را اعلام مى‏كنم .... من منكر فضيلت صحابى‏بودن و سابقه خدمت افراد نيستم، اما اينها چيزهايى است كه خداوند خود پاداش آن را خواهد داد. اين امور نبايد ملاك تبعيض واقع شود.</a:t>
            </a:r>
            <a:endParaRPr lang="en-US" sz="2000" dirty="0">
              <a:solidFill>
                <a:schemeClr val="accent2">
                  <a:lumMod val="75000"/>
                </a:schemeClr>
              </a:solidFill>
              <a:cs typeface="B Traffic" pitchFamily="2" charset="-78"/>
            </a:endParaRPr>
          </a:p>
        </p:txBody>
      </p:sp>
      <p:pic>
        <p:nvPicPr>
          <p:cNvPr id="17" name="Picture 2" descr="G:\ghiasvand\Nahad\Ghiasvand\ax\اسلیمی\bote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rot="19128062">
            <a:off x="1618568" y="939517"/>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G:\ghiasvand\Nahad\Ghiasvand\ax\اسلیمی\bote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rot="19916409" flipH="1" flipV="1">
            <a:off x="8302327" y="27766"/>
            <a:ext cx="708610" cy="106680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2" name="Group 21"/>
          <p:cNvGrpSpPr/>
          <p:nvPr/>
        </p:nvGrpSpPr>
        <p:grpSpPr>
          <a:xfrm rot="9707066" flipH="1">
            <a:off x="-76207" y="2135917"/>
            <a:ext cx="1097280" cy="1463040"/>
            <a:chOff x="-424194" y="3200400"/>
            <a:chExt cx="2389519" cy="2614612"/>
          </a:xfrm>
        </p:grpSpPr>
        <p:pic>
          <p:nvPicPr>
            <p:cNvPr id="23" name="Picture 22" descr="G:\ghiasvand\Nahad\Ghiasvand\ax\اسلیمی\bote5.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G:\ghiasvand\Nahad\Ghiasvand\ax\اسلیمی\bote5.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 name="Picture 2" descr="E:\hamidi\Logo2Small.png"/>
          <p:cNvPicPr>
            <a:picLocks noChangeAspect="1" noChangeArrowheads="1"/>
          </p:cNvPicPr>
          <p:nvPr/>
        </p:nvPicPr>
        <p:blipFill>
          <a:blip r:embed="rId5"/>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30959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satari\Desktop\انديشه 1 عكسها\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1282521" y="825980"/>
            <a:ext cx="3476668" cy="3453440"/>
          </a:xfrm>
          <a:prstGeom prst="rect">
            <a:avLst/>
          </a:prstGeom>
          <a:noFill/>
        </p:spPr>
      </p:pic>
      <p:sp>
        <p:nvSpPr>
          <p:cNvPr id="3" name="Content Placeholder 2"/>
          <p:cNvSpPr>
            <a:spLocks noGrp="1"/>
          </p:cNvSpPr>
          <p:nvPr>
            <p:ph idx="1"/>
          </p:nvPr>
        </p:nvSpPr>
        <p:spPr>
          <a:xfrm>
            <a:off x="3962400" y="1295400"/>
            <a:ext cx="4833958" cy="762000"/>
          </a:xfrm>
        </p:spPr>
        <p:style>
          <a:lnRef idx="1">
            <a:schemeClr val="accent3"/>
          </a:lnRef>
          <a:fillRef idx="2">
            <a:schemeClr val="accent3"/>
          </a:fillRef>
          <a:effectRef idx="1">
            <a:schemeClr val="accent3"/>
          </a:effectRef>
          <a:fontRef idx="minor">
            <a:schemeClr val="dk1"/>
          </a:fontRef>
        </p:style>
        <p:txBody>
          <a:bodyPr>
            <a:noAutofit/>
          </a:bodyPr>
          <a:lstStyle/>
          <a:p>
            <a:pPr algn="just" rtl="1">
              <a:buNone/>
            </a:pPr>
            <a:r>
              <a:rPr lang="fa-IR" sz="2800" dirty="0" smtClean="0">
                <a:cs typeface="B Traffic" pitchFamily="2" charset="-78"/>
              </a:rPr>
              <a:t>                      </a:t>
            </a:r>
            <a:r>
              <a:rPr lang="fa-IR" sz="2800" b="1" dirty="0" smtClean="0">
                <a:cs typeface="B Traffic" pitchFamily="2" charset="-78"/>
              </a:rPr>
              <a:t> شفاهی</a:t>
            </a:r>
            <a:endParaRPr lang="en-US" sz="2800" b="1" dirty="0" smtClean="0">
              <a:cs typeface="B Traffic" pitchFamily="2" charset="-78"/>
            </a:endParaRPr>
          </a:p>
        </p:txBody>
      </p:sp>
      <p:pic>
        <p:nvPicPr>
          <p:cNvPr id="8194" name="Picture 2" descr="C:\Users\hamidi.t\Desktop\IMAGE634246740015937500.jpg"/>
          <p:cNvPicPr>
            <a:picLocks noChangeAspect="1" noChangeArrowheads="1"/>
          </p:cNvPicPr>
          <p:nvPr/>
        </p:nvPicPr>
        <p:blipFill>
          <a:blip r:embed="rId3"/>
          <a:srcRect b="8256"/>
          <a:stretch>
            <a:fillRect/>
          </a:stretch>
        </p:blipFill>
        <p:spPr bwMode="auto">
          <a:xfrm>
            <a:off x="990600" y="3276600"/>
            <a:ext cx="6858000" cy="3581400"/>
          </a:xfrm>
          <a:prstGeom prst="rect">
            <a:avLst/>
          </a:prstGeom>
        </p:spPr>
        <p:style>
          <a:lnRef idx="2">
            <a:schemeClr val="accent1"/>
          </a:lnRef>
          <a:fillRef idx="1">
            <a:schemeClr val="lt1"/>
          </a:fillRef>
          <a:effectRef idx="0">
            <a:schemeClr val="accent1"/>
          </a:effectRef>
          <a:fontRef idx="minor">
            <a:schemeClr val="dk1"/>
          </a:fontRef>
        </p:style>
      </p:pic>
      <p:sp>
        <p:nvSpPr>
          <p:cNvPr id="6" name="Rounded Rectangle 5"/>
          <p:cNvSpPr/>
          <p:nvPr/>
        </p:nvSpPr>
        <p:spPr>
          <a:xfrm>
            <a:off x="3962400" y="304800"/>
            <a:ext cx="48006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rtl="1">
              <a:buNone/>
            </a:pPr>
            <a:r>
              <a:rPr lang="fa-IR" sz="2800" b="1" dirty="0" smtClean="0">
                <a:cs typeface="B Traffic" pitchFamily="2" charset="-78"/>
              </a:rPr>
              <a:t>3. منابع مطالعاتی تاریخ اسلام</a:t>
            </a:r>
          </a:p>
        </p:txBody>
      </p:sp>
      <p:sp>
        <p:nvSpPr>
          <p:cNvPr id="7" name="Rectangle 6"/>
          <p:cNvSpPr/>
          <p:nvPr/>
        </p:nvSpPr>
        <p:spPr>
          <a:xfrm>
            <a:off x="4038600" y="2133600"/>
            <a:ext cx="4724400" cy="838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800" b="1" dirty="0" smtClean="0">
                <a:cs typeface="B Traffic" pitchFamily="2" charset="-78"/>
              </a:rPr>
              <a:t>مکتوب</a:t>
            </a:r>
            <a:endParaRPr lang="en-US" sz="2800" b="1" dirty="0">
              <a:cs typeface="B Traffic" pitchFamily="2" charset="-78"/>
            </a:endParaRPr>
          </a:p>
        </p:txBody>
      </p:sp>
      <p:sp>
        <p:nvSpPr>
          <p:cNvPr id="8" name="Rectangle 7"/>
          <p:cNvSpPr/>
          <p:nvPr/>
        </p:nvSpPr>
        <p:spPr>
          <a:xfrm>
            <a:off x="4038600" y="3124200"/>
            <a:ext cx="4724400" cy="838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400" b="1" dirty="0" smtClean="0">
                <a:cs typeface="B Traffic" pitchFamily="2" charset="-78"/>
              </a:rPr>
              <a:t>تصویری</a:t>
            </a:r>
            <a:endParaRPr lang="en-US" sz="2400" b="1" dirty="0">
              <a:cs typeface="B Traffic" pitchFamily="2" charset="-78"/>
            </a:endParaRPr>
          </a:p>
        </p:txBody>
      </p:sp>
      <p:sp>
        <p:nvSpPr>
          <p:cNvPr id="9" name="Rectangle 8"/>
          <p:cNvSpPr/>
          <p:nvPr/>
        </p:nvSpPr>
        <p:spPr>
          <a:xfrm>
            <a:off x="4114800" y="4191000"/>
            <a:ext cx="4648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800" b="1" dirty="0" smtClean="0">
                <a:cs typeface="B Traffic" pitchFamily="2" charset="-78"/>
              </a:rPr>
              <a:t>معماری</a:t>
            </a:r>
            <a:endParaRPr lang="en-US" sz="2800" b="1" dirty="0">
              <a:cs typeface="B Traffic" pitchFamily="2" charset="-78"/>
            </a:endParaRP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0"/>
            <a:ext cx="1774847"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P spid="8"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sp>
        <p:nvSpPr>
          <p:cNvPr id="2" name="Rectangle 1"/>
          <p:cNvSpPr/>
          <p:nvPr/>
        </p:nvSpPr>
        <p:spPr>
          <a:xfrm>
            <a:off x="1676400" y="228600"/>
            <a:ext cx="6858000" cy="1066800"/>
          </a:xfrm>
          <a:prstGeom prst="rect">
            <a:avLst/>
          </a:prstGeom>
          <a:solidFill>
            <a:schemeClr val="accent5">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Traffic" pitchFamily="2" charset="-78"/>
              </a:rPr>
              <a:t>موانع و مشكلات حكومت على </a:t>
            </a:r>
            <a:r>
              <a:rPr lang="fa-IR" b="1" dirty="0" smtClean="0">
                <a:solidFill>
                  <a:schemeClr val="tx1"/>
                </a:solidFill>
                <a:cs typeface="B Traffic" pitchFamily="2" charset="-78"/>
              </a:rPr>
              <a:t>(ع)</a:t>
            </a:r>
            <a:endParaRPr lang="en-US" b="1" dirty="0">
              <a:solidFill>
                <a:schemeClr val="tx1"/>
              </a:solidFill>
              <a:cs typeface="B Traffic" pitchFamily="2" charset="-78"/>
            </a:endParaRPr>
          </a:p>
        </p:txBody>
      </p:sp>
      <p:sp>
        <p:nvSpPr>
          <p:cNvPr id="3" name="Rounded Rectangle 2"/>
          <p:cNvSpPr/>
          <p:nvPr/>
        </p:nvSpPr>
        <p:spPr>
          <a:xfrm>
            <a:off x="547748" y="1524000"/>
            <a:ext cx="8153400" cy="2667000"/>
          </a:xfrm>
          <a:prstGeom prst="roundRect">
            <a:avLst/>
          </a:prstGeom>
          <a:solidFill>
            <a:schemeClr val="accent4">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buNone/>
            </a:pPr>
            <a:r>
              <a:rPr lang="fa-IR" sz="2400" dirty="0" smtClean="0">
                <a:solidFill>
                  <a:schemeClr val="tx1"/>
                </a:solidFill>
                <a:cs typeface="B Traffic" pitchFamily="2" charset="-78"/>
              </a:rPr>
              <a:t>زمانی که علی به خلافت ظاهری رسید، انبوهی از دشواری ها پدید آمده بود و آثار منفى اجتماعى و حتى سياسى توسعه فتوحات و كشتن عثمان ، آینده را تاریک تصور می کرد. بخشى از مشكلات، براساس سخنان امام در نهج‏البلاغه آمده،عبارت است از: بى‏عدالتى اقتصادى، نابسامانى اجتماعى، انحرافها و بدعتها و رفاه‏گرايى و تضعيف ارزشهاى دينى.</a:t>
            </a:r>
          </a:p>
        </p:txBody>
      </p:sp>
      <p:pic>
        <p:nvPicPr>
          <p:cNvPr id="13" name="Picture 3" descr="C:\Users\satari\Desktop\انديشه 1 عكسها\png\AN071TR.PNG"/>
          <p:cNvPicPr>
            <a:picLocks noChangeAspect="1" noChangeArrowheads="1"/>
          </p:cNvPicPr>
          <p:nvPr/>
        </p:nvPicPr>
        <p:blipFill>
          <a:blip r:embed="rId3" cstate="print"/>
          <a:srcRect/>
          <a:stretch>
            <a:fillRect/>
          </a:stretch>
        </p:blipFill>
        <p:spPr bwMode="auto">
          <a:xfrm flipH="1">
            <a:off x="1804982" y="381000"/>
            <a:ext cx="785818" cy="734612"/>
          </a:xfrm>
          <a:prstGeom prst="rect">
            <a:avLst/>
          </a:prstGeom>
          <a:noFill/>
        </p:spPr>
      </p:pic>
      <p:pic>
        <p:nvPicPr>
          <p:cNvPr id="15" name="Picture 2" descr="G:\ghiasvand\Nahad\Ghiasvand\ax\اسلیمی\bote1.png"/>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auto">
          <a:xfrm rot="12775383">
            <a:off x="8297338" y="3322092"/>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C:\Users\satari\Desktop\انديشه 1 عكسها\png\AN071TR.PNG"/>
          <p:cNvPicPr>
            <a:picLocks noChangeAspect="1" noChangeArrowheads="1"/>
          </p:cNvPicPr>
          <p:nvPr/>
        </p:nvPicPr>
        <p:blipFill>
          <a:blip r:embed="rId3" cstate="print"/>
          <a:srcRect/>
          <a:stretch>
            <a:fillRect/>
          </a:stretch>
        </p:blipFill>
        <p:spPr bwMode="auto">
          <a:xfrm>
            <a:off x="7596182" y="381000"/>
            <a:ext cx="785818" cy="734612"/>
          </a:xfrm>
          <a:prstGeom prst="rect">
            <a:avLst/>
          </a:prstGeom>
          <a:noFill/>
        </p:spPr>
      </p:pic>
      <p:pic>
        <p:nvPicPr>
          <p:cNvPr id="20" name="Picture 2" descr="G:\ghiasvand\Nahad\Ghiasvand\ax\اسلیمی\bote1.png"/>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auto">
          <a:xfrm rot="2448614">
            <a:off x="262469" y="1371600"/>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sattari\Desktop\imagesH65XAQPK.jpg"/>
          <p:cNvPicPr>
            <a:picLocks noChangeAspect="1" noChangeArrowheads="1"/>
          </p:cNvPicPr>
          <p:nvPr/>
        </p:nvPicPr>
        <p:blipFill>
          <a:blip r:embed="rId5"/>
          <a:srcRect/>
          <a:stretch>
            <a:fillRect/>
          </a:stretch>
        </p:blipFill>
        <p:spPr bwMode="auto">
          <a:xfrm>
            <a:off x="762000" y="4419600"/>
            <a:ext cx="7696200" cy="2438400"/>
          </a:xfrm>
          <a:prstGeom prst="rect">
            <a:avLst/>
          </a:prstGeom>
          <a:noFill/>
        </p:spPr>
      </p:pic>
    </p:spTree>
    <p:extLst>
      <p:ext uri="{BB962C8B-B14F-4D97-AF65-F5344CB8AC3E}">
        <p14:creationId xmlns:p14="http://schemas.microsoft.com/office/powerpoint/2010/main" xmlns="" val="408578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1000"/>
                                        <p:tgtEl>
                                          <p:spTgt spid="3"/>
                                        </p:tgtEl>
                                      </p:cBhvr>
                                    </p:animEffect>
                                  </p:childTnLst>
                                </p:cTn>
                              </p:par>
                              <p:par>
                                <p:cTn id="8" presetID="1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lide(fromTop)">
                                      <p:cBhvr>
                                        <p:cTn id="10" dur="1000"/>
                                        <p:tgtEl>
                                          <p:spTgt spid="15"/>
                                        </p:tgtEl>
                                      </p:cBhvr>
                                    </p:animEffect>
                                  </p:childTnLst>
                                </p:cTn>
                              </p:par>
                              <p:par>
                                <p:cTn id="11" presetID="12"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lide(fromTop)">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6" name="Picture 2" descr="https://encrypted-tbn1.gstatic.com/images?q=tbn:ANd9GcRamvcB0PqcADVYJiIYGxaggjqNrnNYhB1bx_Jr_RQFT4xBl8Z2Bw"/>
          <p:cNvPicPr>
            <a:picLocks noChangeAspect="1" noChangeArrowheads="1"/>
          </p:cNvPicPr>
          <p:nvPr/>
        </p:nvPicPr>
        <p:blipFill>
          <a:blip r:embed="rId3" cstate="print"/>
          <a:srcRect l="3882" t="5172" r="5790" b="3448"/>
          <a:stretch>
            <a:fillRect/>
          </a:stretch>
        </p:blipFill>
        <p:spPr bwMode="auto">
          <a:xfrm>
            <a:off x="76200" y="1447800"/>
            <a:ext cx="3364302" cy="4572000"/>
          </a:xfrm>
          <a:prstGeom prst="rect">
            <a:avLst/>
          </a:prstGeom>
          <a:noFill/>
        </p:spPr>
      </p:pic>
      <p:sp>
        <p:nvSpPr>
          <p:cNvPr id="7" name="Oval 6"/>
          <p:cNvSpPr/>
          <p:nvPr/>
        </p:nvSpPr>
        <p:spPr>
          <a:xfrm>
            <a:off x="4495800" y="257176"/>
            <a:ext cx="4495800" cy="1343024"/>
          </a:xfrm>
          <a:prstGeom prst="ellipse">
            <a:avLst/>
          </a:prstGeom>
          <a:solidFill>
            <a:schemeClr val="accent3">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endParaRPr lang="en-US" sz="2800" dirty="0">
              <a:solidFill>
                <a:schemeClr val="tx2">
                  <a:lumMod val="75000"/>
                </a:schemeClr>
              </a:solidFill>
              <a:cs typeface="B Traffic" pitchFamily="2" charset="-78"/>
            </a:endParaRPr>
          </a:p>
        </p:txBody>
      </p:sp>
      <p:pic>
        <p:nvPicPr>
          <p:cNvPr id="2" name="Picture 2" descr="C:\Users\satari\Desktop\انديشه 1 عكسها\png\يبفurl.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3124200" y="1905000"/>
            <a:ext cx="2919445" cy="2899938"/>
          </a:xfrm>
          <a:prstGeom prst="rect">
            <a:avLst/>
          </a:prstGeom>
          <a:noFill/>
        </p:spPr>
      </p:pic>
      <p:sp>
        <p:nvSpPr>
          <p:cNvPr id="4" name="Rounded Rectangle 3"/>
          <p:cNvSpPr/>
          <p:nvPr/>
        </p:nvSpPr>
        <p:spPr>
          <a:xfrm>
            <a:off x="4724400" y="1038224"/>
            <a:ext cx="3886200" cy="5438776"/>
          </a:xfrm>
          <a:prstGeom prst="roundRect">
            <a:avLst/>
          </a:prstGeom>
          <a:solidFill>
            <a:schemeClr val="accent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500"/>
              </a:lnSpc>
            </a:pPr>
            <a:r>
              <a:rPr lang="fa-IR" sz="2400" dirty="0" smtClean="0">
                <a:solidFill>
                  <a:schemeClr val="bg1"/>
                </a:solidFill>
                <a:cs typeface="B Traffic" pitchFamily="2" charset="-78"/>
              </a:rPr>
              <a:t>خليفه دوم، ديوان را براساس سوابق اسلامی افراد و تركيب قبيله‏اى قرار داده بود. </a:t>
            </a:r>
            <a:r>
              <a:rPr lang="fa-IR" sz="2400" dirty="0" smtClean="0">
                <a:solidFill>
                  <a:schemeClr val="tx1"/>
                </a:solidFill>
                <a:cs typeface="B Traffic" pitchFamily="2" charset="-78"/>
              </a:rPr>
              <a:t>قريش بر غيرقريش، مهاجر بر انصار، عرب بر غيرعرب و موالى ترجيح داشتند؛ در حالى كه در زمان پيامبر چنين نبود. اين وضعيت در كنار بخشش‏هاى عثمان، فاصله غنى و فقير را غيرقابلِ تحمل كرد. خمس غنايم، ماليات و جزيه سرزمين‏هاى فتح شده، كه به همه مردم تعلق داشت، تنها در اختيار افراد و گروه‏هاى خاص قرار مى‏گرفت.</a:t>
            </a:r>
            <a:endParaRPr lang="en-US" sz="2400" dirty="0">
              <a:solidFill>
                <a:schemeClr val="tx1"/>
              </a:solidFill>
              <a:cs typeface="B Traffic" pitchFamily="2" charset="-78"/>
            </a:endParaRPr>
          </a:p>
        </p:txBody>
      </p:sp>
      <p:sp>
        <p:nvSpPr>
          <p:cNvPr id="5" name="Rounded Rectangle 4"/>
          <p:cNvSpPr/>
          <p:nvPr/>
        </p:nvSpPr>
        <p:spPr>
          <a:xfrm>
            <a:off x="990600" y="1219200"/>
            <a:ext cx="3276600" cy="5181600"/>
          </a:xfrm>
          <a:prstGeom prst="roundRect">
            <a:avLst/>
          </a:prstGeom>
          <a:solidFill>
            <a:schemeClr val="accent1">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500"/>
              </a:lnSpc>
            </a:pPr>
            <a:r>
              <a:rPr lang="fa-IR" sz="2400" dirty="0" smtClean="0">
                <a:solidFill>
                  <a:schemeClr val="tx1"/>
                </a:solidFill>
                <a:cs typeface="B Traffic" pitchFamily="2" charset="-78"/>
              </a:rPr>
              <a:t>امام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فرمود: آيا روش و سنت پيامبرخدا </a:t>
            </a:r>
            <a:r>
              <a:rPr lang="fa-IR" sz="1400" dirty="0" smtClean="0">
                <a:solidFill>
                  <a:schemeClr val="tx1"/>
                </a:solidFill>
                <a:cs typeface="B Traffic" pitchFamily="2" charset="-78"/>
              </a:rPr>
              <a:t>(ص) </a:t>
            </a:r>
            <a:r>
              <a:rPr lang="fa-IR" sz="2400" dirty="0" smtClean="0">
                <a:solidFill>
                  <a:schemeClr val="tx1"/>
                </a:solidFill>
                <a:cs typeface="B Traffic" pitchFamily="2" charset="-78"/>
              </a:rPr>
              <a:t>شايسته پيروى است يا روش عمر! بسيارى از مورخان نوشته‏اند: </a:t>
            </a:r>
            <a:r>
              <a:rPr lang="fa-IR" sz="2400" dirty="0" smtClean="0">
                <a:solidFill>
                  <a:schemeClr val="accent2"/>
                </a:solidFill>
                <a:cs typeface="B Traffic" pitchFamily="2" charset="-78"/>
              </a:rPr>
              <a:t>علت جدا شدن برخى اعراب از امام على</a:t>
            </a:r>
            <a:r>
              <a:rPr lang="fa-IR" sz="1600" dirty="0" smtClean="0">
                <a:solidFill>
                  <a:schemeClr val="accent2"/>
                </a:solidFill>
                <a:cs typeface="B Traffic" pitchFamily="2" charset="-78"/>
              </a:rPr>
              <a:t> (ع) </a:t>
            </a:r>
            <a:r>
              <a:rPr lang="fa-IR" sz="2400" dirty="0" smtClean="0">
                <a:solidFill>
                  <a:schemeClr val="accent2"/>
                </a:solidFill>
                <a:cs typeface="B Traffic" pitchFamily="2" charset="-78"/>
              </a:rPr>
              <a:t>و پيوستن به صف مخالفان اين بود كه مى‏گفتند: على </a:t>
            </a:r>
            <a:r>
              <a:rPr lang="fa-IR" sz="1600" dirty="0" smtClean="0">
                <a:solidFill>
                  <a:schemeClr val="accent2"/>
                </a:solidFill>
                <a:cs typeface="B Traffic" pitchFamily="2" charset="-78"/>
              </a:rPr>
              <a:t>(ع) </a:t>
            </a:r>
            <a:r>
              <a:rPr lang="fa-IR" sz="2400" dirty="0" smtClean="0">
                <a:solidFill>
                  <a:schemeClr val="accent2"/>
                </a:solidFill>
                <a:cs typeface="B Traffic" pitchFamily="2" charset="-78"/>
              </a:rPr>
              <a:t>در تقسيم اموال ملاحظه اشراف را نمى‏كند و عرب را بر عجم و موالى آنها برترى نمى‏دهد. مخالفتها از همين‏جا آغاز شد.</a:t>
            </a:r>
            <a:endParaRPr lang="en-US" sz="2400" dirty="0">
              <a:solidFill>
                <a:schemeClr val="accent2"/>
              </a:solidFill>
              <a:cs typeface="B Traffic" pitchFamily="2" charset="-78"/>
            </a:endParaRPr>
          </a:p>
        </p:txBody>
      </p:sp>
      <p:sp>
        <p:nvSpPr>
          <p:cNvPr id="3" name="Oval 2"/>
          <p:cNvSpPr/>
          <p:nvPr/>
        </p:nvSpPr>
        <p:spPr>
          <a:xfrm>
            <a:off x="4724400" y="457200"/>
            <a:ext cx="4038600" cy="914400"/>
          </a:xfrm>
          <a:prstGeom prst="ellipse">
            <a:avLst/>
          </a:prstGeom>
          <a:solidFill>
            <a:schemeClr val="accent3">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800" dirty="0" smtClean="0">
                <a:solidFill>
                  <a:schemeClr val="tx2">
                    <a:lumMod val="75000"/>
                  </a:schemeClr>
                </a:solidFill>
                <a:cs typeface="B Traffic" pitchFamily="2" charset="-78"/>
              </a:rPr>
              <a:t>1. ناعدالتى اقتصادى‏</a:t>
            </a:r>
            <a:endParaRPr lang="en-US" sz="2800" dirty="0">
              <a:solidFill>
                <a:schemeClr val="tx2">
                  <a:lumMod val="75000"/>
                </a:schemeClr>
              </a:solidFill>
              <a:cs typeface="B Traffic" pitchFamily="2" charset="-78"/>
            </a:endParaRPr>
          </a:p>
        </p:txBody>
      </p:sp>
      <p:pic>
        <p:nvPicPr>
          <p:cNvPr id="9" name="Picture 8">
            <a:hlinkClick r:id="rId5" action="ppaction://hlinkfile"/>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10000" y="629965"/>
            <a:ext cx="609600" cy="596518"/>
          </a:xfrm>
          <a:prstGeom prst="rect">
            <a:avLst/>
          </a:prstGeom>
        </p:spPr>
      </p:pic>
    </p:spTree>
    <p:extLst>
      <p:ext uri="{BB962C8B-B14F-4D97-AF65-F5344CB8AC3E}">
        <p14:creationId xmlns:p14="http://schemas.microsoft.com/office/powerpoint/2010/main" xmlns="" val="875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8" presetClass="emph" presetSubtype="0" fill="hold" nodeType="withEffect">
                                  <p:stCondLst>
                                    <p:cond delay="0"/>
                                  </p:stCondLst>
                                  <p:childTnLst>
                                    <p:animRot by="10800000">
                                      <p:cBhvr>
                                        <p:cTn id="15" dur="1000" fill="hold"/>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ttari\Desktop\5006.jpg"/>
          <p:cNvPicPr>
            <a:picLocks noChangeAspect="1" noChangeArrowheads="1"/>
          </p:cNvPicPr>
          <p:nvPr/>
        </p:nvPicPr>
        <p:blipFill>
          <a:blip r:embed="rId2"/>
          <a:srcRect/>
          <a:stretch>
            <a:fillRect/>
          </a:stretch>
        </p:blipFill>
        <p:spPr bwMode="auto">
          <a:xfrm>
            <a:off x="1600200" y="3835400"/>
            <a:ext cx="6477000" cy="3022600"/>
          </a:xfrm>
          <a:prstGeom prst="rect">
            <a:avLst/>
          </a:prstGeom>
          <a:noFill/>
        </p:spPr>
      </p:pic>
      <p:pic>
        <p:nvPicPr>
          <p:cNvPr id="12"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066800" y="757662"/>
            <a:ext cx="2919445" cy="2899938"/>
          </a:xfrm>
          <a:prstGeom prst="rect">
            <a:avLst/>
          </a:prstGeom>
          <a:noFill/>
        </p:spPr>
      </p:pic>
      <p:pic>
        <p:nvPicPr>
          <p:cNvPr id="18" name="Picture 2" descr="C:\Users\satari\Desktop\انديشه 1 عكسها\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1042955" y="4038600"/>
            <a:ext cx="2919445" cy="2899938"/>
          </a:xfrm>
          <a:prstGeom prst="rect">
            <a:avLst/>
          </a:prstGeom>
          <a:noFill/>
        </p:spPr>
      </p:pic>
      <p:sp>
        <p:nvSpPr>
          <p:cNvPr id="2" name="Oval 1"/>
          <p:cNvSpPr/>
          <p:nvPr/>
        </p:nvSpPr>
        <p:spPr>
          <a:xfrm>
            <a:off x="5410200" y="228600"/>
            <a:ext cx="3200400" cy="1524000"/>
          </a:xfrm>
          <a:prstGeom prst="ellipse">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Traffic" pitchFamily="2" charset="-78"/>
              </a:rPr>
              <a:t>2. نابسامانى اجتماعى</a:t>
            </a:r>
            <a:endParaRPr lang="en-US" sz="2400" b="1" dirty="0">
              <a:solidFill>
                <a:schemeClr val="tx1"/>
              </a:solidFill>
              <a:cs typeface="B Traffic" pitchFamily="2" charset="-78"/>
            </a:endParaRPr>
          </a:p>
        </p:txBody>
      </p:sp>
      <p:sp>
        <p:nvSpPr>
          <p:cNvPr id="3" name="Rounded Rectangle 2"/>
          <p:cNvSpPr/>
          <p:nvPr/>
        </p:nvSpPr>
        <p:spPr>
          <a:xfrm>
            <a:off x="838200" y="1905000"/>
            <a:ext cx="8077200" cy="182880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يكى از آثار فتوحات، اختلاط نژادهاى مختلف بود. موالى يا اسيران آزاد شده در قياس با عرب ها از حرمت اجتماعى و حقوق مدنى كمتر برخوردار بودند.</a:t>
            </a:r>
            <a:r>
              <a:rPr lang="fa-IR" sz="2400" dirty="0" smtClean="0">
                <a:solidFill>
                  <a:schemeClr val="accent2"/>
                </a:solidFill>
                <a:cs typeface="B Traffic" pitchFamily="2" charset="-78"/>
              </a:rPr>
              <a:t>جامعه، برترى عرب بر موالى را اصلى مسلّم مى‏پنداشت. </a:t>
            </a:r>
            <a:endParaRPr lang="en-US" sz="2400" dirty="0">
              <a:solidFill>
                <a:schemeClr val="accent2"/>
              </a:solidFill>
              <a:cs typeface="B Traffic" pitchFamily="2" charset="-78"/>
            </a:endParaRPr>
          </a:p>
        </p:txBody>
      </p:sp>
      <p:sp>
        <p:nvSpPr>
          <p:cNvPr id="4" name="Rounded Rectangle 3"/>
          <p:cNvSpPr/>
          <p:nvPr/>
        </p:nvSpPr>
        <p:spPr>
          <a:xfrm>
            <a:off x="838200" y="3810000"/>
            <a:ext cx="8074152" cy="2362200"/>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000" dirty="0" smtClean="0">
                <a:solidFill>
                  <a:schemeClr val="tx1"/>
                </a:solidFill>
                <a:cs typeface="B Traffic" pitchFamily="2" charset="-78"/>
              </a:rPr>
              <a:t> اما امام</a:t>
            </a:r>
            <a:r>
              <a:rPr lang="fa-IR" sz="1200" dirty="0" smtClean="0">
                <a:solidFill>
                  <a:schemeClr val="tx1"/>
                </a:solidFill>
                <a:cs typeface="B Traffic" pitchFamily="2" charset="-78"/>
              </a:rPr>
              <a:t> (ع) </a:t>
            </a:r>
            <a:r>
              <a:rPr lang="fa-IR" sz="2000" dirty="0" smtClean="0">
                <a:solidFill>
                  <a:schemeClr val="tx1"/>
                </a:solidFill>
                <a:cs typeface="B Traffic" pitchFamily="2" charset="-78"/>
              </a:rPr>
              <a:t>هيچ تفاوتى ميان بردگان عرب و عجم نمى‏گذاشت او از نظر دينى، هيچ دليلى بر درستى اين تبعيض نمى‏ديد. هنگام تقسيم اموال، مى‏فرمود: </a:t>
            </a:r>
            <a:r>
              <a:rPr lang="fa-IR" sz="2000" dirty="0" smtClean="0">
                <a:solidFill>
                  <a:schemeClr val="accent2"/>
                </a:solidFill>
                <a:cs typeface="B Traffic" pitchFamily="2" charset="-78"/>
              </a:rPr>
              <a:t>حضرت آدم نه غلام به دنيا آورد، نه كنيز، بندگان خدا همه آزادند .... اكنون مالى نزد من است و من ميان سفيد و سياه فرقى نخواهم گذاشت. او در پاسخ به اعتراض گروهى از عربها، فرمود: من در قرآن، برترى عرب بر عجم را نديده‏ام.</a:t>
            </a:r>
            <a:endParaRPr lang="en-US" sz="2000" dirty="0">
              <a:solidFill>
                <a:schemeClr val="accent2"/>
              </a:solidFill>
              <a:cs typeface="B Traffic" pitchFamily="2" charset="-78"/>
            </a:endParaRPr>
          </a:p>
        </p:txBody>
      </p:sp>
      <p:pic>
        <p:nvPicPr>
          <p:cNvPr id="13" name="Picture 2" descr="G:\ghiasvand\Nahad\Ghiasvand\ax\اسلیمی\bote1.png"/>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8001000" y="457200"/>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G:\ghiasvand\Nahad\Ghiasvand\ax\اسلیمی\bote1.png"/>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a:off x="5311190" y="457200"/>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E:\hamidi\Logo2Small.png"/>
          <p:cNvPicPr>
            <a:picLocks noChangeAspect="1" noChangeArrowheads="1"/>
          </p:cNvPicPr>
          <p:nvPr/>
        </p:nvPicPr>
        <p:blipFill>
          <a:blip r:embed="rId5"/>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8676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8" presetClass="emph" presetSubtype="0" fill="hold" nodeType="withEffect">
                                  <p:stCondLst>
                                    <p:cond delay="0"/>
                                  </p:stCondLst>
                                  <p:childTnLst>
                                    <p:animRot by="10800000">
                                      <p:cBhvr>
                                        <p:cTn id="14" dur="1000" fill="hold"/>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8" presetClass="emph" presetSubtype="0" fill="hold" nodeType="withEffect">
                                  <p:stCondLst>
                                    <p:cond delay="0"/>
                                  </p:stCondLst>
                                  <p:childTnLst>
                                    <p:animRot by="10800000">
                                      <p:cBhvr>
                                        <p:cTn id="24" dur="1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191000" y="304800"/>
            <a:ext cx="4572000" cy="1524000"/>
          </a:xfrm>
          <a:prstGeom prst="ellipse">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2400" b="1" dirty="0" smtClean="0">
                <a:solidFill>
                  <a:schemeClr val="tx2">
                    <a:lumMod val="75000"/>
                  </a:schemeClr>
                </a:solidFill>
                <a:cs typeface="B Traffic" pitchFamily="2" charset="-78"/>
              </a:rPr>
              <a:t>3. انحرافها و بدعتها</a:t>
            </a:r>
            <a:endParaRPr lang="en-US" sz="2400" b="1" dirty="0">
              <a:solidFill>
                <a:schemeClr val="tx2">
                  <a:lumMod val="75000"/>
                </a:schemeClr>
              </a:solidFill>
              <a:cs typeface="B Traffic" pitchFamily="2" charset="-78"/>
            </a:endParaRPr>
          </a:p>
        </p:txBody>
      </p:sp>
      <p:pic>
        <p:nvPicPr>
          <p:cNvPr id="13" name="Picture 3" descr="C:\Users\satari\Desktop\انديشه 1 عكسها\png\كادر 2.png"/>
          <p:cNvPicPr>
            <a:picLocks noChangeAspect="1" noChangeArrowheads="1"/>
          </p:cNvPicPr>
          <p:nvPr/>
        </p:nvPicPr>
        <p:blipFill>
          <a:blip r:embed="rId2" cstate="print"/>
          <a:srcRect l="4458" t="11871" r="13064" b="15552"/>
          <a:stretch>
            <a:fillRect/>
          </a:stretch>
        </p:blipFill>
        <p:spPr bwMode="auto">
          <a:xfrm>
            <a:off x="4038600" y="152400"/>
            <a:ext cx="4953000" cy="1828800"/>
          </a:xfrm>
          <a:prstGeom prst="rect">
            <a:avLst/>
          </a:prstGeom>
          <a:noFill/>
        </p:spPr>
      </p:pic>
      <p:pic>
        <p:nvPicPr>
          <p:cNvPr id="15" name="Picture 2" descr="D:\document\leila\a\png\sd.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7701672" y="1676400"/>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 name="Picture 2" descr="D:\document\leila\a\png\sd.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a:off x="228601" y="1676400"/>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2" descr="D:\document\leila\a\png\sd.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V="1">
            <a:off x="7701672" y="5647057"/>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8" name="Picture 2" descr="D:\document\leila\a\png\sd.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flipH="1" flipV="1">
            <a:off x="228600" y="5647058"/>
            <a:ext cx="1442328" cy="113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57200" y="1905000"/>
            <a:ext cx="8229600" cy="4724400"/>
          </a:xfrm>
          <a:prstGeom prst="roundRect">
            <a:avLst/>
          </a:prstGeom>
          <a:solidFill>
            <a:srgbClr val="CCCC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3000"/>
              </a:lnSpc>
            </a:pPr>
            <a:r>
              <a:rPr lang="fa-IR" sz="2000" dirty="0" smtClean="0">
                <a:solidFill>
                  <a:schemeClr val="accent6">
                    <a:lumMod val="50000"/>
                  </a:schemeClr>
                </a:solidFill>
                <a:cs typeface="B Traffic" pitchFamily="2" charset="-78"/>
              </a:rPr>
              <a:t>انحرافات دينى و بدعتها مهم‏ترين مشكل حكومت امام على </a:t>
            </a:r>
            <a:r>
              <a:rPr lang="fa-IR" sz="1400" dirty="0" smtClean="0">
                <a:solidFill>
                  <a:schemeClr val="accent6">
                    <a:lumMod val="50000"/>
                  </a:schemeClr>
                </a:solidFill>
                <a:cs typeface="B Traffic" pitchFamily="2" charset="-78"/>
              </a:rPr>
              <a:t>(ع)</a:t>
            </a:r>
            <a:r>
              <a:rPr lang="fa-IR" sz="2000" dirty="0" smtClean="0">
                <a:solidFill>
                  <a:schemeClr val="accent6">
                    <a:lumMod val="50000"/>
                  </a:schemeClr>
                </a:solidFill>
                <a:cs typeface="B Traffic" pitchFamily="2" charset="-78"/>
              </a:rPr>
              <a:t> بود</a:t>
            </a:r>
            <a:r>
              <a:rPr lang="fa-IR" sz="2000" dirty="0" smtClean="0">
                <a:solidFill>
                  <a:schemeClr val="tx2">
                    <a:lumMod val="60000"/>
                    <a:lumOff val="40000"/>
                  </a:schemeClr>
                </a:solidFill>
                <a:cs typeface="B Traffic" pitchFamily="2" charset="-78"/>
              </a:rPr>
              <a:t>. ناآگاهى جامعه از دين و نبودن برنامه منسجم در جهت روشنگرى مردم، ابعاد اين دشوارى را پيچيده‏تر مى‏ساخت. بنيان اين انحرافها در كنار بستر بيمارى پيامبر </a:t>
            </a:r>
            <a:r>
              <a:rPr lang="fa-IR" sz="1200" dirty="0" smtClean="0">
                <a:solidFill>
                  <a:schemeClr val="tx2">
                    <a:lumMod val="60000"/>
                    <a:lumOff val="40000"/>
                  </a:schemeClr>
                </a:solidFill>
                <a:cs typeface="B Traffic" pitchFamily="2" charset="-78"/>
              </a:rPr>
              <a:t>(ص) </a:t>
            </a:r>
            <a:r>
              <a:rPr lang="fa-IR" sz="2000" dirty="0" smtClean="0">
                <a:solidFill>
                  <a:schemeClr val="tx2">
                    <a:lumMod val="60000"/>
                    <a:lumOff val="40000"/>
                  </a:schemeClr>
                </a:solidFill>
                <a:cs typeface="B Traffic" pitchFamily="2" charset="-78"/>
              </a:rPr>
              <a:t>خدا ، با شعار «حسبنا كتاب الله»، گذاشته شد و با سخن خليفه اول در توجيه اشتباهاتش-( پيامبر</a:t>
            </a:r>
            <a:r>
              <a:rPr lang="fa-IR" sz="1200" dirty="0" smtClean="0">
                <a:solidFill>
                  <a:schemeClr val="tx2">
                    <a:lumMod val="60000"/>
                    <a:lumOff val="40000"/>
                  </a:schemeClr>
                </a:solidFill>
                <a:cs typeface="B Traffic" pitchFamily="2" charset="-78"/>
              </a:rPr>
              <a:t> (ص) </a:t>
            </a:r>
            <a:r>
              <a:rPr lang="fa-IR" sz="2000" dirty="0" smtClean="0">
                <a:solidFill>
                  <a:schemeClr val="tx2">
                    <a:lumMod val="60000"/>
                    <a:lumOff val="40000"/>
                  </a:schemeClr>
                </a:solidFill>
                <a:cs typeface="B Traffic" pitchFamily="2" charset="-78"/>
              </a:rPr>
              <a:t>با وحى يارى مى‏شد، ولى دست من از وحى كوتاه است و به مصلحت‏انديشى و اجتهادم عمل مى‏كنم) به‏صورت يك نظريه در آمد.</a:t>
            </a:r>
            <a:r>
              <a:rPr lang="fa-IR" sz="2000" dirty="0" smtClean="0">
                <a:solidFill>
                  <a:schemeClr val="tx1"/>
                </a:solidFill>
                <a:cs typeface="B Traffic" pitchFamily="2" charset="-78"/>
              </a:rPr>
              <a:t> اين روند نادرست در مرحله‏اى، به طور رسمى با بخشنامه‏ها و دستورالعمل هاى ويژه، به اوج رسيد. نتيجه طبیعی آن كژروى گشايش راه نفوذ شبهه‏ها و انحراف آموزه‏هاى اسلام از مسير اصلى بود. بدين سبب </a:t>
            </a:r>
            <a:r>
              <a:rPr lang="fa-IR" sz="2000" dirty="0" smtClean="0">
                <a:solidFill>
                  <a:schemeClr val="tx2">
                    <a:lumMod val="60000"/>
                    <a:lumOff val="40000"/>
                  </a:schemeClr>
                </a:solidFill>
                <a:cs typeface="B Traffic" pitchFamily="2" charset="-78"/>
              </a:rPr>
              <a:t>امام على </a:t>
            </a:r>
            <a:r>
              <a:rPr lang="fa-IR" sz="1200" dirty="0" smtClean="0">
                <a:solidFill>
                  <a:schemeClr val="tx2">
                    <a:lumMod val="60000"/>
                    <a:lumOff val="40000"/>
                  </a:schemeClr>
                </a:solidFill>
                <a:cs typeface="B Traffic" pitchFamily="2" charset="-78"/>
              </a:rPr>
              <a:t>(ع) </a:t>
            </a:r>
            <a:r>
              <a:rPr lang="fa-IR" sz="2000" dirty="0" smtClean="0">
                <a:solidFill>
                  <a:schemeClr val="tx2">
                    <a:lumMod val="60000"/>
                    <a:lumOff val="40000"/>
                  </a:schemeClr>
                </a:solidFill>
                <a:cs typeface="B Traffic" pitchFamily="2" charset="-78"/>
              </a:rPr>
              <a:t>در برابر پافشارى مردم بر بيعت با وى،فرمود: بدانيد كه اگر دعوتتان را بپذيرم، بر طبق آنچه خود مى‏دانم با شما رفتار مى‏كنم و به سخن اين و آن و نكوهش سرزنش‏كنندگان گوش فرا نخواهم داد.</a:t>
            </a:r>
            <a:endParaRPr lang="en-US" sz="2000" dirty="0">
              <a:solidFill>
                <a:schemeClr val="tx2">
                  <a:lumMod val="60000"/>
                  <a:lumOff val="40000"/>
                </a:schemeClr>
              </a:solidFill>
              <a:cs typeface="B Traffic" pitchFamily="2" charset="-78"/>
            </a:endParaRPr>
          </a:p>
        </p:txBody>
      </p:sp>
      <p:pic>
        <p:nvPicPr>
          <p:cNvPr id="10"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7213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par>
                                <p:cTn id="25" presetID="55"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0.70"/>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1195355" y="3958062"/>
            <a:ext cx="2919445" cy="2899938"/>
          </a:xfrm>
          <a:prstGeom prst="rect">
            <a:avLst/>
          </a:prstGeom>
          <a:noFill/>
        </p:spPr>
      </p:pic>
      <p:sp>
        <p:nvSpPr>
          <p:cNvPr id="2" name="Oval 1"/>
          <p:cNvSpPr/>
          <p:nvPr/>
        </p:nvSpPr>
        <p:spPr>
          <a:xfrm>
            <a:off x="2767273" y="228600"/>
            <a:ext cx="6019800" cy="1295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2800" b="1" dirty="0" smtClean="0">
                <a:solidFill>
                  <a:schemeClr val="tx1"/>
                </a:solidFill>
                <a:cs typeface="B Traffic" pitchFamily="2" charset="-78"/>
              </a:rPr>
              <a:t>4. رفاه‏گرايى و تضعيف ارزش‏هاى دينى</a:t>
            </a:r>
            <a:endParaRPr lang="en-US" sz="2800" b="1" dirty="0">
              <a:solidFill>
                <a:schemeClr val="tx1"/>
              </a:solidFill>
              <a:cs typeface="B Traffic" pitchFamily="2" charset="-78"/>
            </a:endParaRPr>
          </a:p>
        </p:txBody>
      </p:sp>
      <p:sp>
        <p:nvSpPr>
          <p:cNvPr id="3" name="Rounded Rectangle 2"/>
          <p:cNvSpPr/>
          <p:nvPr/>
        </p:nvSpPr>
        <p:spPr>
          <a:xfrm>
            <a:off x="2209800" y="1828800"/>
            <a:ext cx="6705600" cy="403426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justLow" rtl="1">
              <a:lnSpc>
                <a:spcPct val="150000"/>
              </a:lnSpc>
            </a:pPr>
            <a:r>
              <a:rPr lang="fa-IR" sz="2400" dirty="0" smtClean="0">
                <a:solidFill>
                  <a:schemeClr val="tx1"/>
                </a:solidFill>
                <a:cs typeface="B Traffic" pitchFamily="2" charset="-78"/>
              </a:rPr>
              <a:t>پيدايش شكاف‏هاى اجتماعى از دوران خليفه دوم آغاز شد. او بود كه تبعيض در توزيع بيت‏المال را بدعت نهاد و گرايش‏هاى قومى را، احيا كرد و برترى‏جويى قومى به صورت فراگير و جدّى دوباره پديدار گشت. در اين ميان، به ويژه ايرانيان و روميان بيش از ساير گروه‏ها و ملتها تحقير شدند؛ تا آنجا كه شخص خليفه از ورود آنان به مدينه جلوگيرى كرد.</a:t>
            </a:r>
            <a:endParaRPr lang="en-US" sz="2400" dirty="0">
              <a:solidFill>
                <a:schemeClr val="tx1"/>
              </a:solidFill>
              <a:cs typeface="B Traffic" pitchFamily="2" charset="-78"/>
            </a:endParaRPr>
          </a:p>
        </p:txBody>
      </p:sp>
      <p:sp>
        <p:nvSpPr>
          <p:cNvPr id="8" name="Teardrop 7"/>
          <p:cNvSpPr/>
          <p:nvPr/>
        </p:nvSpPr>
        <p:spPr>
          <a:xfrm flipH="1">
            <a:off x="7620000" y="375066"/>
            <a:ext cx="1219200" cy="1148934"/>
          </a:xfrm>
          <a:prstGeom prst="teardrop">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9" name="Picture 9" descr="C:\Users\satari\Desktop\انديشه 1 عكسها\png\uzdfghrl.png"/>
          <p:cNvPicPr>
            <a:picLocks noChangeAspect="1" noChangeArrowheads="1"/>
          </p:cNvPicPr>
          <p:nvPr/>
        </p:nvPicPr>
        <p:blipFill>
          <a:blip r:embed="rId3" cstate="print"/>
          <a:srcRect/>
          <a:stretch>
            <a:fillRect/>
          </a:stretch>
        </p:blipFill>
        <p:spPr bwMode="auto">
          <a:xfrm flipH="1">
            <a:off x="7772400" y="498031"/>
            <a:ext cx="972131" cy="949769"/>
          </a:xfrm>
          <a:prstGeom prst="rect">
            <a:avLst/>
          </a:prstGeom>
          <a:noFill/>
        </p:spPr>
      </p:pic>
      <p:sp>
        <p:nvSpPr>
          <p:cNvPr id="16" name="Teardrop 15"/>
          <p:cNvSpPr/>
          <p:nvPr/>
        </p:nvSpPr>
        <p:spPr>
          <a:xfrm>
            <a:off x="2743200" y="381000"/>
            <a:ext cx="1219200" cy="1148934"/>
          </a:xfrm>
          <a:prstGeom prst="teardrop">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7" name="Picture 9" descr="C:\Users\satari\Desktop\انديشه 1 عكسها\png\uzdfghrl.png"/>
          <p:cNvPicPr>
            <a:picLocks noChangeAspect="1" noChangeArrowheads="1"/>
          </p:cNvPicPr>
          <p:nvPr/>
        </p:nvPicPr>
        <p:blipFill>
          <a:blip r:embed="rId3" cstate="print"/>
          <a:srcRect/>
          <a:stretch>
            <a:fillRect/>
          </a:stretch>
        </p:blipFill>
        <p:spPr bwMode="auto">
          <a:xfrm>
            <a:off x="2857232" y="498031"/>
            <a:ext cx="972131" cy="949769"/>
          </a:xfrm>
          <a:prstGeom prst="rect">
            <a:avLst/>
          </a:prstGeom>
          <a:noFill/>
        </p:spPr>
      </p:pic>
      <p:pic>
        <p:nvPicPr>
          <p:cNvPr id="10"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23869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9"/>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1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8" presetClass="emph" presetSubtype="0" fill="hold" nodeType="withEffect">
                                  <p:stCondLst>
                                    <p:cond delay="0"/>
                                  </p:stCondLst>
                                  <p:childTnLst>
                                    <p:animRot by="10800000">
                                      <p:cBhvr>
                                        <p:cTn id="21"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atari\Desktop\انديشه 1 عكسها\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1295400" y="3958062"/>
            <a:ext cx="2919445" cy="2899938"/>
          </a:xfrm>
          <a:prstGeom prst="rect">
            <a:avLst/>
          </a:prstGeom>
          <a:noFill/>
        </p:spPr>
      </p:pic>
      <p:pic>
        <p:nvPicPr>
          <p:cNvPr id="20" name="Picture 2" descr="C:\Users\satari\Desktop\انديشه 1 عكسها\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691155" y="3958062"/>
            <a:ext cx="2919445" cy="2899938"/>
          </a:xfrm>
          <a:prstGeom prst="rect">
            <a:avLst/>
          </a:prstGeom>
          <a:noFill/>
        </p:spPr>
      </p:pic>
      <p:sp>
        <p:nvSpPr>
          <p:cNvPr id="2" name="Rounded Rectangle 1"/>
          <p:cNvSpPr/>
          <p:nvPr/>
        </p:nvSpPr>
        <p:spPr>
          <a:xfrm>
            <a:off x="2590800" y="351582"/>
            <a:ext cx="58674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2400" b="1" dirty="0" smtClean="0">
                <a:solidFill>
                  <a:schemeClr val="bg1"/>
                </a:solidFill>
                <a:cs typeface="B Traffic" pitchFamily="2" charset="-78"/>
              </a:rPr>
              <a:t>علل ناخشنودى از حكومت على </a:t>
            </a:r>
            <a:r>
              <a:rPr lang="fa-IR" sz="1400" b="1" dirty="0" smtClean="0">
                <a:solidFill>
                  <a:schemeClr val="bg1"/>
                </a:solidFill>
                <a:cs typeface="B Traffic" pitchFamily="2" charset="-78"/>
              </a:rPr>
              <a:t>(ع)</a:t>
            </a:r>
            <a:endParaRPr lang="en-US" sz="1400" b="1" dirty="0">
              <a:solidFill>
                <a:schemeClr val="bg1"/>
              </a:solidFill>
              <a:cs typeface="B Traffic" pitchFamily="2" charset="-78"/>
            </a:endParaRPr>
          </a:p>
        </p:txBody>
      </p:sp>
      <p:sp>
        <p:nvSpPr>
          <p:cNvPr id="3" name="Rounded Rectangle 2"/>
          <p:cNvSpPr/>
          <p:nvPr/>
        </p:nvSpPr>
        <p:spPr>
          <a:xfrm>
            <a:off x="5410200" y="1600200"/>
            <a:ext cx="3352800" cy="4419600"/>
          </a:xfrm>
          <a:prstGeom prst="roundRect">
            <a:avLst/>
          </a:prstGeom>
          <a:solidFill>
            <a:schemeClr val="tx2">
              <a:lumMod val="40000"/>
              <a:lumOff val="6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موضع سرسخت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در حكومت و كوشش در جهت اجراى كامل عدالت در همه ابعاد،سبب ناخشنودى و مخالفت بسيارى از مسؤلان حكومتهاى پيشين و حتى برخى از يارانش شد.</a:t>
            </a:r>
            <a:endParaRPr lang="en-US" sz="2400" dirty="0">
              <a:solidFill>
                <a:schemeClr val="tx1"/>
              </a:solidFill>
              <a:cs typeface="B Traffic" pitchFamily="2" charset="-78"/>
            </a:endParaRPr>
          </a:p>
        </p:txBody>
      </p:sp>
      <p:sp>
        <p:nvSpPr>
          <p:cNvPr id="4" name="Rounded Rectangle 3"/>
          <p:cNvSpPr/>
          <p:nvPr/>
        </p:nvSpPr>
        <p:spPr>
          <a:xfrm>
            <a:off x="152400" y="1600200"/>
            <a:ext cx="5105400" cy="44196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Low" rtl="1">
              <a:lnSpc>
                <a:spcPct val="150000"/>
              </a:lnSpc>
            </a:pPr>
            <a:r>
              <a:rPr lang="fa-IR" sz="2400" dirty="0" smtClean="0">
                <a:solidFill>
                  <a:schemeClr val="accent2"/>
                </a:solidFill>
                <a:cs typeface="B Traffic" pitchFamily="2" charset="-78"/>
              </a:rPr>
              <a:t>كنارنهادن روش خلفاى پيشين در تقسيم بيت‏المال كه مردم سالها به آن خو گرفته بودند،اساس‏ قراردادن مساوات در حقوق و رعايت استحقاق‏ها، برترى ندادن اشراف و عرب بر ديگران و ترك تسامح در برابر سران قبايل، آن‏طور كه رسم پادشاهان و سياستمداران است، كار آسانى نبود.</a:t>
            </a:r>
            <a:endParaRPr lang="en-US" sz="2400" dirty="0">
              <a:solidFill>
                <a:schemeClr val="accent2"/>
              </a:solidFill>
              <a:cs typeface="B Traffic" pitchFamily="2" charset="-78"/>
            </a:endParaRPr>
          </a:p>
        </p:txBody>
      </p:sp>
      <p:grpSp>
        <p:nvGrpSpPr>
          <p:cNvPr id="5" name="Group 4"/>
          <p:cNvGrpSpPr/>
          <p:nvPr/>
        </p:nvGrpSpPr>
        <p:grpSpPr>
          <a:xfrm rot="19609742" flipH="1">
            <a:off x="7908152" y="765"/>
            <a:ext cx="1089404" cy="1416850"/>
            <a:chOff x="-424194" y="3200400"/>
            <a:chExt cx="2389519" cy="2614612"/>
          </a:xfrm>
        </p:grpSpPr>
        <p:pic>
          <p:nvPicPr>
            <p:cNvPr id="6" name="Picture 5" descr="G:\ghiasvand\Nahad\Ghiasvand\ax\اسلیمی\bote5.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G:\ghiasvand\Nahad\Ghiasvand\ax\اسلیمی\bote5.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 name="Group 16"/>
          <p:cNvGrpSpPr/>
          <p:nvPr/>
        </p:nvGrpSpPr>
        <p:grpSpPr>
          <a:xfrm rot="1990258">
            <a:off x="1975244" y="765"/>
            <a:ext cx="1089404" cy="1416850"/>
            <a:chOff x="-424194" y="3200400"/>
            <a:chExt cx="2389519" cy="2614612"/>
          </a:xfrm>
        </p:grpSpPr>
        <p:pic>
          <p:nvPicPr>
            <p:cNvPr id="18" name="Picture 17" descr="G:\ghiasvand\Nahad\Ghiasvand\ax\اسلیمی\bote5.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G:\ghiasvand\Nahad\Ghiasvand\ax\اسلیمی\bote5.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3" name="Picture 2" descr="E:\hamidi\Logo2Small.png"/>
          <p:cNvPicPr>
            <a:picLocks noChangeAspect="1" noChangeArrowheads="1"/>
          </p:cNvPicPr>
          <p:nvPr/>
        </p:nvPicPr>
        <p:blipFill>
          <a:blip r:embed="rId5"/>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16329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8" presetClass="emph" presetSubtype="0" fill="hold" nodeType="withEffect">
                                  <p:stCondLst>
                                    <p:cond delay="0"/>
                                  </p:stCondLst>
                                  <p:childTnLst>
                                    <p:animRot by="-10800000">
                                      <p:cBhvr>
                                        <p:cTn id="12" dur="1000" fill="hold"/>
                                        <p:tgtEl>
                                          <p:spTgt spid="2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Right)">
                                      <p:cBhvr>
                                        <p:cTn id="17" dur="10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8" presetClass="emph" presetSubtype="0" fill="hold" nodeType="withEffect">
                                  <p:stCondLst>
                                    <p:cond delay="0"/>
                                  </p:stCondLst>
                                  <p:childTnLst>
                                    <p:animRot by="10800000">
                                      <p:cBhvr>
                                        <p:cTn id="22"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hamidi\Logo2Small.png"/>
          <p:cNvPicPr>
            <a:picLocks noChangeAspect="1" noChangeArrowheads="1"/>
          </p:cNvPicPr>
          <p:nvPr/>
        </p:nvPicPr>
        <p:blipFill>
          <a:blip r:embed="rId2" cstate="print"/>
          <a:srcRect/>
          <a:stretch>
            <a:fillRect/>
          </a:stretch>
        </p:blipFill>
        <p:spPr bwMode="auto">
          <a:xfrm>
            <a:off x="0" y="0"/>
            <a:ext cx="914400" cy="981456"/>
          </a:xfrm>
          <a:prstGeom prst="rect">
            <a:avLst/>
          </a:prstGeom>
          <a:noFill/>
        </p:spPr>
      </p:pic>
      <p:pic>
        <p:nvPicPr>
          <p:cNvPr id="10"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7147560" y="5026790"/>
            <a:ext cx="1920240" cy="1907410"/>
          </a:xfrm>
          <a:prstGeom prst="rect">
            <a:avLst/>
          </a:prstGeom>
          <a:noFill/>
        </p:spPr>
      </p:pic>
      <p:pic>
        <p:nvPicPr>
          <p:cNvPr id="15"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5240" y="4950590"/>
            <a:ext cx="1920240" cy="1907410"/>
          </a:xfrm>
          <a:prstGeom prst="rect">
            <a:avLst/>
          </a:prstGeom>
          <a:noFill/>
        </p:spPr>
      </p:pic>
      <p:pic>
        <p:nvPicPr>
          <p:cNvPr id="17"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7162800" y="-76200"/>
            <a:ext cx="1920240" cy="1907410"/>
          </a:xfrm>
          <a:prstGeom prst="rect">
            <a:avLst/>
          </a:prstGeom>
          <a:noFill/>
        </p:spPr>
      </p:pic>
      <p:sp>
        <p:nvSpPr>
          <p:cNvPr id="2" name="Rounded Rectangle 1"/>
          <p:cNvSpPr/>
          <p:nvPr/>
        </p:nvSpPr>
        <p:spPr>
          <a:xfrm>
            <a:off x="609600" y="457200"/>
            <a:ext cx="7924800" cy="5943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Low" rtl="1">
              <a:lnSpc>
                <a:spcPts val="3000"/>
              </a:lnSpc>
            </a:pPr>
            <a:r>
              <a:rPr lang="fa-IR" sz="2400" dirty="0" smtClean="0">
                <a:solidFill>
                  <a:schemeClr val="bg1"/>
                </a:solidFill>
                <a:cs typeface="B Traffic" pitchFamily="2" charset="-78"/>
              </a:rPr>
              <a:t>طلحه و زبير، صاحبان مطامع دنيوى و طرفداران جدى تبعيض نژادى در اولين اقدام‏هاى عملى، وقتى كه على </a:t>
            </a:r>
            <a:r>
              <a:rPr lang="fa-IR" sz="1600" dirty="0" smtClean="0">
                <a:solidFill>
                  <a:schemeClr val="bg1"/>
                </a:solidFill>
                <a:cs typeface="B Traffic" pitchFamily="2" charset="-78"/>
              </a:rPr>
              <a:t>(ع) </a:t>
            </a:r>
            <a:r>
              <a:rPr lang="fa-IR" sz="2400" dirty="0" smtClean="0">
                <a:solidFill>
                  <a:schemeClr val="bg1"/>
                </a:solidFill>
                <a:cs typeface="B Traffic" pitchFamily="2" charset="-78"/>
              </a:rPr>
              <a:t>حاضر به سازش و انعطاف نشد نقض عهد كردند (ناكثين) و منافقانه به بهانه عمره رهسپار مكه شدند تا با پيوستن به عايشه، چاره‏اى بينديشند.</a:t>
            </a:r>
          </a:p>
          <a:p>
            <a:pPr algn="justLow" rtl="1">
              <a:lnSpc>
                <a:spcPts val="3000"/>
              </a:lnSpc>
            </a:pPr>
            <a:r>
              <a:rPr lang="fa-IR" sz="2400" dirty="0" smtClean="0">
                <a:solidFill>
                  <a:schemeClr val="tx1"/>
                </a:solidFill>
                <a:cs typeface="B Traffic" pitchFamily="2" charset="-78"/>
              </a:rPr>
              <a:t> </a:t>
            </a:r>
            <a:r>
              <a:rPr lang="fa-IR" sz="2400" dirty="0" smtClean="0">
                <a:solidFill>
                  <a:schemeClr val="accent2"/>
                </a:solidFill>
                <a:cs typeface="B Traffic" pitchFamily="2" charset="-78"/>
              </a:rPr>
              <a:t>در مكه افراد سرشناس، سرمايه‏داران، سياسيون بركنار شده، رياست‏طلب‏هاى نالايق، مجرمان و ناراضيان از عدالت، گرد آمدند و به تجهيز سپاه- جنگ جمل- عليه امام</a:t>
            </a:r>
            <a:r>
              <a:rPr lang="fa-IR" sz="1400" dirty="0" smtClean="0">
                <a:solidFill>
                  <a:schemeClr val="accent2"/>
                </a:solidFill>
                <a:cs typeface="B Traffic" pitchFamily="2" charset="-78"/>
              </a:rPr>
              <a:t> (ع) </a:t>
            </a:r>
            <a:r>
              <a:rPr lang="fa-IR" sz="2400" dirty="0" smtClean="0">
                <a:solidFill>
                  <a:schemeClr val="accent2"/>
                </a:solidFill>
                <a:cs typeface="B Traffic" pitchFamily="2" charset="-78"/>
              </a:rPr>
              <a:t>پرداختند. </a:t>
            </a:r>
            <a:r>
              <a:rPr lang="fa-IR" sz="2400" dirty="0" smtClean="0">
                <a:solidFill>
                  <a:schemeClr val="bg1"/>
                </a:solidFill>
                <a:cs typeface="B Traffic" pitchFamily="2" charset="-78"/>
              </a:rPr>
              <a:t>شعله آتش جنگ صفين به‏وسيله قاسطين (ستمگران) نيز به همين دليل بر افروخته شد. </a:t>
            </a:r>
            <a:r>
              <a:rPr lang="fa-IR" sz="2400" dirty="0" smtClean="0">
                <a:solidFill>
                  <a:schemeClr val="accent2"/>
                </a:solidFill>
                <a:cs typeface="B Traffic" pitchFamily="2" charset="-78"/>
              </a:rPr>
              <a:t>معاويه كه از به زير سلطه درآوردن تمامى قلمرو حكومت اسلامى نااميد شده بود، فرمان داد به امام على </a:t>
            </a:r>
            <a:r>
              <a:rPr lang="fa-IR" sz="1600" dirty="0" smtClean="0">
                <a:solidFill>
                  <a:schemeClr val="accent2"/>
                </a:solidFill>
                <a:cs typeface="B Traffic" pitchFamily="2" charset="-78"/>
              </a:rPr>
              <a:t>(ع) </a:t>
            </a:r>
            <a:r>
              <a:rPr lang="fa-IR" sz="2400" dirty="0" smtClean="0">
                <a:solidFill>
                  <a:schemeClr val="accent2"/>
                </a:solidFill>
                <a:cs typeface="B Traffic" pitchFamily="2" charset="-78"/>
              </a:rPr>
              <a:t>بنويسند كه شام و مصر را براى او بگذارد تا وى را به‏عنوان خليفه به رسميت بشناسد. </a:t>
            </a:r>
            <a:r>
              <a:rPr lang="fa-IR" sz="2400" dirty="0" smtClean="0">
                <a:solidFill>
                  <a:schemeClr val="tx1"/>
                </a:solidFill>
                <a:cs typeface="B Traffic" pitchFamily="2" charset="-78"/>
              </a:rPr>
              <a:t>امام </a:t>
            </a:r>
            <a:r>
              <a:rPr lang="fa-IR" sz="1400" dirty="0" smtClean="0">
                <a:solidFill>
                  <a:schemeClr val="tx1"/>
                </a:solidFill>
                <a:cs typeface="B Traffic" pitchFamily="2" charset="-78"/>
              </a:rPr>
              <a:t>(ع) </a:t>
            </a:r>
            <a:r>
              <a:rPr lang="fa-IR" sz="2400" dirty="0" smtClean="0">
                <a:solidFill>
                  <a:schemeClr val="tx1"/>
                </a:solidFill>
                <a:cs typeface="B Traffic" pitchFamily="2" charset="-78"/>
              </a:rPr>
              <a:t>كه تلاش‏هاى مسالمت‏آميز را بی نتیجه یافته بود، به او نوشت: خداوند مرا به‏گونه‏اى نخواهد ديد كه گمراه كنندگان را ياور گيرم. </a:t>
            </a:r>
            <a:r>
              <a:rPr lang="fa-IR" sz="2400" dirty="0" smtClean="0">
                <a:solidFill>
                  <a:schemeClr val="accent2"/>
                </a:solidFill>
                <a:cs typeface="B Traffic" pitchFamily="2" charset="-78"/>
              </a:rPr>
              <a:t>معاويه كه در سياست و فريبكارى بى‏نظير بود  به بهانه كشته‏شدن عثمان، جنگ صفين را به راه انداخت.</a:t>
            </a:r>
            <a:endParaRPr lang="en-US" sz="2400" dirty="0" smtClean="0">
              <a:solidFill>
                <a:schemeClr val="accent2"/>
              </a:solidFill>
              <a:cs typeface="B Traffic" pitchFamily="2" charset="-78"/>
            </a:endParaRPr>
          </a:p>
        </p:txBody>
      </p:sp>
    </p:spTree>
    <p:extLst>
      <p:ext uri="{BB962C8B-B14F-4D97-AF65-F5344CB8AC3E}">
        <p14:creationId xmlns:p14="http://schemas.microsoft.com/office/powerpoint/2010/main" xmlns="" val="356759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0800000">
                                      <p:cBhvr>
                                        <p:cTn id="6" dur="1000" fill="hold"/>
                                        <p:tgtEl>
                                          <p:spTgt spid="17"/>
                                        </p:tgtEl>
                                        <p:attrNameLst>
                                          <p:attrName>r</p:attrName>
                                        </p:attrNameLst>
                                      </p:cBhvr>
                                    </p:animRot>
                                  </p:childTnLst>
                                </p:cTn>
                              </p:par>
                              <p:par>
                                <p:cTn id="7" presetID="8" presetClass="emph" presetSubtype="0" fill="hold" nodeType="withEffect">
                                  <p:stCondLst>
                                    <p:cond delay="0"/>
                                  </p:stCondLst>
                                  <p:childTnLst>
                                    <p:animRot by="-10800000">
                                      <p:cBhvr>
                                        <p:cTn id="8" dur="1000" fill="hold"/>
                                        <p:tgtEl>
                                          <p:spTgt spid="10"/>
                                        </p:tgtEl>
                                        <p:attrNameLst>
                                          <p:attrName>r</p:attrName>
                                        </p:attrNameLst>
                                      </p:cBhvr>
                                    </p:animRot>
                                  </p:childTnLst>
                                </p:cTn>
                              </p:par>
                              <p:par>
                                <p:cTn id="9" presetID="8" presetClass="emph" presetSubtype="0" fill="hold" nodeType="withEffect">
                                  <p:stCondLst>
                                    <p:cond delay="0"/>
                                  </p:stCondLst>
                                  <p:childTnLst>
                                    <p:animRot by="10800000">
                                      <p:cBhvr>
                                        <p:cTn id="10"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rgbClr val="FFCC99">
                <a:tint val="45000"/>
                <a:satMod val="400000"/>
              </a:srgbClr>
            </a:duotone>
          </a:blip>
          <a:srcRect/>
          <a:stretch>
            <a:fillRect/>
          </a:stretch>
        </p:blipFill>
        <p:spPr bwMode="auto">
          <a:xfrm>
            <a:off x="-76200" y="4209329"/>
            <a:ext cx="2743200" cy="2724871"/>
          </a:xfrm>
          <a:prstGeom prst="rect">
            <a:avLst/>
          </a:prstGeom>
          <a:noFill/>
        </p:spPr>
      </p:pic>
      <p:pic>
        <p:nvPicPr>
          <p:cNvPr id="28" name="Picture 2" descr="C:\Users\satari\Desktop\انديشه 1 عكسها\png\يبفurl.png"/>
          <p:cNvPicPr>
            <a:picLocks noChangeAspect="1" noChangeArrowheads="1"/>
          </p:cNvPicPr>
          <p:nvPr/>
        </p:nvPicPr>
        <p:blipFill>
          <a:blip r:embed="rId2" cstate="print">
            <a:duotone>
              <a:prstClr val="black"/>
              <a:srgbClr val="FFCC99">
                <a:tint val="45000"/>
                <a:satMod val="400000"/>
              </a:srgbClr>
            </a:duotone>
          </a:blip>
          <a:srcRect/>
          <a:stretch>
            <a:fillRect/>
          </a:stretch>
        </p:blipFill>
        <p:spPr bwMode="auto">
          <a:xfrm>
            <a:off x="6477000" y="4191000"/>
            <a:ext cx="2743200" cy="2724871"/>
          </a:xfrm>
          <a:prstGeom prst="rect">
            <a:avLst/>
          </a:prstGeom>
          <a:noFill/>
        </p:spPr>
      </p:pic>
      <p:sp>
        <p:nvSpPr>
          <p:cNvPr id="2" name="Rounded Rectangle 1"/>
          <p:cNvSpPr/>
          <p:nvPr/>
        </p:nvSpPr>
        <p:spPr>
          <a:xfrm>
            <a:off x="762000" y="228600"/>
            <a:ext cx="7772400" cy="3962400"/>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000" dirty="0" smtClean="0">
                <a:solidFill>
                  <a:schemeClr val="accent2"/>
                </a:solidFill>
                <a:cs typeface="B Traffic" pitchFamily="2" charset="-78"/>
              </a:rPr>
              <a:t>فتنه خوارج (مارقين) نيز از ضعف فكرى اين گروه از مسلمانان و ناآگاهى آنان از سنت پيامبر </a:t>
            </a:r>
            <a:r>
              <a:rPr lang="fa-IR" sz="1200" dirty="0" smtClean="0">
                <a:solidFill>
                  <a:schemeClr val="accent2"/>
                </a:solidFill>
                <a:cs typeface="B Traffic" pitchFamily="2" charset="-78"/>
              </a:rPr>
              <a:t>(ص) </a:t>
            </a:r>
            <a:r>
              <a:rPr lang="fa-IR" sz="2000" dirty="0" smtClean="0">
                <a:solidFill>
                  <a:schemeClr val="accent2"/>
                </a:solidFill>
                <a:cs typeface="B Traffic" pitchFamily="2" charset="-78"/>
              </a:rPr>
              <a:t>و حقيقت قرآن سرچشمه مى‏گرفت. </a:t>
            </a:r>
            <a:r>
              <a:rPr lang="fa-IR" sz="2000" dirty="0" smtClean="0">
                <a:solidFill>
                  <a:schemeClr val="tx1"/>
                </a:solidFill>
                <a:cs typeface="B Traffic" pitchFamily="2" charset="-78"/>
              </a:rPr>
              <a:t>درگيرى‏هاى غيرضرورى خلفا و برنامه نداشتن آنان براى تبليغ و تبيين صحيح دين و در نتيجه شكوفا نشدن استعداد عقلانى و منطقى مسلمانان سبب شده بود تا عقايد دينى گروه‏هايى از مسلمانان، با جهالت و تعصب خشك بياميزد و به‏راحتى ابزار دست سودجويان شوند. دين‏باوران جاهلى كه محكم به ظاهر اسلام چسبيده، روح و گوهر آن را نيافته بودند، انديشه‏اى محدود و بسته داشتند و به تعبير امام على </a:t>
            </a:r>
            <a:r>
              <a:rPr lang="fa-IR" sz="1200" dirty="0" smtClean="0">
                <a:solidFill>
                  <a:schemeClr val="tx1"/>
                </a:solidFill>
                <a:cs typeface="B Traffic" pitchFamily="2" charset="-78"/>
              </a:rPr>
              <a:t>(ع) </a:t>
            </a:r>
            <a:r>
              <a:rPr lang="fa-IR" sz="2000" dirty="0" smtClean="0">
                <a:solidFill>
                  <a:schemeClr val="tx1"/>
                </a:solidFill>
                <a:cs typeface="B Traffic" pitchFamily="2" charset="-78"/>
              </a:rPr>
              <a:t>بايد اسلام از ابتدا براى آنها تبيين مى‏شد. </a:t>
            </a:r>
            <a:endParaRPr lang="en-US" sz="2000" dirty="0">
              <a:solidFill>
                <a:schemeClr val="tx1"/>
              </a:solidFill>
              <a:cs typeface="B Traffic" pitchFamily="2" charset="-78"/>
            </a:endParaRPr>
          </a:p>
        </p:txBody>
      </p:sp>
      <p:sp>
        <p:nvSpPr>
          <p:cNvPr id="3" name="Rounded Rectangle 2"/>
          <p:cNvSpPr/>
          <p:nvPr/>
        </p:nvSpPr>
        <p:spPr>
          <a:xfrm>
            <a:off x="762000" y="4876800"/>
            <a:ext cx="7772400" cy="1371600"/>
          </a:xfrm>
          <a:prstGeom prst="roundRect">
            <a:avLst/>
          </a:prstGeom>
          <a:solidFill>
            <a:srgbClr val="FFCC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آن حضرت پس از فراغت از كار آنان، از وجود اين گروه در دوره‏هاى بعدى اسلام نيز خبر داد. </a:t>
            </a:r>
            <a:endParaRPr lang="en-US" sz="2400" dirty="0">
              <a:solidFill>
                <a:schemeClr val="tx1"/>
              </a:solidFill>
              <a:cs typeface="B Traffic" pitchFamily="2" charset="-78"/>
            </a:endParaRPr>
          </a:p>
        </p:txBody>
      </p:sp>
      <p:grpSp>
        <p:nvGrpSpPr>
          <p:cNvPr id="4" name="Group 3"/>
          <p:cNvGrpSpPr/>
          <p:nvPr/>
        </p:nvGrpSpPr>
        <p:grpSpPr>
          <a:xfrm rot="19364517" flipH="1">
            <a:off x="8090120" y="-348212"/>
            <a:ext cx="1089404" cy="1416850"/>
            <a:chOff x="-424194" y="3200400"/>
            <a:chExt cx="2389519" cy="2614612"/>
          </a:xfrm>
        </p:grpSpPr>
        <p:pic>
          <p:nvPicPr>
            <p:cNvPr id="5" name="Picture 4" descr="G:\ghiasvand\Nahad\Ghiasvand\ax\اسلیمی\bote5.png"/>
            <p:cNvPicPr>
              <a:picLocks noChangeAspect="1" noChangeArrowheads="1"/>
            </p:cNvPicPr>
            <p:nvPr/>
          </p:nvPicPr>
          <p:blipFill>
            <a:blip r:embed="rId3"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G:\ghiasvand\Nahad\Ghiasvand\ax\اسلیمی\bote5.png"/>
            <p:cNvPicPr>
              <a:picLocks noChangeAspect="1" noChangeArrowheads="1"/>
            </p:cNvPicPr>
            <p:nvPr/>
          </p:nvPicPr>
          <p:blipFill>
            <a:blip r:embed="rId4"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Group 21"/>
          <p:cNvGrpSpPr/>
          <p:nvPr/>
        </p:nvGrpSpPr>
        <p:grpSpPr>
          <a:xfrm rot="2235483" flipH="1" flipV="1">
            <a:off x="7995043" y="3119756"/>
            <a:ext cx="1089404" cy="1416850"/>
            <a:chOff x="-424194" y="3200400"/>
            <a:chExt cx="2389519" cy="2614612"/>
          </a:xfrm>
        </p:grpSpPr>
        <p:pic>
          <p:nvPicPr>
            <p:cNvPr id="23" name="Picture 22" descr="G:\ghiasvand\Nahad\Ghiasvand\ax\اسلیمی\bote5.png"/>
            <p:cNvPicPr>
              <a:picLocks noChangeAspect="1" noChangeArrowheads="1"/>
            </p:cNvPicPr>
            <p:nvPr/>
          </p:nvPicPr>
          <p:blipFill>
            <a:blip r:embed="rId3"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G:\ghiasvand\Nahad\Ghiasvand\ax\اسلیمی\bote5.png"/>
            <p:cNvPicPr>
              <a:picLocks noChangeAspect="1" noChangeArrowheads="1"/>
            </p:cNvPicPr>
            <p:nvPr/>
          </p:nvPicPr>
          <p:blipFill>
            <a:blip r:embed="rId4"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5" name="Group 24"/>
          <p:cNvGrpSpPr/>
          <p:nvPr/>
        </p:nvGrpSpPr>
        <p:grpSpPr>
          <a:xfrm rot="19364517" flipV="1">
            <a:off x="165321" y="3122361"/>
            <a:ext cx="1089404" cy="1416850"/>
            <a:chOff x="-424194" y="3200400"/>
            <a:chExt cx="2389519" cy="2614612"/>
          </a:xfrm>
        </p:grpSpPr>
        <p:pic>
          <p:nvPicPr>
            <p:cNvPr id="26" name="Picture 25" descr="G:\ghiasvand\Nahad\Ghiasvand\ax\اسلیمی\bote5.png"/>
            <p:cNvPicPr>
              <a:picLocks noChangeAspect="1" noChangeArrowheads="1"/>
            </p:cNvPicPr>
            <p:nvPr/>
          </p:nvPicPr>
          <p:blipFill>
            <a:blip r:embed="rId3"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descr="G:\ghiasvand\Nahad\Ghiasvand\ax\اسلیمی\bote5.png"/>
            <p:cNvPicPr>
              <a:picLocks noChangeAspect="1" noChangeArrowheads="1"/>
            </p:cNvPicPr>
            <p:nvPr/>
          </p:nvPicPr>
          <p:blipFill>
            <a:blip r:embed="rId4" cstate="print">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8" name="Picture 2" descr="E:\hamidi\Logo2Small.png"/>
          <p:cNvPicPr>
            <a:picLocks noChangeAspect="1" noChangeArrowheads="1"/>
          </p:cNvPicPr>
          <p:nvPr/>
        </p:nvPicPr>
        <p:blipFill>
          <a:blip r:embed="rId5" cstate="print"/>
          <a:srcRect/>
          <a:stretch>
            <a:fillRect/>
          </a:stretch>
        </p:blipFill>
        <p:spPr bwMode="auto">
          <a:xfrm>
            <a:off x="0" y="0"/>
            <a:ext cx="851925" cy="914400"/>
          </a:xfrm>
          <a:prstGeom prst="rect">
            <a:avLst/>
          </a:prstGeom>
          <a:noFill/>
        </p:spPr>
      </p:pic>
      <p:pic>
        <p:nvPicPr>
          <p:cNvPr id="16" name="Picture 15">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11167" y="4173316"/>
            <a:ext cx="755715" cy="739498"/>
          </a:xfrm>
          <a:prstGeom prst="rect">
            <a:avLst/>
          </a:prstGeom>
        </p:spPr>
      </p:pic>
    </p:spTree>
    <p:extLst>
      <p:ext uri="{BB962C8B-B14F-4D97-AF65-F5344CB8AC3E}">
        <p14:creationId xmlns:p14="http://schemas.microsoft.com/office/powerpoint/2010/main" xmlns="" val="24853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8" presetClass="emph" presetSubtype="0" fill="hold" nodeType="withEffect">
                                  <p:stCondLst>
                                    <p:cond delay="0"/>
                                  </p:stCondLst>
                                  <p:childTnLst>
                                    <p:animRot by="-10800000">
                                      <p:cBhvr>
                                        <p:cTn id="17" dur="1000" fill="hold"/>
                                        <p:tgtEl>
                                          <p:spTgt spid="28"/>
                                        </p:tgtEl>
                                        <p:attrNameLst>
                                          <p:attrName>r</p:attrName>
                                        </p:attrNameLst>
                                      </p:cBhvr>
                                    </p:animRot>
                                  </p:childTnLst>
                                </p:cTn>
                              </p:par>
                              <p:par>
                                <p:cTn id="18" presetID="8" presetClass="emph" presetSubtype="0" fill="hold" nodeType="withEffect">
                                  <p:stCondLst>
                                    <p:cond delay="0"/>
                                  </p:stCondLst>
                                  <p:childTnLst>
                                    <p:animRot by="10800000">
                                      <p:cBhvr>
                                        <p:cTn id="19"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ttari\Desktop\1f98a350c9222d2b73ded912c3403cda.jpg"/>
          <p:cNvPicPr>
            <a:picLocks noChangeAspect="1" noChangeArrowheads="1"/>
          </p:cNvPicPr>
          <p:nvPr/>
        </p:nvPicPr>
        <p:blipFill>
          <a:blip r:embed="rId2"/>
          <a:srcRect/>
          <a:stretch>
            <a:fillRect/>
          </a:stretch>
        </p:blipFill>
        <p:spPr bwMode="auto">
          <a:xfrm>
            <a:off x="3048000" y="1676400"/>
            <a:ext cx="4038600" cy="3962401"/>
          </a:xfrm>
          <a:prstGeom prst="rect">
            <a:avLst/>
          </a:prstGeom>
          <a:noFill/>
        </p:spPr>
      </p:pic>
      <p:pic>
        <p:nvPicPr>
          <p:cNvPr id="21" name="Picture 2" descr="C:\Users\satari\Desktop\انديشه 1 عكسها\png\يبفurl.png"/>
          <p:cNvPicPr>
            <a:picLocks noChangeAspect="1" noChangeArrowheads="1"/>
          </p:cNvPicPr>
          <p:nvPr/>
        </p:nvPicPr>
        <p:blipFill>
          <a:blip r:embed="rId3" cstate="print">
            <a:duotone>
              <a:prstClr val="black"/>
              <a:srgbClr val="FF99FF">
                <a:tint val="45000"/>
                <a:satMod val="400000"/>
              </a:srgbClr>
            </a:duotone>
          </a:blip>
          <a:srcRect/>
          <a:stretch>
            <a:fillRect/>
          </a:stretch>
        </p:blipFill>
        <p:spPr bwMode="auto">
          <a:xfrm>
            <a:off x="1523999" y="4495800"/>
            <a:ext cx="2485486" cy="2468880"/>
          </a:xfrm>
          <a:prstGeom prst="rect">
            <a:avLst/>
          </a:prstGeom>
          <a:noFill/>
        </p:spPr>
      </p:pic>
      <p:pic>
        <p:nvPicPr>
          <p:cNvPr id="22" name="Picture 2" descr="C:\Users\satari\Desktop\انديشه 1 عكسها\png\يبفurl.png"/>
          <p:cNvPicPr>
            <a:picLocks noChangeAspect="1" noChangeArrowheads="1"/>
          </p:cNvPicPr>
          <p:nvPr/>
        </p:nvPicPr>
        <p:blipFill>
          <a:blip r:embed="rId3" cstate="print">
            <a:duotone>
              <a:prstClr val="black"/>
              <a:srgbClr val="CC99FF">
                <a:tint val="45000"/>
                <a:satMod val="400000"/>
              </a:srgbClr>
            </a:duotone>
          </a:blip>
          <a:srcRect/>
          <a:stretch>
            <a:fillRect/>
          </a:stretch>
        </p:blipFill>
        <p:spPr bwMode="auto">
          <a:xfrm>
            <a:off x="5715000" y="4495800"/>
            <a:ext cx="2485486" cy="2468880"/>
          </a:xfrm>
          <a:prstGeom prst="rect">
            <a:avLst/>
          </a:prstGeom>
          <a:noFill/>
        </p:spPr>
      </p:pic>
      <p:sp>
        <p:nvSpPr>
          <p:cNvPr id="2" name="Rounded Rectangle 1"/>
          <p:cNvSpPr/>
          <p:nvPr/>
        </p:nvSpPr>
        <p:spPr>
          <a:xfrm>
            <a:off x="2133600" y="0"/>
            <a:ext cx="5943600" cy="1066800"/>
          </a:xfrm>
          <a:prstGeom prst="roundRect">
            <a:avLst/>
          </a:prstGeom>
          <a:solidFill>
            <a:srgbClr val="9999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tx1"/>
                </a:solidFill>
                <a:cs typeface="B Traffic" pitchFamily="2" charset="-78"/>
              </a:rPr>
              <a:t>سيره على بن ابى‏طالب </a:t>
            </a:r>
            <a:r>
              <a:rPr lang="fa-IR" sz="1000" b="1" dirty="0" smtClean="0">
                <a:solidFill>
                  <a:schemeClr val="tx1"/>
                </a:solidFill>
                <a:cs typeface="B Traffic" pitchFamily="2" charset="-78"/>
              </a:rPr>
              <a:t>(ع)  </a:t>
            </a:r>
            <a:r>
              <a:rPr lang="fa-IR" sz="2000" b="1" dirty="0" smtClean="0">
                <a:solidFill>
                  <a:schemeClr val="tx1"/>
                </a:solidFill>
                <a:cs typeface="B Traffic" pitchFamily="2" charset="-78"/>
              </a:rPr>
              <a:t>و سيماى حكومت علوى</a:t>
            </a:r>
            <a:endParaRPr lang="en-US" sz="2000" b="1" dirty="0">
              <a:solidFill>
                <a:schemeClr val="tx1"/>
              </a:solidFill>
              <a:cs typeface="B Traffic" pitchFamily="2" charset="-78"/>
            </a:endParaRPr>
          </a:p>
        </p:txBody>
      </p:sp>
      <p:sp>
        <p:nvSpPr>
          <p:cNvPr id="3" name="Rounded Rectangle 2"/>
          <p:cNvSpPr/>
          <p:nvPr/>
        </p:nvSpPr>
        <p:spPr>
          <a:xfrm>
            <a:off x="5334000" y="1066800"/>
            <a:ext cx="3581400" cy="4800600"/>
          </a:xfrm>
          <a:prstGeom prst="roundRect">
            <a:avLst/>
          </a:prstGeom>
          <a:solidFill>
            <a:schemeClr val="accent2">
              <a:lumMod val="60000"/>
              <a:lumOff val="4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000" dirty="0" smtClean="0">
                <a:solidFill>
                  <a:schemeClr val="tx1"/>
                </a:solidFill>
                <a:cs typeface="B Traffic" pitchFamily="2" charset="-78"/>
              </a:rPr>
              <a:t>امام على (ع) ، فرصت نيافت تا در دوران خلافت خود، اوضاع نابسامان جامعه اسلامى‏ را از آلودگي ها بزودايد. ولى انحرافاتى كه مى‏رفت چهره اسلام را نزد انسانهاى آزاده جهان مخدوش و تنفرآور كند، زدود و دلهاى مشتاق مدينه فاضله رسول‏الله (ص) را اميدوار ساخت.</a:t>
            </a:r>
            <a:endParaRPr lang="en-US" sz="2000" dirty="0">
              <a:solidFill>
                <a:schemeClr val="tx1"/>
              </a:solidFill>
              <a:cs typeface="B Traffic" pitchFamily="2" charset="-78"/>
            </a:endParaRPr>
          </a:p>
        </p:txBody>
      </p:sp>
      <p:sp>
        <p:nvSpPr>
          <p:cNvPr id="4" name="Rounded Rectangle 3"/>
          <p:cNvSpPr/>
          <p:nvPr/>
        </p:nvSpPr>
        <p:spPr>
          <a:xfrm>
            <a:off x="152400" y="1143000"/>
            <a:ext cx="5029200" cy="4724400"/>
          </a:xfrm>
          <a:prstGeom prst="roundRect">
            <a:avLst/>
          </a:prstGeom>
          <a:solidFill>
            <a:srgbClr val="C45B58"/>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700"/>
              </a:lnSpc>
            </a:pPr>
            <a:r>
              <a:rPr lang="fa-IR" sz="2400" dirty="0" smtClean="0">
                <a:solidFill>
                  <a:schemeClr val="tx1"/>
                </a:solidFill>
                <a:cs typeface="B Traffic" pitchFamily="2" charset="-78"/>
              </a:rPr>
              <a:t>آزادى و آزادگى در نظر اميرمؤمنان</a:t>
            </a:r>
            <a:r>
              <a:rPr lang="fa-IR" sz="1400" dirty="0" smtClean="0">
                <a:solidFill>
                  <a:schemeClr val="tx1"/>
                </a:solidFill>
                <a:cs typeface="B Traffic" pitchFamily="2" charset="-78"/>
              </a:rPr>
              <a:t> (ع) </a:t>
            </a:r>
            <a:r>
              <a:rPr lang="fa-IR" sz="2400" dirty="0" smtClean="0">
                <a:solidFill>
                  <a:schemeClr val="tx1"/>
                </a:solidFill>
                <a:cs typeface="B Traffic" pitchFamily="2" charset="-78"/>
              </a:rPr>
              <a:t>تا آنجا محترم بود كه رعايت اين اصل مقدس را فراموش نكرد و در تمام جنگ‏ها مردم را در پيوستن به لشكر خويش آزاد گذاشت</a:t>
            </a:r>
            <a:r>
              <a:rPr lang="fa-IR" sz="2400" dirty="0" smtClean="0">
                <a:solidFill>
                  <a:schemeClr val="bg1"/>
                </a:solidFill>
                <a:cs typeface="B Traffic" pitchFamily="2" charset="-78"/>
              </a:rPr>
              <a:t>. پس از واقعه صفين و حكميت، كه خوارج از جمع طرفدارانش جدا شدند، تا وقتى اين گروه به شرّانگيزى و كشتار مردم دست نيالودند، نه تنها آنها را به حال خود رها ساخت، سهم آنان از بيت‏المال را نيز قطع نكرد. زيرا مى‏خواست هركس تا آنجا كه به صلاح اجتماع زيان نمى‏رساند،آزاد باشد.</a:t>
            </a:r>
            <a:endParaRPr lang="en-US" sz="2400" dirty="0">
              <a:solidFill>
                <a:schemeClr val="bg1"/>
              </a:solidFill>
              <a:cs typeface="B Traffic" pitchFamily="2" charset="-78"/>
            </a:endParaRPr>
          </a:p>
        </p:txBody>
      </p:sp>
      <p:pic>
        <p:nvPicPr>
          <p:cNvPr id="8" name="Picture 7"/>
          <p:cNvPicPr>
            <a:picLocks noChangeAspect="1"/>
          </p:cNvPicPr>
          <p:nvPr/>
        </p:nvPicPr>
        <p:blipFill>
          <a:blip r:embed="rId4" cstate="print">
            <a:duotone>
              <a:prstClr val="black"/>
              <a:srgbClr val="9999FF">
                <a:tint val="45000"/>
                <a:satMod val="400000"/>
              </a:srgbClr>
            </a:duotone>
          </a:blip>
          <a:stretch>
            <a:fillRect/>
          </a:stretch>
        </p:blipFill>
        <p:spPr>
          <a:xfrm rot="21258273">
            <a:off x="6965520" y="-50356"/>
            <a:ext cx="2120191" cy="1280160"/>
          </a:xfrm>
          <a:prstGeom prst="rect">
            <a:avLst/>
          </a:prstGeom>
        </p:spPr>
      </p:pic>
      <p:pic>
        <p:nvPicPr>
          <p:cNvPr id="17" name="Picture 16"/>
          <p:cNvPicPr>
            <a:picLocks noChangeAspect="1"/>
          </p:cNvPicPr>
          <p:nvPr/>
        </p:nvPicPr>
        <p:blipFill>
          <a:blip r:embed="rId4" cstate="print">
            <a:duotone>
              <a:prstClr val="black"/>
              <a:srgbClr val="9999FF">
                <a:tint val="45000"/>
                <a:satMod val="400000"/>
              </a:srgbClr>
            </a:duotone>
          </a:blip>
          <a:stretch>
            <a:fillRect/>
          </a:stretch>
        </p:blipFill>
        <p:spPr>
          <a:xfrm rot="341727" flipH="1">
            <a:off x="1125089" y="-50356"/>
            <a:ext cx="2120191" cy="1280160"/>
          </a:xfrm>
          <a:prstGeom prst="rect">
            <a:avLst/>
          </a:prstGeom>
        </p:spPr>
      </p:pic>
      <p:pic>
        <p:nvPicPr>
          <p:cNvPr id="9" name="Picture 2" descr="E:\hamidi\Logo2Small.png"/>
          <p:cNvPicPr>
            <a:picLocks noChangeAspect="1" noChangeArrowheads="1"/>
          </p:cNvPicPr>
          <p:nvPr/>
        </p:nvPicPr>
        <p:blipFill>
          <a:blip r:embed="rId5" cstate="print"/>
          <a:srcRect/>
          <a:stretch>
            <a:fillRect/>
          </a:stretch>
        </p:blipFill>
        <p:spPr bwMode="auto">
          <a:xfrm>
            <a:off x="0" y="5631180"/>
            <a:ext cx="1143000" cy="1226820"/>
          </a:xfrm>
          <a:prstGeom prst="rect">
            <a:avLst/>
          </a:prstGeom>
          <a:noFill/>
        </p:spPr>
      </p:pic>
    </p:spTree>
    <p:extLst>
      <p:ext uri="{BB962C8B-B14F-4D97-AF65-F5344CB8AC3E}">
        <p14:creationId xmlns:p14="http://schemas.microsoft.com/office/powerpoint/2010/main" xmlns="" val="120616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Left)">
                                      <p:cBhvr>
                                        <p:cTn id="27" dur="1000"/>
                                        <p:tgtEl>
                                          <p:spTgt spid="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8" presetClass="emph" presetSubtype="0" fill="hold" nodeType="withEffect">
                                  <p:stCondLst>
                                    <p:cond delay="0"/>
                                  </p:stCondLst>
                                  <p:childTnLst>
                                    <p:animRot by="-10800000">
                                      <p:cBhvr>
                                        <p:cTn id="33" dur="1000" fill="hold"/>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slide(fromRight)">
                                      <p:cBhvr>
                                        <p:cTn id="38" dur="1000"/>
                                        <p:tgtEl>
                                          <p:spTgt spid="4"/>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childTnLst>
                                </p:cTn>
                              </p:par>
                              <p:par>
                                <p:cTn id="43" presetID="8" presetClass="emph" presetSubtype="0" fill="hold" nodeType="withEffect">
                                  <p:stCondLst>
                                    <p:cond delay="0"/>
                                  </p:stCondLst>
                                  <p:childTnLst>
                                    <p:animRot by="10800000">
                                      <p:cBhvr>
                                        <p:cTn id="44" dur="1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hamidi\Logo2Small.png"/>
          <p:cNvPicPr>
            <a:picLocks noChangeAspect="1" noChangeArrowheads="1"/>
          </p:cNvPicPr>
          <p:nvPr/>
        </p:nvPicPr>
        <p:blipFill>
          <a:blip r:embed="rId2"/>
          <a:srcRect/>
          <a:stretch>
            <a:fillRect/>
          </a:stretch>
        </p:blipFill>
        <p:spPr bwMode="auto">
          <a:xfrm>
            <a:off x="0" y="0"/>
            <a:ext cx="1371600" cy="1472184"/>
          </a:xfrm>
          <a:prstGeom prst="rect">
            <a:avLst/>
          </a:prstGeom>
          <a:noFill/>
        </p:spPr>
      </p:pic>
      <p:pic>
        <p:nvPicPr>
          <p:cNvPr id="12" name="Picture 2" descr="C:\Users\satari\Desktop\انديشه 1 عكسها\png\يبفurl.png"/>
          <p:cNvPicPr>
            <a:picLocks noChangeAspect="1" noChangeArrowheads="1"/>
          </p:cNvPicPr>
          <p:nvPr/>
        </p:nvPicPr>
        <p:blipFill>
          <a:blip r:embed="rId3" cstate="print">
            <a:duotone>
              <a:prstClr val="black"/>
              <a:srgbClr val="CCFFCC">
                <a:tint val="45000"/>
                <a:satMod val="400000"/>
              </a:srgbClr>
            </a:duotone>
          </a:blip>
          <a:srcRect/>
          <a:stretch>
            <a:fillRect/>
          </a:stretch>
        </p:blipFill>
        <p:spPr bwMode="auto">
          <a:xfrm>
            <a:off x="5791201" y="1509881"/>
            <a:ext cx="2972824" cy="2952961"/>
          </a:xfrm>
          <a:prstGeom prst="rect">
            <a:avLst/>
          </a:prstGeom>
          <a:noFill/>
        </p:spPr>
      </p:pic>
      <p:pic>
        <p:nvPicPr>
          <p:cNvPr id="17" name="Picture 2" descr="C:\Users\satari\Desktop\انديشه 1 عكسها\png\يبفurl.png"/>
          <p:cNvPicPr>
            <a:picLocks noChangeAspect="1" noChangeArrowheads="1"/>
          </p:cNvPicPr>
          <p:nvPr/>
        </p:nvPicPr>
        <p:blipFill>
          <a:blip r:embed="rId3" cstate="print">
            <a:duotone>
              <a:prstClr val="black"/>
              <a:srgbClr val="99FFCC">
                <a:tint val="45000"/>
                <a:satMod val="400000"/>
              </a:srgbClr>
            </a:duotone>
          </a:blip>
          <a:srcRect/>
          <a:stretch>
            <a:fillRect/>
          </a:stretch>
        </p:blipFill>
        <p:spPr bwMode="auto">
          <a:xfrm>
            <a:off x="3962400" y="0"/>
            <a:ext cx="1676400" cy="1665199"/>
          </a:xfrm>
          <a:prstGeom prst="rect">
            <a:avLst/>
          </a:prstGeom>
          <a:noFill/>
        </p:spPr>
      </p:pic>
      <p:pic>
        <p:nvPicPr>
          <p:cNvPr id="18" name="Picture 2" descr="C:\Users\satari\Desktop\انديشه 1 عكسها\png\يبفurl.png"/>
          <p:cNvPicPr>
            <a:picLocks noChangeAspect="1" noChangeArrowheads="1"/>
          </p:cNvPicPr>
          <p:nvPr/>
        </p:nvPicPr>
        <p:blipFill>
          <a:blip r:embed="rId3" cstate="print">
            <a:duotone>
              <a:prstClr val="black"/>
              <a:srgbClr val="66FFCC">
                <a:tint val="45000"/>
                <a:satMod val="400000"/>
              </a:srgbClr>
            </a:duotone>
          </a:blip>
          <a:srcRect/>
          <a:stretch>
            <a:fillRect/>
          </a:stretch>
        </p:blipFill>
        <p:spPr bwMode="auto">
          <a:xfrm>
            <a:off x="2362200" y="0"/>
            <a:ext cx="1676400" cy="1665199"/>
          </a:xfrm>
          <a:prstGeom prst="rect">
            <a:avLst/>
          </a:prstGeom>
          <a:noFill/>
        </p:spPr>
      </p:pic>
      <p:sp>
        <p:nvSpPr>
          <p:cNvPr id="2" name="Rounded Rectangle 1"/>
          <p:cNvSpPr/>
          <p:nvPr/>
        </p:nvSpPr>
        <p:spPr>
          <a:xfrm>
            <a:off x="5486400" y="2819400"/>
            <a:ext cx="3505200" cy="3886200"/>
          </a:xfrm>
          <a:prstGeom prst="roundRect">
            <a:avLst/>
          </a:prstGeom>
          <a:solidFill>
            <a:srgbClr val="CC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ts val="2900"/>
              </a:lnSpc>
            </a:pPr>
            <a:r>
              <a:rPr lang="fa-IR" sz="2400" dirty="0" smtClean="0">
                <a:solidFill>
                  <a:schemeClr val="tx1"/>
                </a:solidFill>
                <a:cs typeface="B Traffic" pitchFamily="2" charset="-78"/>
              </a:rPr>
              <a:t>در جنگ جمل، پس از چندين‏بار مذاكره شفاهى و فرستادن نماينده، به عايشه، طلحه و زبير نامه نوشت و همه آنچه ضرورت داشت توضيح داد. امام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صبر كرد تا دشمن جنگ را آغاز کند. آنگاه «شجاعانه» و «قاطعانه» وارد جنگ شد و فرمود: </a:t>
            </a:r>
            <a:r>
              <a:rPr lang="fa-IR" sz="2400" dirty="0" smtClean="0">
                <a:solidFill>
                  <a:schemeClr val="accent2"/>
                </a:solidFill>
                <a:cs typeface="B Traffic" pitchFamily="2" charset="-78"/>
              </a:rPr>
              <a:t>آخِرُ الدّواءِ الكَىُّ. </a:t>
            </a:r>
            <a:endParaRPr lang="en-US" sz="2400" dirty="0">
              <a:solidFill>
                <a:schemeClr val="accent2"/>
              </a:solidFill>
              <a:cs typeface="B Traffic" pitchFamily="2" charset="-78"/>
            </a:endParaRPr>
          </a:p>
        </p:txBody>
      </p:sp>
      <p:sp>
        <p:nvSpPr>
          <p:cNvPr id="3" name="Rounded Rectangle 2"/>
          <p:cNvSpPr/>
          <p:nvPr/>
        </p:nvSpPr>
        <p:spPr>
          <a:xfrm>
            <a:off x="2910840" y="1524000"/>
            <a:ext cx="2438400" cy="5181600"/>
          </a:xfrm>
          <a:prstGeom prst="roundRect">
            <a:avLst/>
          </a:prstGeom>
          <a:solidFill>
            <a:srgbClr val="66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dirty="0" smtClean="0">
                <a:solidFill>
                  <a:schemeClr val="tx1"/>
                </a:solidFill>
                <a:cs typeface="B Traffic" pitchFamily="2" charset="-78"/>
              </a:rPr>
              <a:t>خليفه دوم به سفارش ابوبكر، بزرگان صحابه را از ترس فتنه‏انگيزى يا ... هميشه در مدينه زير نظر داشت. امام على </a:t>
            </a:r>
            <a:r>
              <a:rPr lang="fa-IR" sz="1600" dirty="0" smtClean="0">
                <a:solidFill>
                  <a:schemeClr val="tx1"/>
                </a:solidFill>
                <a:cs typeface="B Traffic" pitchFamily="2" charset="-78"/>
              </a:rPr>
              <a:t>(ع) </a:t>
            </a:r>
            <a:r>
              <a:rPr lang="fa-IR" sz="2400" dirty="0" smtClean="0">
                <a:solidFill>
                  <a:schemeClr val="tx1"/>
                </a:solidFill>
                <a:cs typeface="B Traffic" pitchFamily="2" charset="-78"/>
              </a:rPr>
              <a:t>هرگز بدين اقدام دست نزد. </a:t>
            </a:r>
            <a:endParaRPr lang="en-US" sz="2400" dirty="0">
              <a:solidFill>
                <a:schemeClr val="tx1"/>
              </a:solidFill>
              <a:cs typeface="B Traffic" pitchFamily="2" charset="-78"/>
            </a:endParaRPr>
          </a:p>
        </p:txBody>
      </p:sp>
      <p:sp>
        <p:nvSpPr>
          <p:cNvPr id="4" name="Rounded Rectangle 3"/>
          <p:cNvSpPr/>
          <p:nvPr/>
        </p:nvSpPr>
        <p:spPr>
          <a:xfrm>
            <a:off x="152400" y="1524000"/>
            <a:ext cx="2667000" cy="5181600"/>
          </a:xfrm>
          <a:prstGeom prst="roundRect">
            <a:avLst/>
          </a:prstGeom>
          <a:solidFill>
            <a:srgbClr val="00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000" dirty="0" smtClean="0">
                <a:solidFill>
                  <a:schemeClr val="accent1"/>
                </a:solidFill>
                <a:cs typeface="B Traffic" pitchFamily="2" charset="-78"/>
              </a:rPr>
              <a:t>امام علی (ع) نخستین مسلمانی است که در فلسفه الهی اندیشید.به سبک استدلال آزاد و برهان منطقی سخن گفت و مسائل نوین را که تا آن روز در میان فلاسفه جهان مورد توجه قرار نگرفته بود، طرح کرد.</a:t>
            </a:r>
            <a:endParaRPr lang="en-US" sz="2000" dirty="0">
              <a:solidFill>
                <a:schemeClr val="accent1"/>
              </a:solidFill>
              <a:cs typeface="B Traffic" pitchFamily="2" charset="-78"/>
            </a:endParaRPr>
          </a:p>
        </p:txBody>
      </p:sp>
      <p:pic>
        <p:nvPicPr>
          <p:cNvPr id="3074" name="Picture 2" descr="http://teeteel.ir/wp-content/uploads/2014/09/%D8%AC%D9%86%DA%AF-%D8%AC%D9%85%D9%84.jpg"/>
          <p:cNvPicPr>
            <a:picLocks noChangeAspect="1" noChangeArrowheads="1"/>
          </p:cNvPicPr>
          <p:nvPr/>
        </p:nvPicPr>
        <p:blipFill>
          <a:blip r:embed="rId4" cstate="print"/>
          <a:srcRect/>
          <a:stretch>
            <a:fillRect/>
          </a:stretch>
        </p:blipFill>
        <p:spPr bwMode="auto">
          <a:xfrm>
            <a:off x="5562600" y="152400"/>
            <a:ext cx="3352800" cy="2616820"/>
          </a:xfrm>
          <a:prstGeom prst="rect">
            <a:avLst/>
          </a:prstGeom>
          <a:noFill/>
        </p:spPr>
      </p:pic>
      <p:pic>
        <p:nvPicPr>
          <p:cNvPr id="10" name="Picture 9">
            <a:hlinkClick r:id="rId5" action="ppaction://hlinkfile"/>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60562" y="299941"/>
            <a:ext cx="1088678" cy="1065315"/>
          </a:xfrm>
          <a:prstGeom prst="rect">
            <a:avLst/>
          </a:prstGeom>
        </p:spPr>
      </p:pic>
    </p:spTree>
    <p:extLst>
      <p:ext uri="{BB962C8B-B14F-4D97-AF65-F5344CB8AC3E}">
        <p14:creationId xmlns:p14="http://schemas.microsoft.com/office/powerpoint/2010/main" xmlns="" val="3315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8" presetClass="emph" presetSubtype="0" fill="hold" nodeType="withEffect">
                                  <p:stCondLst>
                                    <p:cond delay="0"/>
                                  </p:stCondLst>
                                  <p:childTnLst>
                                    <p:animRot by="-10800000">
                                      <p:cBhvr>
                                        <p:cTn id="9" dur="1000" fill="hold"/>
                                        <p:tgtEl>
                                          <p:spTgt spid="12"/>
                                        </p:tgtEl>
                                        <p:attrNameLst>
                                          <p:attrName>r</p:attrName>
                                        </p:attrNameLst>
                                      </p:cBhvr>
                                    </p:animRot>
                                  </p:childTnLst>
                                </p:cTn>
                              </p:par>
                              <p:par>
                                <p:cTn id="10" presetID="37"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900" decel="100000" fill="hold"/>
                                        <p:tgtEl>
                                          <p:spTgt spid="307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8" presetClass="emph" presetSubtype="0" fill="hold" nodeType="withEffect">
                                  <p:stCondLst>
                                    <p:cond delay="0"/>
                                  </p:stCondLst>
                                  <p:childTnLst>
                                    <p:animRot by="10800000">
                                      <p:cBhvr>
                                        <p:cTn id="27" dur="1000" fill="hold"/>
                                        <p:tgtEl>
                                          <p:spTgt spid="17"/>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8" presetClass="emph" presetSubtype="0" fill="hold" nodeType="withEffect">
                                  <p:stCondLst>
                                    <p:cond delay="0"/>
                                  </p:stCondLst>
                                  <p:childTnLst>
                                    <p:animRot by="-10800000">
                                      <p:cBhvr>
                                        <p:cTn id="39" dur="1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3657600" y="178280"/>
            <a:ext cx="3476668" cy="3453440"/>
          </a:xfrm>
          <a:prstGeom prst="rect">
            <a:avLst/>
          </a:prstGeom>
          <a:noFill/>
        </p:spPr>
      </p:pic>
      <p:sp>
        <p:nvSpPr>
          <p:cNvPr id="4" name="Content Placeholder 2"/>
          <p:cNvSpPr>
            <a:spLocks noGrp="1"/>
          </p:cNvSpPr>
          <p:nvPr>
            <p:ph idx="1"/>
          </p:nvPr>
        </p:nvSpPr>
        <p:spPr>
          <a:xfrm>
            <a:off x="1600200" y="1447800"/>
            <a:ext cx="7281914" cy="914400"/>
          </a:xfrm>
        </p:spPr>
        <p:style>
          <a:lnRef idx="1">
            <a:schemeClr val="accent3"/>
          </a:lnRef>
          <a:fillRef idx="2">
            <a:schemeClr val="accent3"/>
          </a:fillRef>
          <a:effectRef idx="1">
            <a:schemeClr val="accent3"/>
          </a:effectRef>
          <a:fontRef idx="minor">
            <a:schemeClr val="dk1"/>
          </a:fontRef>
        </p:style>
        <p:txBody>
          <a:bodyPr>
            <a:noAutofit/>
          </a:bodyPr>
          <a:lstStyle/>
          <a:p>
            <a:pPr algn="just" rtl="1"/>
            <a:r>
              <a:rPr lang="fa-IR" sz="2800" dirty="0" smtClean="0">
                <a:cs typeface="B Traffic" pitchFamily="2" charset="-78"/>
              </a:rPr>
              <a:t>زبان شناسی، سند شناسی، سکه شناسی، جغرافیا، ادبیات </a:t>
            </a:r>
            <a:endParaRPr lang="en-US" sz="2800" dirty="0" smtClean="0">
              <a:cs typeface="B Traffic" pitchFamily="2" charset="-78"/>
            </a:endParaRPr>
          </a:p>
        </p:txBody>
      </p:sp>
      <p:pic>
        <p:nvPicPr>
          <p:cNvPr id="5" name="Picture 3" descr="C:\Users\hamidi.t\Desktop\Muhghazi.jpg"/>
          <p:cNvPicPr>
            <a:picLocks noChangeAspect="1" noChangeArrowheads="1"/>
          </p:cNvPicPr>
          <p:nvPr/>
        </p:nvPicPr>
        <p:blipFill>
          <a:blip r:embed="rId3"/>
          <a:srcRect/>
          <a:stretch>
            <a:fillRect/>
          </a:stretch>
        </p:blipFill>
        <p:spPr bwMode="auto">
          <a:xfrm>
            <a:off x="114389" y="2413598"/>
            <a:ext cx="8886767" cy="4083551"/>
          </a:xfrm>
          <a:prstGeom prst="rect">
            <a:avLst/>
          </a:prstGeom>
        </p:spPr>
        <p:style>
          <a:lnRef idx="2">
            <a:schemeClr val="accent2"/>
          </a:lnRef>
          <a:fillRef idx="1">
            <a:schemeClr val="lt1"/>
          </a:fillRef>
          <a:effectRef idx="0">
            <a:schemeClr val="accent2"/>
          </a:effectRef>
          <a:fontRef idx="minor">
            <a:schemeClr val="dk1"/>
          </a:fontRef>
        </p:style>
      </p:pic>
      <p:sp>
        <p:nvSpPr>
          <p:cNvPr id="6" name="Rounded Rectangle 5"/>
          <p:cNvSpPr/>
          <p:nvPr/>
        </p:nvSpPr>
        <p:spPr>
          <a:xfrm>
            <a:off x="2362200" y="228600"/>
            <a:ext cx="6477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rtl="1">
              <a:buNone/>
            </a:pPr>
            <a:r>
              <a:rPr lang="fa-IR" sz="2800" b="1" dirty="0" smtClean="0">
                <a:cs typeface="B Traffic" pitchFamily="2" charset="-78"/>
              </a:rPr>
              <a:t>4. دانش های کمکی مطالعه تاریخ اسلام</a:t>
            </a:r>
            <a:endParaRPr lang="en-US" sz="2800" dirty="0" smtClean="0">
              <a:cs typeface="B Traffic"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0"/>
            <a:ext cx="1632859"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6640" y="304800"/>
            <a:ext cx="8572560" cy="61055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sz="3200" dirty="0" smtClean="0">
                <a:cs typeface="B Traffic" pitchFamily="2" charset="-78"/>
              </a:rPr>
              <a:t>برای مطالعه بیشتر</a:t>
            </a:r>
            <a:endParaRPr lang="en-US" sz="32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ابراهیمی ورکیایی، محمد، تاریخ اسلام از بعثت نبوی تا حکومت علوی، تهران، وزارت فرهنگ و ارشاد اسلامی، 1364.</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پیشوایی، مهدی، تاریخ اسلام؛ از جاهلیت تا رحلت پیامبر اسلام</a:t>
            </a:r>
            <a:r>
              <a:rPr lang="fa-IR" sz="1400" dirty="0" smtClean="0">
                <a:cs typeface="B Traffic" pitchFamily="2" charset="-78"/>
              </a:rPr>
              <a:t>(ص)</a:t>
            </a:r>
            <a:r>
              <a:rPr lang="fa-IR" sz="2000" dirty="0" smtClean="0">
                <a:cs typeface="B Traffic" pitchFamily="2" charset="-78"/>
              </a:rPr>
              <a:t>، قم، دفتر نشر معارف، 1383.</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جعفریان، رسول، تاریخ سیاسی اسلام؛ تاریخ خلفا، تهران، سازمان چاپ و انتشارات وزرات فرهنگ و ارشاد اسلامی،  1374.</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جمعی از نویسندگان، تاریخ اسلام، زیر نظر صادق آییه وند، قم، دفتر نشر معارف، 1382.</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حسنی، علی اکبر، تاریخ تحلیلی و سیاسی اسلام، تهران، دفتر نشر فرهنگ اسلامی، 1379.</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حکیمی، محمد رضا، حماسه غدیر، تهران، دفتر نشر فرهنگ اسلامی، 1374.</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روحانی، سید سعید، تاریخ اسلام در آثار شهید مطهری، قم، دفتر نشر معارف، 1378.</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زرگری نژاد، غلامحسین، تاریخ صدر  اسلام(عصر نبوت)، تهران، سمت، 1378.</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شهیدی، سید جعفر، تاریخ تحلیلی اسلام ت پایان امویان، تهران، مرکز نشر دانشگاهی، 1363.</a:t>
            </a:r>
            <a:endParaRPr lang="en-US" sz="2000" dirty="0" smtClean="0">
              <a:cs typeface="B Traffic" pitchFamily="2" charset="-78"/>
            </a:endParaRPr>
          </a:p>
          <a:p>
            <a:pPr marL="457200" lvl="0" indent="-457200" algn="justLow" rtl="1">
              <a:buFont typeface="+mj-lt"/>
              <a:buAutoNum type="arabicPeriod"/>
            </a:pPr>
            <a:r>
              <a:rPr lang="fa-IR" sz="2000" dirty="0" smtClean="0">
                <a:cs typeface="B Traffic" pitchFamily="2" charset="-78"/>
              </a:rPr>
              <a:t>شیمل، آن ماری، درآمدی بر اسلام، ترجمه عبدالرحیم گواهی، تهران، دفتر نشر فرهنگ اسلامی، 1375.</a:t>
            </a:r>
            <a:endParaRPr lang="en-US" sz="2000" dirty="0">
              <a:cs typeface="B Traffic" pitchFamily="2" charset="-78"/>
            </a:endParaRPr>
          </a:p>
        </p:txBody>
      </p:sp>
    </p:spTree>
    <p:extLst>
      <p:ext uri="{BB962C8B-B14F-4D97-AF65-F5344CB8AC3E}">
        <p14:creationId xmlns:p14="http://schemas.microsoft.com/office/powerpoint/2010/main" xmlns="" val="2586049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atari\Desktop\انديشه 1 عكسها\png\يبفurl.png"/>
          <p:cNvPicPr>
            <a:picLocks noChangeAspect="1" noChangeArrowheads="1"/>
          </p:cNvPicPr>
          <p:nvPr/>
        </p:nvPicPr>
        <p:blipFill>
          <a:blip r:embed="rId2"/>
          <a:srcRect/>
          <a:stretch>
            <a:fillRect/>
          </a:stretch>
        </p:blipFill>
        <p:spPr bwMode="auto">
          <a:xfrm>
            <a:off x="642910" y="2500306"/>
            <a:ext cx="2667000" cy="2649181"/>
          </a:xfrm>
          <a:prstGeom prst="rect">
            <a:avLst/>
          </a:prstGeom>
          <a:noFill/>
        </p:spPr>
      </p:pic>
      <p:sp>
        <p:nvSpPr>
          <p:cNvPr id="4" name="Title 1"/>
          <p:cNvSpPr txBox="1">
            <a:spLocks/>
          </p:cNvSpPr>
          <p:nvPr/>
        </p:nvSpPr>
        <p:spPr>
          <a:xfrm>
            <a:off x="1066800" y="228600"/>
            <a:ext cx="6934200" cy="1143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p>
            <a:pPr lvl="0" algn="ctr" rtl="1" fontAlgn="base">
              <a:spcBef>
                <a:spcPct val="0"/>
              </a:spcBef>
              <a:spcAft>
                <a:spcPct val="0"/>
              </a:spcAft>
            </a:pPr>
            <a:r>
              <a:rPr lang="fa-IR" sz="3200" dirty="0" smtClean="0">
                <a:cs typeface="B Homa" pitchFamily="2" charset="-78"/>
              </a:rPr>
              <a:t>علل و انگیزه‌های توجه مسلمانان به تاریخ و تاریخ‌نگاری</a:t>
            </a:r>
            <a:endParaRPr lang="fa-IR" sz="4000" dirty="0" smtClean="0">
              <a:solidFill>
                <a:schemeClr val="tx1"/>
              </a:solidFill>
              <a:latin typeface="Arial" pitchFamily="34" charset="0"/>
              <a:cs typeface="B Homa" pitchFamily="2" charset="-78"/>
            </a:endParaRPr>
          </a:p>
        </p:txBody>
      </p:sp>
      <p:grpSp>
        <p:nvGrpSpPr>
          <p:cNvPr id="2" name="Group 7"/>
          <p:cNvGrpSpPr/>
          <p:nvPr/>
        </p:nvGrpSpPr>
        <p:grpSpPr>
          <a:xfrm rot="1990258">
            <a:off x="158350" y="-194156"/>
            <a:ext cx="1426367" cy="1560731"/>
            <a:chOff x="-424194" y="3200400"/>
            <a:chExt cx="2389519" cy="2614612"/>
          </a:xfrm>
        </p:grpSpPr>
        <p:pic>
          <p:nvPicPr>
            <p:cNvPr id="9" name="Picture 5" descr="G:\ghiasvand\Nahad\Ghiasvand\ax\اسلیمی\bote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G:\ghiasvand\Nahad\Ghiasvand\ax\اسلیمی\bote5.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rot="19609742" flipH="1">
            <a:off x="7499295" y="-194156"/>
            <a:ext cx="1426367" cy="1560731"/>
            <a:chOff x="-424194" y="3200400"/>
            <a:chExt cx="2389519" cy="2614612"/>
          </a:xfrm>
        </p:grpSpPr>
        <p:pic>
          <p:nvPicPr>
            <p:cNvPr id="6" name="Picture 5" descr="G:\ghiasvand\Nahad\Ghiasvand\ax\اسلیمی\bote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G:\ghiasvand\Nahad\Ghiasvand\ax\اسلیمی\bote5.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3" name="Rectangle 12"/>
          <p:cNvSpPr/>
          <p:nvPr/>
        </p:nvSpPr>
        <p:spPr>
          <a:xfrm>
            <a:off x="228600" y="1524000"/>
            <a:ext cx="8634691" cy="267765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marL="514350" indent="-514350" algn="r" rtl="1">
              <a:buFont typeface="+mj-lt"/>
              <a:buAutoNum type="arabicPeriod"/>
            </a:pPr>
            <a:r>
              <a:rPr lang="fa-IR" sz="2800" dirty="0" smtClean="0">
                <a:solidFill>
                  <a:schemeClr val="tx1"/>
                </a:solidFill>
                <a:cs typeface="B Traffic" pitchFamily="2" charset="-78"/>
              </a:rPr>
              <a:t>قداست دانش و ارزش والای آن در اسلام</a:t>
            </a:r>
            <a:endParaRPr lang="en-US" sz="2800" dirty="0" smtClean="0">
              <a:solidFill>
                <a:schemeClr val="tx1"/>
              </a:solidFill>
              <a:cs typeface="B Traffic" pitchFamily="2" charset="-78"/>
            </a:endParaRPr>
          </a:p>
          <a:p>
            <a:pPr marL="514350" lvl="0" indent="-514350" algn="r" rtl="1">
              <a:buFont typeface="+mj-lt"/>
              <a:buAutoNum type="arabicPeriod"/>
            </a:pPr>
            <a:r>
              <a:rPr lang="fa-IR" sz="2800" dirty="0" smtClean="0">
                <a:solidFill>
                  <a:schemeClr val="tx1"/>
                </a:solidFill>
                <a:cs typeface="B Traffic" pitchFamily="2" charset="-78"/>
              </a:rPr>
              <a:t>موضع تصدیقی قرآن در برابر انبیای پیشین وگزارش سرگذشت اصول ومبانی تعلیماتی آنان.</a:t>
            </a:r>
            <a:endParaRPr lang="en-US" sz="2800" dirty="0" smtClean="0">
              <a:solidFill>
                <a:schemeClr val="tx1"/>
              </a:solidFill>
              <a:cs typeface="B Traffic" pitchFamily="2" charset="-78"/>
            </a:endParaRPr>
          </a:p>
          <a:p>
            <a:pPr marL="514350" lvl="0" indent="-514350" algn="r" rtl="1">
              <a:buFont typeface="+mj-lt"/>
              <a:buAutoNum type="arabicPeriod"/>
            </a:pPr>
            <a:r>
              <a:rPr lang="fa-IR" sz="2800" dirty="0" smtClean="0">
                <a:solidFill>
                  <a:schemeClr val="tx1"/>
                </a:solidFill>
                <a:cs typeface="B Traffic" pitchFamily="2" charset="-78"/>
              </a:rPr>
              <a:t>ترغیب و تشویق های قرآن درباره سیر و مطالعه در زمین و کشف فلسفه تاریخ، عبرت‌گیری از سرنوشت منکران، تکذیب‌کنندگان و باطل‌گرایان</a:t>
            </a:r>
            <a:endParaRPr lang="en-US" sz="2800" dirty="0" smtClean="0">
              <a:solidFill>
                <a:schemeClr val="tx1"/>
              </a:solidFill>
              <a:cs typeface="B Traffic" pitchFamily="2" charset="-78"/>
            </a:endParaRPr>
          </a:p>
        </p:txBody>
      </p:sp>
      <p:sp>
        <p:nvSpPr>
          <p:cNvPr id="15" name="Oval 14"/>
          <p:cNvSpPr/>
          <p:nvPr/>
        </p:nvSpPr>
        <p:spPr>
          <a:xfrm>
            <a:off x="8534400" y="449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B Traffic" pitchFamily="2" charset="-78"/>
              </a:rPr>
              <a:t>1</a:t>
            </a:r>
            <a:endParaRPr lang="en-US" dirty="0">
              <a:cs typeface="B Traffic" pitchFamily="2" charset="-78"/>
            </a:endParaRPr>
          </a:p>
        </p:txBody>
      </p:sp>
      <p:sp>
        <p:nvSpPr>
          <p:cNvPr id="16" name="Oval 15"/>
          <p:cNvSpPr/>
          <p:nvPr/>
        </p:nvSpPr>
        <p:spPr>
          <a:xfrm>
            <a:off x="8534400" y="5181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B Traffic" pitchFamily="2" charset="-78"/>
              </a:rPr>
              <a:t>2</a:t>
            </a:r>
            <a:endParaRPr lang="en-US" dirty="0">
              <a:cs typeface="B Traffic" pitchFamily="2" charset="-78"/>
            </a:endParaRPr>
          </a:p>
        </p:txBody>
      </p:sp>
      <p:sp>
        <p:nvSpPr>
          <p:cNvPr id="17" name="Oval 16"/>
          <p:cNvSpPr/>
          <p:nvPr/>
        </p:nvSpPr>
        <p:spPr>
          <a:xfrm>
            <a:off x="8534400" y="5715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B Traffic" pitchFamily="2" charset="-78"/>
              </a:rPr>
              <a:t>3</a:t>
            </a:r>
            <a:endParaRPr lang="en-US" dirty="0">
              <a:cs typeface="B Traffic" pitchFamily="2" charset="-78"/>
            </a:endParaRPr>
          </a:p>
        </p:txBody>
      </p:sp>
      <p:sp>
        <p:nvSpPr>
          <p:cNvPr id="19" name="Oval 18"/>
          <p:cNvSpPr/>
          <p:nvPr/>
        </p:nvSpPr>
        <p:spPr>
          <a:xfrm>
            <a:off x="2895600" y="16764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cs typeface="B Traffic" pitchFamily="2" charset="-78"/>
              </a:rPr>
              <a:t>1</a:t>
            </a:r>
            <a:endParaRPr lang="en-US" dirty="0">
              <a:cs typeface="B Traffic" pitchFamily="2" charset="-78"/>
            </a:endParaRPr>
          </a:p>
        </p:txBody>
      </p:sp>
      <p:sp>
        <p:nvSpPr>
          <p:cNvPr id="20" name="Oval 19"/>
          <p:cNvSpPr/>
          <p:nvPr/>
        </p:nvSpPr>
        <p:spPr>
          <a:xfrm>
            <a:off x="4648200" y="25146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cs typeface="B Traffic" pitchFamily="2" charset="-78"/>
              </a:rPr>
              <a:t>2</a:t>
            </a:r>
            <a:endParaRPr lang="en-US" dirty="0">
              <a:cs typeface="B Traffic" pitchFamily="2" charset="-78"/>
            </a:endParaRPr>
          </a:p>
        </p:txBody>
      </p:sp>
      <p:sp>
        <p:nvSpPr>
          <p:cNvPr id="21" name="Oval 20"/>
          <p:cNvSpPr/>
          <p:nvPr/>
        </p:nvSpPr>
        <p:spPr>
          <a:xfrm>
            <a:off x="5181600" y="38100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cs typeface="B Traffic" pitchFamily="2" charset="-78"/>
              </a:rPr>
              <a:t>3</a:t>
            </a:r>
            <a:endParaRPr lang="en-US" dirty="0">
              <a:cs typeface="B Traffic" pitchFamily="2" charset="-78"/>
            </a:endParaRPr>
          </a:p>
        </p:txBody>
      </p:sp>
      <p:sp>
        <p:nvSpPr>
          <p:cNvPr id="22" name="Rectangle 21"/>
          <p:cNvSpPr/>
          <p:nvPr/>
        </p:nvSpPr>
        <p:spPr>
          <a:xfrm>
            <a:off x="762000" y="5562600"/>
            <a:ext cx="7391400"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ar-SA" sz="1600" dirty="0" smtClean="0"/>
              <a:t>أَوَلَمْ يَتَفَكَّرُوا فِي أَنْفُسِهِمْ مَا خَلَقَ اللَّهُ السَّمَاوَاتِ وَالأرْضَ وَمَا بَيْنَهُمَا إِلا بِالْحَقِّ وَأَجَلٍ مُسَمًّى وَإِنَّ كَثِيرًا مِنَ النَّاسِ بِلِقَاءِ رَبِّهِمْ لَكَافِرُونَ (٨)أَوَلَمْ يَسِيرُوا فِي الأرْضِ فَيَنْظُرُوا كَيْفَ كَانَ عَاقِبَةُ الَّذِينَ مِنْ قَبْلِهِمْ كَانُوا أَشَدَّ مِنْهُمْ قُوَّةً وَأَثَارُوا الأرْضَ وَعَمَرُوهَا أَكْثَرَ مِمَّا عَمَرُوهَا وَجَاءَتْهُمْ رُسُلُهُمْ بِالْبَيِّنَاتِ فَمَا كَانَ اللَّهُ لِيَظْلِمَهُمْ وَلَكِنْ كَانُوا أَنْفُسَهُمْ يَظْلِمُونَ </a:t>
            </a:r>
            <a:r>
              <a:rPr lang="fa-IR" sz="1600" dirty="0" smtClean="0"/>
              <a:t>(سوره الروم-</a:t>
            </a:r>
            <a:r>
              <a:rPr lang="fa-IR" sz="1600" dirty="0" smtClean="0">
                <a:cs typeface="B Traffic" pitchFamily="2" charset="-78"/>
              </a:rPr>
              <a:t>9</a:t>
            </a:r>
            <a:r>
              <a:rPr lang="fa-IR" sz="1600" dirty="0" smtClean="0"/>
              <a:t>)</a:t>
            </a:r>
            <a:endParaRPr lang="en-US" sz="1600" dirty="0"/>
          </a:p>
        </p:txBody>
      </p:sp>
      <p:sp>
        <p:nvSpPr>
          <p:cNvPr id="23" name="Rectangle 22"/>
          <p:cNvSpPr/>
          <p:nvPr/>
        </p:nvSpPr>
        <p:spPr>
          <a:xfrm>
            <a:off x="3429000" y="4343400"/>
            <a:ext cx="4572000" cy="5847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r" rtl="1"/>
            <a:r>
              <a:rPr lang="ar-SA" sz="1600" dirty="0" smtClean="0"/>
              <a:t>وَمَا أَرْسَلْنَا قَبْلَكَ إِلا رِجَالا نُوحِي إِلَيْهِمْ فَاسْأَلُوا أَهْلَ الذِّكْرِ إِنْ كُنْتُمْ لا تَعْلَمُونَ </a:t>
            </a:r>
            <a:r>
              <a:rPr lang="fa-IR" sz="1600" dirty="0" smtClean="0"/>
              <a:t>(سوره انبیاء-</a:t>
            </a:r>
            <a:r>
              <a:rPr lang="ar-SA" sz="1600" dirty="0" smtClean="0"/>
              <a:t>٧</a:t>
            </a:r>
            <a:r>
              <a:rPr lang="fa-IR" sz="1600" dirty="0" smtClean="0"/>
              <a:t>)</a:t>
            </a:r>
            <a:endParaRPr lang="en-US" sz="1600" dirty="0"/>
          </a:p>
        </p:txBody>
      </p:sp>
      <p:sp>
        <p:nvSpPr>
          <p:cNvPr id="24" name="Rectangle 23"/>
          <p:cNvSpPr/>
          <p:nvPr/>
        </p:nvSpPr>
        <p:spPr>
          <a:xfrm>
            <a:off x="685800" y="4953000"/>
            <a:ext cx="7467600"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ar-SA" sz="1600" dirty="0" smtClean="0"/>
              <a:t>آمَنَ الرَّسُولُ بِمَا أُنْزِلَ إِلَيْهِ مِنْ رَبِّهِ وَالْمُؤْمِنُونَ كُلٌّ آمَنَ بِاللَّهِ وَمَلائِكَتِهِ وَكُتُبِهِ وَرُسُلِهِ لا نُفَرِّقُ بَيْنَ أَحَدٍ مِنْ رُسُلِهِ وَقَالُوا سَمِعْنَا وَأَطَعْنَا غُفْرَانَكَ رَبَّنَا وَإِلَيْكَ الْمَصِيرُ </a:t>
            </a:r>
            <a:r>
              <a:rPr lang="fa-IR" sz="1600" dirty="0" smtClean="0"/>
              <a:t>(سوره بقره-</a:t>
            </a:r>
            <a:r>
              <a:rPr lang="ar-SA" sz="1600" dirty="0" smtClean="0"/>
              <a:t>٢٨٥</a:t>
            </a:r>
            <a:r>
              <a:rPr lang="fa-IR" sz="1600" dirty="0" smtClean="0"/>
              <a: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3"/>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additive="base">
                                        <p:cTn id="3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4"/>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anim calcmode="lin" valueType="num">
                                      <p:cBhvr additive="base">
                                        <p:cTn id="5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1000" fill="hold"/>
                                        <p:tgtEl>
                                          <p:spTgt spid="22"/>
                                        </p:tgtEl>
                                        <p:attrNameLst>
                                          <p:attrName>ppt_w</p:attrName>
                                        </p:attrNameLst>
                                      </p:cBhvr>
                                      <p:tavLst>
                                        <p:tav tm="0">
                                          <p:val>
                                            <p:fltVal val="0"/>
                                          </p:val>
                                        </p:tav>
                                        <p:tav tm="100000">
                                          <p:val>
                                            <p:strVal val="#ppt_w"/>
                                          </p:val>
                                        </p:tav>
                                      </p:tavLst>
                                    </p:anim>
                                    <p:anim calcmode="lin" valueType="num">
                                      <p:cBhvr>
                                        <p:cTn id="66" dur="1000" fill="hold"/>
                                        <p:tgtEl>
                                          <p:spTgt spid="22"/>
                                        </p:tgtEl>
                                        <p:attrNameLst>
                                          <p:attrName>ppt_h</p:attrName>
                                        </p:attrNameLst>
                                      </p:cBhvr>
                                      <p:tavLst>
                                        <p:tav tm="0">
                                          <p:val>
                                            <p:fltVal val="0"/>
                                          </p:val>
                                        </p:tav>
                                        <p:tav tm="100000">
                                          <p:val>
                                            <p:strVal val="#ppt_h"/>
                                          </p:val>
                                        </p:tav>
                                      </p:tavLst>
                                    </p:anim>
                                    <p:anim calcmode="lin" valueType="num">
                                      <p:cBhvr>
                                        <p:cTn id="67" dur="1000" fill="hold"/>
                                        <p:tgtEl>
                                          <p:spTgt spid="22"/>
                                        </p:tgtEl>
                                        <p:attrNameLst>
                                          <p:attrName>style.rotation</p:attrName>
                                        </p:attrNameLst>
                                      </p:cBhvr>
                                      <p:tavLst>
                                        <p:tav tm="0">
                                          <p:val>
                                            <p:fltVal val="360"/>
                                          </p:val>
                                        </p:tav>
                                        <p:tav tm="100000">
                                          <p:val>
                                            <p:fltVal val="0"/>
                                          </p:val>
                                        </p:tav>
                                      </p:tavLst>
                                    </p:anim>
                                    <p:animEffect transition="in" filter="fade">
                                      <p:cBhvr>
                                        <p:cTn id="68" dur="1000"/>
                                        <p:tgtEl>
                                          <p:spTgt spid="22"/>
                                        </p:tgtEl>
                                      </p:cBhvr>
                                    </p:animEffect>
                                  </p:childTnLst>
                                </p:cTn>
                              </p:par>
                              <p:par>
                                <p:cTn id="69" presetID="15"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7"/>
                                        </p:tgtEl>
                                        <p:attrNameLst>
                                          <p:attrName>ppt_y</p:attrName>
                                        </p:attrNameLst>
                                      </p:cBhvr>
                                      <p:tavLst>
                                        <p:tav tm="0" fmla="#ppt_y+(sin(-2*pi*(1-$))*-#ppt_x+cos(-2*pi*(1-$))*(1-#ppt_y))*(1-$)">
                                          <p:val>
                                            <p:fltVal val="0"/>
                                          </p:val>
                                        </p:tav>
                                        <p:tav tm="100000">
                                          <p:val>
                                            <p:fltVal val="1"/>
                                          </p:val>
                                        </p:tav>
                                      </p:tavLst>
                                    </p:anim>
                                  </p:childTnLst>
                                </p:cTn>
                              </p:par>
                              <p:par>
                                <p:cTn id="75" presetID="3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000"/>
                                        <p:tgtEl>
                                          <p:spTgt spid="12"/>
                                        </p:tgtEl>
                                      </p:cBhvr>
                                    </p:animEffect>
                                    <p:anim calcmode="lin" valueType="num">
                                      <p:cBhvr>
                                        <p:cTn id="78" dur="2000" fill="hold"/>
                                        <p:tgtEl>
                                          <p:spTgt spid="12"/>
                                        </p:tgtEl>
                                        <p:attrNameLst>
                                          <p:attrName>style.rotation</p:attrName>
                                        </p:attrNameLst>
                                      </p:cBhvr>
                                      <p:tavLst>
                                        <p:tav tm="0">
                                          <p:val>
                                            <p:fltVal val="720"/>
                                          </p:val>
                                        </p:tav>
                                        <p:tav tm="100000">
                                          <p:val>
                                            <p:fltVal val="0"/>
                                          </p:val>
                                        </p:tav>
                                      </p:tavLst>
                                    </p:anim>
                                    <p:anim calcmode="lin" valueType="num">
                                      <p:cBhvr>
                                        <p:cTn id="79" dur="2000" fill="hold"/>
                                        <p:tgtEl>
                                          <p:spTgt spid="12"/>
                                        </p:tgtEl>
                                        <p:attrNameLst>
                                          <p:attrName>ppt_h</p:attrName>
                                        </p:attrNameLst>
                                      </p:cBhvr>
                                      <p:tavLst>
                                        <p:tav tm="0">
                                          <p:val>
                                            <p:fltVal val="0"/>
                                          </p:val>
                                        </p:tav>
                                        <p:tav tm="100000">
                                          <p:val>
                                            <p:strVal val="#ppt_h"/>
                                          </p:val>
                                        </p:tav>
                                      </p:tavLst>
                                    </p:anim>
                                    <p:anim calcmode="lin" valueType="num">
                                      <p:cBhvr>
                                        <p:cTn id="80"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hiyasvand\Desktop\png\يبفurl.png"/>
          <p:cNvPicPr>
            <a:picLocks noChangeAspect="1" noChangeArrowheads="1"/>
          </p:cNvPicPr>
          <p:nvPr/>
        </p:nvPicPr>
        <p:blipFill>
          <a:blip r:embed="rId2"/>
          <a:srcRect/>
          <a:stretch>
            <a:fillRect/>
          </a:stretch>
        </p:blipFill>
        <p:spPr bwMode="auto">
          <a:xfrm>
            <a:off x="2895600" y="2743200"/>
            <a:ext cx="3810000" cy="3868643"/>
          </a:xfrm>
          <a:prstGeom prst="rect">
            <a:avLst/>
          </a:prstGeom>
          <a:noFill/>
        </p:spPr>
      </p:pic>
      <p:sp>
        <p:nvSpPr>
          <p:cNvPr id="6" name="Rounded Rectangle 5"/>
          <p:cNvSpPr/>
          <p:nvPr/>
        </p:nvSpPr>
        <p:spPr>
          <a:xfrm>
            <a:off x="457200" y="381000"/>
            <a:ext cx="8229600" cy="1981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justLow" rtl="1"/>
            <a:r>
              <a:rPr lang="fa-IR" sz="3200" dirty="0" smtClean="0">
                <a:cs typeface="B Traffic" pitchFamily="2" charset="-78"/>
              </a:rPr>
              <a:t>4. </a:t>
            </a:r>
            <a:r>
              <a:rPr lang="fa-IR" sz="3200" dirty="0">
                <a:cs typeface="B Traffic" pitchFamily="2" charset="-78"/>
              </a:rPr>
              <a:t>لزوم بهره‌گیری از سیره و سنت معصومان، به</a:t>
            </a:r>
            <a:r>
              <a:rPr lang="en-US" sz="3200" dirty="0">
                <a:cs typeface="B Traffic" pitchFamily="2" charset="-78"/>
              </a:rPr>
              <a:t> </a:t>
            </a:r>
            <a:r>
              <a:rPr lang="fa-IR" sz="3200" dirty="0">
                <a:cs typeface="B Traffic" pitchFamily="2" charset="-78"/>
              </a:rPr>
              <a:t>عنوان اسوه حسنه و الگوهای کامل دین وگسترش</a:t>
            </a:r>
            <a:r>
              <a:rPr lang="en-US" sz="3200" dirty="0">
                <a:cs typeface="B Traffic" pitchFamily="2" charset="-78"/>
              </a:rPr>
              <a:t> </a:t>
            </a:r>
            <a:r>
              <a:rPr lang="fa-IR" sz="3200" dirty="0">
                <a:cs typeface="B Traffic" pitchFamily="2" charset="-78"/>
              </a:rPr>
              <a:t>فرهنگ جاویدان اسلام.</a:t>
            </a:r>
            <a:endParaRPr lang="en-US" sz="3200" dirty="0" smtClean="0">
              <a:cs typeface="B Traffic" pitchFamily="2" charset="-78"/>
            </a:endParaRPr>
          </a:p>
        </p:txBody>
      </p:sp>
      <p:sp>
        <p:nvSpPr>
          <p:cNvPr id="5" name="Content Placeholder 2"/>
          <p:cNvSpPr txBox="1">
            <a:spLocks/>
          </p:cNvSpPr>
          <p:nvPr/>
        </p:nvSpPr>
        <p:spPr>
          <a:xfrm>
            <a:off x="457200" y="2133600"/>
            <a:ext cx="8229600" cy="1485900"/>
          </a:xfrm>
          <a:prstGeom prst="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a:bodyPr>
          <a:lstStyle/>
          <a:p>
            <a:pPr algn="just" rtl="1"/>
            <a:r>
              <a:rPr lang="fa-IR" sz="3200" dirty="0" smtClean="0">
                <a:solidFill>
                  <a:srgbClr val="FF0000"/>
                </a:solidFill>
                <a:cs typeface="B Traffic" pitchFamily="2" charset="-78"/>
              </a:rPr>
              <a:t>5. اهتمام فرمانروایان به ماندگاری حکومت خویش و</a:t>
            </a:r>
            <a:r>
              <a:rPr lang="en-US" sz="3200" dirty="0" smtClean="0">
                <a:solidFill>
                  <a:srgbClr val="FF0000"/>
                </a:solidFill>
                <a:cs typeface="B Traffic" pitchFamily="2" charset="-78"/>
              </a:rPr>
              <a:t> </a:t>
            </a:r>
            <a:r>
              <a:rPr lang="fa-IR" sz="3200" dirty="0" smtClean="0">
                <a:solidFill>
                  <a:srgbClr val="FF0000"/>
                </a:solidFill>
                <a:cs typeface="B Traffic" pitchFamily="2" charset="-78"/>
              </a:rPr>
              <a:t>ارائه تصویری مناسب از خود.</a:t>
            </a:r>
            <a:endParaRPr lang="en-US" sz="3200" dirty="0" smtClean="0">
              <a:solidFill>
                <a:srgbClr val="FF0000"/>
              </a:solidFill>
              <a:cs typeface="B Traffic" pitchFamily="2" charset="-78"/>
            </a:endParaRPr>
          </a:p>
        </p:txBody>
      </p:sp>
      <p:sp>
        <p:nvSpPr>
          <p:cNvPr id="7" name="Content Placeholder 2"/>
          <p:cNvSpPr txBox="1">
            <a:spLocks/>
          </p:cNvSpPr>
          <p:nvPr/>
        </p:nvSpPr>
        <p:spPr>
          <a:xfrm>
            <a:off x="457200" y="3200400"/>
            <a:ext cx="8229600" cy="14859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algn="just" rtl="1"/>
            <a:r>
              <a:rPr lang="fa-IR" sz="3200" dirty="0" smtClean="0">
                <a:solidFill>
                  <a:srgbClr val="00B050"/>
                </a:solidFill>
                <a:cs typeface="B Traffic" pitchFamily="2" charset="-78"/>
              </a:rPr>
              <a:t>6. ورود ملت‌های گوناگون جهان به آیین اسلام و</a:t>
            </a:r>
            <a:r>
              <a:rPr lang="en-US" sz="3200" dirty="0" smtClean="0">
                <a:solidFill>
                  <a:srgbClr val="00B050"/>
                </a:solidFill>
                <a:cs typeface="B Traffic" pitchFamily="2" charset="-78"/>
              </a:rPr>
              <a:t> </a:t>
            </a:r>
            <a:r>
              <a:rPr lang="fa-IR" sz="3200" dirty="0" smtClean="0">
                <a:solidFill>
                  <a:srgbClr val="00B050"/>
                </a:solidFill>
                <a:cs typeface="B Traffic" pitchFamily="2" charset="-78"/>
              </a:rPr>
              <a:t>داد و ستد فرهنگی با دیگر اقوام و ملل.</a:t>
            </a:r>
            <a:endParaRPr lang="en-US" sz="2400" dirty="0">
              <a:solidFill>
                <a:srgbClr val="00B050"/>
              </a:solidFill>
              <a:cs typeface="B Traffic" pitchFamily="2" charset="-78"/>
            </a:endParaRPr>
          </a:p>
        </p:txBody>
      </p:sp>
      <p:sp>
        <p:nvSpPr>
          <p:cNvPr id="9217" name="Rectangle 1"/>
          <p:cNvSpPr>
            <a:spLocks noChangeArrowheads="1"/>
          </p:cNvSpPr>
          <p:nvPr/>
        </p:nvSpPr>
        <p:spPr bwMode="auto">
          <a:xfrm>
            <a:off x="457200" y="4673025"/>
            <a:ext cx="8153400" cy="5232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lvl="0" algn="justLow" rtl="1" fontAlgn="base">
              <a:spcBef>
                <a:spcPct val="0"/>
              </a:spcBef>
              <a:spcAft>
                <a:spcPct val="0"/>
              </a:spcAft>
              <a:buFontTx/>
              <a:buChar char="•"/>
            </a:pPr>
            <a:r>
              <a:rPr lang="ar-SA" sz="2800" dirty="0" smtClean="0"/>
              <a:t>قَدْ كَانَتْ لَكُمْ أُسْوَةٌ حَسَنَةٌ فِي إِبْرَاهِيمَ وَالَّذِينَ مَعَهُ</a:t>
            </a:r>
            <a:r>
              <a:rPr lang="fa-IR" sz="2800" dirty="0" smtClean="0"/>
              <a:t> (سوره ممتحنه-</a:t>
            </a:r>
            <a:r>
              <a:rPr lang="fa-IR" sz="2800" dirty="0" smtClean="0">
                <a:cs typeface="B Traffic" pitchFamily="2" charset="-78"/>
              </a:rPr>
              <a:t>4</a:t>
            </a:r>
            <a:r>
              <a:rPr lang="fa-IR" sz="2800" dirty="0" smtClean="0"/>
              <a:t>)</a:t>
            </a:r>
            <a:endParaRPr kumimoji="0" lang="ar-SA" sz="2800" b="0" i="0" u="none" strike="noStrike" cap="none" normalizeH="0" baseline="0" dirty="0" smtClean="0">
              <a:ln>
                <a:noFill/>
              </a:ln>
              <a:solidFill>
                <a:schemeClr val="tx1"/>
              </a:solidFill>
              <a:effectLst/>
              <a:latin typeface="Calibri" pitchFamily="34" charset="0"/>
              <a:ea typeface="Calibri" pitchFamily="34" charset="0"/>
              <a:cs typeface="Arial" pitchFamily="34" charset="0"/>
              <a:sym typeface="HQPB2" pitchFamily="2" charset="2"/>
            </a:endParaRPr>
          </a:p>
        </p:txBody>
      </p:sp>
      <p:sp>
        <p:nvSpPr>
          <p:cNvPr id="8" name="Oval 7"/>
          <p:cNvSpPr/>
          <p:nvPr/>
        </p:nvSpPr>
        <p:spPr>
          <a:xfrm>
            <a:off x="8382000" y="47244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dirty="0" smtClean="0">
                <a:solidFill>
                  <a:schemeClr val="tx1"/>
                </a:solidFill>
                <a:cs typeface="B Traffic" pitchFamily="2" charset="-78"/>
              </a:rPr>
              <a:t>4</a:t>
            </a:r>
            <a:endParaRPr lang="en-US" dirty="0">
              <a:solidFill>
                <a:schemeClr val="tx1"/>
              </a:solidFill>
              <a:cs typeface="B Traffic" pitchFamily="2" charset="-78"/>
            </a:endParaRPr>
          </a:p>
        </p:txBody>
      </p:sp>
      <p:sp>
        <p:nvSpPr>
          <p:cNvPr id="9" name="Oval 8"/>
          <p:cNvSpPr/>
          <p:nvPr/>
        </p:nvSpPr>
        <p:spPr>
          <a:xfrm>
            <a:off x="4495800" y="1752600"/>
            <a:ext cx="2286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dirty="0" smtClean="0">
                <a:cs typeface="B Traffic" pitchFamily="2" charset="-78"/>
              </a:rPr>
              <a:t>4</a:t>
            </a:r>
            <a:endParaRPr lang="en-US" dirty="0">
              <a:cs typeface="B Traff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7"/>
                                        </p:tgtEl>
                                        <p:attrNameLst>
                                          <p:attrName>style.visibility</p:attrName>
                                        </p:attrNameLst>
                                      </p:cBhvr>
                                      <p:to>
                                        <p:strVal val="visible"/>
                                      </p:to>
                                    </p:set>
                                    <p:anim calcmode="lin" valueType="num">
                                      <p:cBhvr additive="base">
                                        <p:cTn id="19" dur="500" fill="hold"/>
                                        <p:tgtEl>
                                          <p:spTgt spid="9217"/>
                                        </p:tgtEl>
                                        <p:attrNameLst>
                                          <p:attrName>ppt_x</p:attrName>
                                        </p:attrNameLst>
                                      </p:cBhvr>
                                      <p:tavLst>
                                        <p:tav tm="0">
                                          <p:val>
                                            <p:strVal val="#ppt_x"/>
                                          </p:val>
                                        </p:tav>
                                        <p:tav tm="100000">
                                          <p:val>
                                            <p:strVal val="#ppt_x"/>
                                          </p:val>
                                        </p:tav>
                                      </p:tavLst>
                                    </p:anim>
                                    <p:anim calcmode="lin" valueType="num">
                                      <p:cBhvr additive="base">
                                        <p:cTn id="20" dur="500" fill="hold"/>
                                        <p:tgtEl>
                                          <p:spTgt spid="9217"/>
                                        </p:tgtEl>
                                        <p:attrNameLst>
                                          <p:attrName>ppt_y</p:attrName>
                                        </p:attrNameLst>
                                      </p:cBhvr>
                                      <p:tavLst>
                                        <p:tav tm="0">
                                          <p:val>
                                            <p:strVal val="1+#ppt_h/2"/>
                                          </p:val>
                                        </p:tav>
                                        <p:tav tm="100000">
                                          <p:val>
                                            <p:strVal val="#ppt_y"/>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49" presetClass="entr" presetSubtype="0" decel="10000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 calcmode="lin" valueType="num">
                                      <p:cBhvr>
                                        <p:cTn id="37" dur="500" fill="hold"/>
                                        <p:tgtEl>
                                          <p:spTgt spid="4"/>
                                        </p:tgtEl>
                                        <p:attrNameLst>
                                          <p:attrName>style.rotation</p:attrName>
                                        </p:attrNameLst>
                                      </p:cBhvr>
                                      <p:tavLst>
                                        <p:tav tm="0">
                                          <p:val>
                                            <p:fltVal val="360"/>
                                          </p:val>
                                        </p:tav>
                                        <p:tav tm="100000">
                                          <p:val>
                                            <p:fltVal val="0"/>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21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ghiyasvand\Desktop\png\يبفurl.png"/>
          <p:cNvPicPr>
            <a:picLocks noChangeAspect="1" noChangeArrowheads="1"/>
          </p:cNvPicPr>
          <p:nvPr/>
        </p:nvPicPr>
        <p:blipFill>
          <a:blip r:embed="rId2"/>
          <a:srcRect/>
          <a:stretch>
            <a:fillRect/>
          </a:stretch>
        </p:blipFill>
        <p:spPr bwMode="auto">
          <a:xfrm>
            <a:off x="2590800" y="1752600"/>
            <a:ext cx="3810000" cy="3868643"/>
          </a:xfrm>
          <a:prstGeom prst="rect">
            <a:avLst/>
          </a:prstGeom>
          <a:noFill/>
        </p:spPr>
      </p:pic>
      <p:grpSp>
        <p:nvGrpSpPr>
          <p:cNvPr id="10" name="Group 9"/>
          <p:cNvGrpSpPr/>
          <p:nvPr/>
        </p:nvGrpSpPr>
        <p:grpSpPr>
          <a:xfrm>
            <a:off x="542279" y="1243904"/>
            <a:ext cx="8217489" cy="977296"/>
            <a:chOff x="170815" y="906"/>
            <a:chExt cx="2751380" cy="834373"/>
          </a:xfrm>
        </p:grpSpPr>
        <p:sp>
          <p:nvSpPr>
            <p:cNvPr id="11" name="Rounded Rectangle 10"/>
            <p:cNvSpPr/>
            <p:nvPr/>
          </p:nvSpPr>
          <p:spPr>
            <a:xfrm>
              <a:off x="170815" y="906"/>
              <a:ext cx="2751380" cy="83437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12" name="Rounded Rectangle 4"/>
            <p:cNvSpPr/>
            <p:nvPr/>
          </p:nvSpPr>
          <p:spPr>
            <a:xfrm>
              <a:off x="195253" y="25344"/>
              <a:ext cx="2702504" cy="785497"/>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14605" tIns="14605" rIns="14605" bIns="14605" numCol="1" spcCol="1270" anchor="ctr" anchorCtr="0">
              <a:noAutofit/>
            </a:bodyPr>
            <a:lstStyle/>
            <a:p>
              <a:pPr lvl="0" algn="ctr" rtl="1"/>
              <a:r>
                <a:rPr lang="fa-IR" sz="2400" dirty="0" smtClean="0">
                  <a:cs typeface="B Traffic" pitchFamily="2" charset="-78"/>
                </a:rPr>
                <a:t>1. فاصله زمانی و مکانی میان مورخ و پدیده‌ها</a:t>
              </a:r>
              <a:endParaRPr lang="en-US" sz="2400" dirty="0" smtClean="0">
                <a:cs typeface="B Traffic" pitchFamily="2" charset="-78"/>
              </a:endParaRPr>
            </a:p>
          </p:txBody>
        </p:sp>
      </p:grpSp>
      <p:grpSp>
        <p:nvGrpSpPr>
          <p:cNvPr id="13" name="Group 12"/>
          <p:cNvGrpSpPr/>
          <p:nvPr/>
        </p:nvGrpSpPr>
        <p:grpSpPr>
          <a:xfrm>
            <a:off x="533400" y="2154181"/>
            <a:ext cx="8229600" cy="1042096"/>
            <a:chOff x="2149" y="389389"/>
            <a:chExt cx="2933808" cy="889696"/>
          </a:xfrm>
        </p:grpSpPr>
        <p:sp>
          <p:nvSpPr>
            <p:cNvPr id="14" name="Rounded Rectangle 13"/>
            <p:cNvSpPr/>
            <p:nvPr/>
          </p:nvSpPr>
          <p:spPr>
            <a:xfrm>
              <a:off x="2149" y="389389"/>
              <a:ext cx="2933808" cy="889696"/>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15" name="Rounded Rectangle 4"/>
            <p:cNvSpPr/>
            <p:nvPr/>
          </p:nvSpPr>
          <p:spPr>
            <a:xfrm>
              <a:off x="28207" y="415447"/>
              <a:ext cx="2881692" cy="837580"/>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5240" tIns="15240" rIns="15240" bIns="15240" numCol="1" spcCol="1270" anchor="ctr" anchorCtr="0">
              <a:noAutofit/>
            </a:bodyPr>
            <a:lstStyle/>
            <a:p>
              <a:pPr lvl="0" algn="ctr" rtl="1"/>
              <a:r>
                <a:rPr lang="fa-IR" sz="3200" dirty="0" smtClean="0">
                  <a:cs typeface="B Traffic" pitchFamily="2" charset="-78"/>
                </a:rPr>
                <a:t>2. اختلاف امت و پیدایش فرقه‌ها</a:t>
              </a:r>
              <a:endParaRPr lang="en-US" sz="3200" dirty="0" smtClean="0">
                <a:cs typeface="B Traffic" pitchFamily="2" charset="-78"/>
              </a:endParaRPr>
            </a:p>
          </p:txBody>
        </p:sp>
      </p:grpSp>
      <p:grpSp>
        <p:nvGrpSpPr>
          <p:cNvPr id="16" name="Group 15"/>
          <p:cNvGrpSpPr/>
          <p:nvPr/>
        </p:nvGrpSpPr>
        <p:grpSpPr>
          <a:xfrm>
            <a:off x="4572000" y="3105033"/>
            <a:ext cx="4191000" cy="1042096"/>
            <a:chOff x="2149" y="900964"/>
            <a:chExt cx="2933808" cy="889696"/>
          </a:xfrm>
        </p:grpSpPr>
        <p:sp>
          <p:nvSpPr>
            <p:cNvPr id="17" name="Rounded Rectangle 16"/>
            <p:cNvSpPr/>
            <p:nvPr/>
          </p:nvSpPr>
          <p:spPr>
            <a:xfrm>
              <a:off x="2149" y="900964"/>
              <a:ext cx="2933808" cy="889696"/>
            </a:xfrm>
            <a:prstGeom prst="roundRect">
              <a:avLst>
                <a:gd name="adj" fmla="val 10000"/>
              </a:avLst>
            </a:prstGeom>
          </p:spPr>
          <p:style>
            <a:lnRef idx="0">
              <a:schemeClr val="accent4"/>
            </a:lnRef>
            <a:fillRef idx="3">
              <a:schemeClr val="accent4"/>
            </a:fillRef>
            <a:effectRef idx="3">
              <a:schemeClr val="accent4"/>
            </a:effectRef>
            <a:fontRef idx="minor">
              <a:schemeClr val="lt1"/>
            </a:fontRef>
          </p:style>
        </p:sp>
        <p:sp>
          <p:nvSpPr>
            <p:cNvPr id="18" name="Rounded Rectangle 4"/>
            <p:cNvSpPr/>
            <p:nvPr/>
          </p:nvSpPr>
          <p:spPr>
            <a:xfrm>
              <a:off x="28207" y="927022"/>
              <a:ext cx="2881692" cy="837580"/>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15240" tIns="15240" rIns="15240" bIns="15240" numCol="1" spcCol="1270" anchor="ctr" anchorCtr="0">
              <a:noAutofit/>
            </a:bodyPr>
            <a:lstStyle/>
            <a:p>
              <a:pPr lvl="0" algn="ctr" rtl="1"/>
              <a:r>
                <a:rPr lang="fa-IR" sz="3200" dirty="0" smtClean="0">
                  <a:cs typeface="B Traffic" pitchFamily="2" charset="-78"/>
                </a:rPr>
                <a:t>3. تعصب</a:t>
              </a:r>
              <a:endParaRPr lang="en-US" sz="3200" dirty="0" smtClean="0">
                <a:cs typeface="B Traffic" pitchFamily="2" charset="-78"/>
              </a:endParaRPr>
            </a:p>
          </p:txBody>
        </p:sp>
      </p:grpSp>
      <p:grpSp>
        <p:nvGrpSpPr>
          <p:cNvPr id="19" name="Group 18"/>
          <p:cNvGrpSpPr/>
          <p:nvPr/>
        </p:nvGrpSpPr>
        <p:grpSpPr>
          <a:xfrm>
            <a:off x="542279" y="3097408"/>
            <a:ext cx="4029721" cy="1042096"/>
            <a:chOff x="2149" y="1412539"/>
            <a:chExt cx="2933808" cy="889696"/>
          </a:xfrm>
        </p:grpSpPr>
        <p:sp>
          <p:nvSpPr>
            <p:cNvPr id="20" name="Rounded Rectangle 19"/>
            <p:cNvSpPr/>
            <p:nvPr/>
          </p:nvSpPr>
          <p:spPr>
            <a:xfrm>
              <a:off x="2149" y="1412539"/>
              <a:ext cx="2933808" cy="889696"/>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21" name="Rounded Rectangle 4"/>
            <p:cNvSpPr/>
            <p:nvPr/>
          </p:nvSpPr>
          <p:spPr>
            <a:xfrm>
              <a:off x="28207" y="1438597"/>
              <a:ext cx="2881692" cy="837580"/>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17145" tIns="17145" rIns="17145" bIns="17145" numCol="1" spcCol="1270" anchor="ctr" anchorCtr="0">
              <a:noAutofit/>
            </a:bodyPr>
            <a:lstStyle/>
            <a:p>
              <a:pPr lvl="0" algn="ctr" rtl="1"/>
              <a:r>
                <a:rPr lang="fa-IR" sz="2800" dirty="0" smtClean="0">
                  <a:cs typeface="B Traffic" pitchFamily="2" charset="-78"/>
                </a:rPr>
                <a:t>4. فشار فرمانروایان</a:t>
              </a:r>
              <a:endParaRPr lang="en-US" sz="2800" dirty="0" smtClean="0">
                <a:cs typeface="B Traffic" pitchFamily="2" charset="-78"/>
              </a:endParaRPr>
            </a:p>
          </p:txBody>
        </p:sp>
      </p:grpSp>
      <p:grpSp>
        <p:nvGrpSpPr>
          <p:cNvPr id="22" name="Group 21"/>
          <p:cNvGrpSpPr/>
          <p:nvPr/>
        </p:nvGrpSpPr>
        <p:grpSpPr>
          <a:xfrm>
            <a:off x="542280" y="4063304"/>
            <a:ext cx="8217489" cy="1371600"/>
            <a:chOff x="2149" y="1412539"/>
            <a:chExt cx="2933808" cy="889696"/>
          </a:xfrm>
        </p:grpSpPr>
        <p:sp>
          <p:nvSpPr>
            <p:cNvPr id="23" name="Rounded Rectangle 22"/>
            <p:cNvSpPr/>
            <p:nvPr/>
          </p:nvSpPr>
          <p:spPr>
            <a:xfrm>
              <a:off x="2149" y="1412539"/>
              <a:ext cx="2933808" cy="889696"/>
            </a:xfrm>
            <a:prstGeom prst="roundRect">
              <a:avLst>
                <a:gd name="adj" fmla="val 10000"/>
              </a:avLst>
            </a:prstGeom>
            <a:ln/>
          </p:spPr>
          <p:style>
            <a:lnRef idx="0">
              <a:schemeClr val="accent5"/>
            </a:lnRef>
            <a:fillRef idx="3">
              <a:schemeClr val="accent5"/>
            </a:fillRef>
            <a:effectRef idx="3">
              <a:schemeClr val="accent5"/>
            </a:effectRef>
            <a:fontRef idx="minor">
              <a:schemeClr val="lt1"/>
            </a:fontRef>
          </p:style>
        </p:sp>
        <p:sp>
          <p:nvSpPr>
            <p:cNvPr id="24" name="Rounded Rectangle 4"/>
            <p:cNvSpPr/>
            <p:nvPr/>
          </p:nvSpPr>
          <p:spPr>
            <a:xfrm>
              <a:off x="28207" y="1438597"/>
              <a:ext cx="2881692" cy="837580"/>
            </a:xfrm>
            <a:prstGeom prst="rect">
              <a:avLst/>
            </a:prstGeom>
            <a:ln/>
          </p:spPr>
          <p:style>
            <a:lnRef idx="0">
              <a:schemeClr val="accent5"/>
            </a:lnRef>
            <a:fillRef idx="3">
              <a:schemeClr val="accent5"/>
            </a:fillRef>
            <a:effectRef idx="3">
              <a:schemeClr val="accent5"/>
            </a:effectRef>
            <a:fontRef idx="minor">
              <a:schemeClr val="lt1"/>
            </a:fontRef>
          </p:style>
          <p:txBody>
            <a:bodyPr spcFirstLastPara="0" vert="horz" wrap="square" lIns="17145" tIns="17145" rIns="17145" bIns="17145" numCol="1" spcCol="1270" anchor="ctr" anchorCtr="0">
              <a:noAutofit/>
            </a:bodyPr>
            <a:lstStyle/>
            <a:p>
              <a:pPr lvl="0" algn="ctr" rtl="1"/>
              <a:r>
                <a:rPr lang="fa-IR" sz="3200" dirty="0" smtClean="0">
                  <a:cs typeface="B Traffic" pitchFamily="2" charset="-78"/>
                </a:rPr>
                <a:t>5. استفاده ناروای برخی دانشمندان اهل کتاب از کم‌اطلاعی خلفا و اطرافیان آنها</a:t>
              </a:r>
              <a:endParaRPr lang="en-US" sz="3200" dirty="0" smtClean="0">
                <a:cs typeface="B Traffic" pitchFamily="2" charset="-78"/>
              </a:endParaRPr>
            </a:p>
          </p:txBody>
        </p:sp>
      </p:grpSp>
      <p:grpSp>
        <p:nvGrpSpPr>
          <p:cNvPr id="25" name="Group 24"/>
          <p:cNvGrpSpPr/>
          <p:nvPr/>
        </p:nvGrpSpPr>
        <p:grpSpPr>
          <a:xfrm>
            <a:off x="533400" y="5358704"/>
            <a:ext cx="8217489" cy="1042096"/>
            <a:chOff x="2149" y="1412539"/>
            <a:chExt cx="2933808" cy="889696"/>
          </a:xfrm>
        </p:grpSpPr>
        <p:sp>
          <p:nvSpPr>
            <p:cNvPr id="26" name="Rounded Rectangle 25"/>
            <p:cNvSpPr/>
            <p:nvPr/>
          </p:nvSpPr>
          <p:spPr>
            <a:xfrm>
              <a:off x="2149" y="1412539"/>
              <a:ext cx="2933808" cy="889696"/>
            </a:xfrm>
            <a:prstGeom prst="roundRect">
              <a:avLst>
                <a:gd name="adj" fmla="val 10000"/>
              </a:avLst>
            </a:prstGeom>
            <a:ln/>
          </p:spPr>
          <p:style>
            <a:lnRef idx="0">
              <a:schemeClr val="accent1"/>
            </a:lnRef>
            <a:fillRef idx="3">
              <a:schemeClr val="accent1"/>
            </a:fillRef>
            <a:effectRef idx="3">
              <a:schemeClr val="accent1"/>
            </a:effectRef>
            <a:fontRef idx="minor">
              <a:schemeClr val="lt1"/>
            </a:fontRef>
          </p:style>
        </p:sp>
        <p:sp>
          <p:nvSpPr>
            <p:cNvPr id="27" name="Rounded Rectangle 4"/>
            <p:cNvSpPr/>
            <p:nvPr/>
          </p:nvSpPr>
          <p:spPr>
            <a:xfrm>
              <a:off x="28207" y="1438597"/>
              <a:ext cx="2881692" cy="837580"/>
            </a:xfrm>
            <a:prstGeom prst="rect">
              <a:avLst/>
            </a:prstGeom>
            <a:ln/>
          </p:spPr>
          <p:style>
            <a:lnRef idx="0">
              <a:schemeClr val="accent1"/>
            </a:lnRef>
            <a:fillRef idx="3">
              <a:schemeClr val="accent1"/>
            </a:fillRef>
            <a:effectRef idx="3">
              <a:schemeClr val="accent1"/>
            </a:effectRef>
            <a:fontRef idx="minor">
              <a:schemeClr val="lt1"/>
            </a:fontRef>
          </p:style>
          <p:txBody>
            <a:bodyPr spcFirstLastPara="0" vert="horz" wrap="square" lIns="17145" tIns="17145" rIns="17145" bIns="17145" numCol="1" spcCol="1270" anchor="ctr" anchorCtr="0">
              <a:noAutofit/>
            </a:bodyPr>
            <a:lstStyle/>
            <a:p>
              <a:pPr lvl="0" algn="ctr" rtl="1"/>
              <a:r>
                <a:rPr lang="fa-IR" sz="3200" dirty="0" smtClean="0">
                  <a:cs typeface="B Traffic" pitchFamily="2" charset="-78"/>
                </a:rPr>
                <a:t>6. منع تدوین حدیث توسط خلفا</a:t>
              </a:r>
              <a:endParaRPr lang="en-US" sz="3200" dirty="0" smtClean="0">
                <a:cs typeface="B Traffic" pitchFamily="2" charset="-78"/>
              </a:endParaRPr>
            </a:p>
          </p:txBody>
        </p:sp>
      </p:grpSp>
      <p:sp>
        <p:nvSpPr>
          <p:cNvPr id="4" name="Rectangle 3"/>
          <p:cNvSpPr/>
          <p:nvPr/>
        </p:nvSpPr>
        <p:spPr>
          <a:xfrm>
            <a:off x="2819400" y="221159"/>
            <a:ext cx="587216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r" rtl="1">
              <a:buNone/>
            </a:pPr>
            <a:r>
              <a:rPr lang="en-US" sz="3200" b="1" dirty="0" smtClean="0">
                <a:cs typeface="B Homa" pitchFamily="2" charset="-78"/>
              </a:rPr>
              <a:t> </a:t>
            </a:r>
            <a:r>
              <a:rPr lang="fa-IR" sz="3200" b="1" dirty="0" smtClean="0">
                <a:cs typeface="B Homa" pitchFamily="2" charset="-78"/>
              </a:rPr>
              <a:t>آسیب‌شناسی تاریخ اسلام و منابع آن</a:t>
            </a:r>
            <a:endParaRPr lang="fa-IR" sz="3200" dirty="0" smtClean="0">
              <a:cs typeface="B Homa" pitchFamily="2" charset="-78"/>
            </a:endParaRPr>
          </a:p>
        </p:txBody>
      </p:sp>
      <p:pic>
        <p:nvPicPr>
          <p:cNvPr id="8" name="Picture 5" descr="G:\ghiasvand\Nahad\Ghiasvand\ax\اسلیمی\bote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9186344" flipH="1">
            <a:off x="2701116" y="68374"/>
            <a:ext cx="651193" cy="98036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827104" flipH="1">
            <a:off x="8399987" y="51354"/>
            <a:ext cx="606753" cy="91345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148158" cy="1232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4">
                                            <p:bg/>
                                          </p:spTgt>
                                        </p:tgtEl>
                                        <p:attrNameLst>
                                          <p:attrName>ppt_y</p:attrName>
                                        </p:attrNameLst>
                                      </p:cBhvr>
                                      <p:tavLst>
                                        <p:tav tm="0">
                                          <p:val>
                                            <p:strVal val="1+#ppt_h/2"/>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 calcmode="lin" valueType="num">
                                      <p:cBhvr>
                                        <p:cTn id="17" dur="500" fill="hold"/>
                                        <p:tgtEl>
                                          <p:spTgt spid="28"/>
                                        </p:tgtEl>
                                        <p:attrNameLst>
                                          <p:attrName>style.rotation</p:attrName>
                                        </p:attrNameLst>
                                      </p:cBhvr>
                                      <p:tavLst>
                                        <p:tav tm="0">
                                          <p:val>
                                            <p:fltVal val="360"/>
                                          </p:val>
                                        </p:tav>
                                        <p:tav tm="100000">
                                          <p:val>
                                            <p:fltVal val="0"/>
                                          </p:val>
                                        </p:tav>
                                      </p:tavLst>
                                    </p:anim>
                                    <p:animEffect transition="in" filter="fade">
                                      <p:cBhvr>
                                        <p:cTn id="18" dur="500"/>
                                        <p:tgtEl>
                                          <p:spTgt spid="28"/>
                                        </p:tgtEl>
                                      </p:cBhvr>
                                    </p:animEffect>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amidi.t\Desktop\85877632800662362621060922034.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graphicFrame>
        <p:nvGraphicFramePr>
          <p:cNvPr id="7" name="Diagram 6"/>
          <p:cNvGraphicFramePr/>
          <p:nvPr>
            <p:extLst>
              <p:ext uri="{D42A27DB-BD31-4B8C-83A1-F6EECF244321}">
                <p14:modId xmlns:p14="http://schemas.microsoft.com/office/powerpoint/2010/main" xmlns="" val="3867910266"/>
              </p:ext>
            </p:extLst>
          </p:nvPr>
        </p:nvGraphicFramePr>
        <p:xfrm>
          <a:off x="533400" y="1981200"/>
          <a:ext cx="8001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atari\Desktop\انديشه 1 عكسها\png\يبفurl.pn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2871758" y="2207500"/>
            <a:ext cx="3224242" cy="3202700"/>
          </a:xfrm>
          <a:prstGeom prst="rect">
            <a:avLst/>
          </a:prstGeom>
          <a:noFill/>
        </p:spPr>
      </p:pic>
      <p:sp>
        <p:nvSpPr>
          <p:cNvPr id="3" name="Content Placeholder 2"/>
          <p:cNvSpPr>
            <a:spLocks noGrp="1"/>
          </p:cNvSpPr>
          <p:nvPr>
            <p:ph idx="1"/>
          </p:nvPr>
        </p:nvSpPr>
        <p:spPr>
          <a:xfrm>
            <a:off x="4191000" y="357166"/>
            <a:ext cx="4724400" cy="714380"/>
          </a:xfrm>
        </p:spPr>
        <p:style>
          <a:lnRef idx="1">
            <a:schemeClr val="accent3"/>
          </a:lnRef>
          <a:fillRef idx="2">
            <a:schemeClr val="accent3"/>
          </a:fillRef>
          <a:effectRef idx="1">
            <a:schemeClr val="accent3"/>
          </a:effectRef>
          <a:fontRef idx="minor">
            <a:schemeClr val="dk1"/>
          </a:fontRef>
        </p:style>
        <p:txBody>
          <a:bodyPr>
            <a:normAutofit/>
          </a:bodyPr>
          <a:lstStyle/>
          <a:p>
            <a:pPr algn="r" rtl="1">
              <a:buNone/>
            </a:pPr>
            <a:r>
              <a:rPr lang="fa-IR" sz="3600" dirty="0" smtClean="0">
                <a:cs typeface="B Homa" pitchFamily="2" charset="-78"/>
              </a:rPr>
              <a:t>معنا و پیشینه شرق‌شناسی</a:t>
            </a:r>
          </a:p>
        </p:txBody>
      </p:sp>
      <p:sp>
        <p:nvSpPr>
          <p:cNvPr id="5" name="Content Placeholder 2"/>
          <p:cNvSpPr txBox="1">
            <a:spLocks/>
          </p:cNvSpPr>
          <p:nvPr/>
        </p:nvSpPr>
        <p:spPr>
          <a:xfrm>
            <a:off x="4495800" y="1371600"/>
            <a:ext cx="4362480" cy="51816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algn="just" rtl="1"/>
            <a:r>
              <a:rPr lang="fa-IR" sz="3200" dirty="0" smtClean="0">
                <a:solidFill>
                  <a:srgbClr val="C00000"/>
                </a:solidFill>
                <a:cs typeface="B Traffic" pitchFamily="2" charset="-78"/>
              </a:rPr>
              <a:t>تعريف شرق شناسي:</a:t>
            </a:r>
          </a:p>
          <a:p>
            <a:pPr algn="justLow" rtl="1"/>
            <a:r>
              <a:rPr lang="fa-IR" sz="3200" dirty="0" smtClean="0">
                <a:cs typeface="B Traffic" pitchFamily="2" charset="-78"/>
              </a:rPr>
              <a:t> پژوهش‌های دانشمندان غربی درباره ملل، تمدن، مذاهب، ادبیات، زبان و تاریخ مشرق زمین را شرق شناسی می‌گویند. </a:t>
            </a:r>
            <a:endParaRPr lang="en-US" sz="3200" dirty="0" smtClean="0">
              <a:cs typeface="B Traffic" pitchFamily="2" charset="-78"/>
            </a:endParaRPr>
          </a:p>
          <a:p>
            <a:pPr algn="justLow" rtl="1"/>
            <a:r>
              <a:rPr lang="fa-IR" sz="3200" dirty="0" smtClean="0">
                <a:cs typeface="B Traffic" pitchFamily="2" charset="-78"/>
              </a:rPr>
              <a:t>شرق شناسی در سال 1312م.  توسط </a:t>
            </a:r>
            <a:r>
              <a:rPr lang="fa-IR" sz="3200" dirty="0" smtClean="0">
                <a:solidFill>
                  <a:srgbClr val="FFFF00"/>
                </a:solidFill>
                <a:cs typeface="B Traffic" pitchFamily="2" charset="-78"/>
              </a:rPr>
              <a:t>ریمون لول </a:t>
            </a:r>
            <a:r>
              <a:rPr lang="fa-IR" sz="3200" dirty="0" smtClean="0">
                <a:cs typeface="B Traffic" pitchFamily="2" charset="-78"/>
              </a:rPr>
              <a:t>پدید آمد.</a:t>
            </a:r>
            <a:endParaRPr lang="en-US" sz="3200" dirty="0" smtClean="0">
              <a:cs typeface="B Traffic" pitchFamily="2" charset="-78"/>
            </a:endParaRPr>
          </a:p>
        </p:txBody>
      </p:sp>
      <p:pic>
        <p:nvPicPr>
          <p:cNvPr id="10" name="Picture 2" descr="C:\Users\ebrahimzadeh.m\Desktop\ASDF.jpg"/>
          <p:cNvPicPr>
            <a:picLocks noChangeAspect="1" noChangeArrowheads="1"/>
          </p:cNvPicPr>
          <p:nvPr/>
        </p:nvPicPr>
        <p:blipFill>
          <a:blip r:embed="rId3"/>
          <a:srcRect l="8503" t="5225" r="10717" b="3854"/>
          <a:stretch>
            <a:fillRect/>
          </a:stretch>
        </p:blipFill>
        <p:spPr bwMode="auto">
          <a:xfrm>
            <a:off x="228600" y="380999"/>
            <a:ext cx="3962400" cy="6096001"/>
          </a:xfrm>
          <a:prstGeom prst="rect">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pic>
      <p:grpSp>
        <p:nvGrpSpPr>
          <p:cNvPr id="7" name="Group 7"/>
          <p:cNvGrpSpPr/>
          <p:nvPr/>
        </p:nvGrpSpPr>
        <p:grpSpPr>
          <a:xfrm rot="1990258">
            <a:off x="3762447" y="-37116"/>
            <a:ext cx="948196" cy="1168311"/>
            <a:chOff x="-424194" y="3200399"/>
            <a:chExt cx="2389517" cy="2614611"/>
          </a:xfrm>
        </p:grpSpPr>
        <p:pic>
          <p:nvPicPr>
            <p:cNvPr id="8"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5" descr="G:\ghiasvand\Nahad\Ghiasvand\ax\اسلیمی\bote5.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598" y="3200399"/>
              <a:ext cx="1736725" cy="2614611"/>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2.5"/>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0.01"/>
                                          </p:val>
                                        </p:tav>
                                        <p:tav tm="100000">
                                          <p:val>
                                            <p:strVal val="#ppt_h"/>
                                          </p:val>
                                        </p:tav>
                                      </p:tavLst>
                                    </p:anim>
                                    <p:anim calcmode="lin" valueType="num">
                                      <p:cBhvr>
                                        <p:cTn id="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0" dur="1000" fill="hold"/>
                                        <p:tgtEl>
                                          <p:spTgt spid="5">
                                            <p:txEl>
                                              <p:pRg st="0" end="0"/>
                                            </p:txEl>
                                          </p:spTgt>
                                        </p:tgtEl>
                                        <p:attrNameLst>
                                          <p:attrName>ppt_y</p:attrName>
                                        </p:attrNameLst>
                                      </p:cBhvr>
                                      <p:tavLst>
                                        <p:tav tm="0">
                                          <p:val>
                                            <p:strVal val="#ppt_h+1"/>
                                          </p:val>
                                        </p:tav>
                                        <p:tav tm="100000">
                                          <p:val>
                                            <p:strVal val="#ppt_y"/>
                                          </p:val>
                                        </p:tav>
                                      </p:tavLst>
                                    </p:anim>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1000" fill="hold"/>
                                        <p:tgtEl>
                                          <p:spTgt spid="5">
                                            <p:txEl>
                                              <p:pRg st="1" end="1"/>
                                            </p:txEl>
                                          </p:spTgt>
                                        </p:tgtEl>
                                        <p:attrNameLst>
                                          <p:attrName>ppt_w</p:attrName>
                                        </p:attrNameLst>
                                      </p:cBhvr>
                                      <p:tavLst>
                                        <p:tav tm="0">
                                          <p:val>
                                            <p:strVal val="#ppt_w*2.5"/>
                                          </p:val>
                                        </p:tav>
                                        <p:tav tm="100000">
                                          <p:val>
                                            <p:strVal val="#ppt_w"/>
                                          </p:val>
                                        </p:tav>
                                      </p:tavLst>
                                    </p:anim>
                                    <p:anim calcmode="lin" valueType="num">
                                      <p:cBhvr>
                                        <p:cTn id="17" dur="1000" fill="hold"/>
                                        <p:tgtEl>
                                          <p:spTgt spid="5">
                                            <p:txEl>
                                              <p:pRg st="1" end="1"/>
                                            </p:txEl>
                                          </p:spTgt>
                                        </p:tgtEl>
                                        <p:attrNameLst>
                                          <p:attrName>ppt_h</p:attrName>
                                        </p:attrNameLst>
                                      </p:cBhvr>
                                      <p:tavLst>
                                        <p:tav tm="0">
                                          <p:val>
                                            <p:strVal val="#ppt_h*0.01"/>
                                          </p:val>
                                        </p:tav>
                                        <p:tav tm="100000">
                                          <p:val>
                                            <p:strVal val="#ppt_h"/>
                                          </p:val>
                                        </p:tav>
                                      </p:tavLst>
                                    </p:anim>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h+1"/>
                                          </p:val>
                                        </p:tav>
                                        <p:tav tm="100000">
                                          <p:val>
                                            <p:strVal val="#ppt_y"/>
                                          </p:val>
                                        </p:tav>
                                      </p:tavLst>
                                    </p:anim>
                                    <p:animEffect transition="in" filter="fade">
                                      <p:cBhvr>
                                        <p:cTn id="20" dur="10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1000" fill="hold"/>
                                        <p:tgtEl>
                                          <p:spTgt spid="5">
                                            <p:txEl>
                                              <p:pRg st="2" end="2"/>
                                            </p:txEl>
                                          </p:spTgt>
                                        </p:tgtEl>
                                        <p:attrNameLst>
                                          <p:attrName>ppt_w</p:attrName>
                                        </p:attrNameLst>
                                      </p:cBhvr>
                                      <p:tavLst>
                                        <p:tav tm="0">
                                          <p:val>
                                            <p:strVal val="#ppt_w*2.5"/>
                                          </p:val>
                                        </p:tav>
                                        <p:tav tm="100000">
                                          <p:val>
                                            <p:strVal val="#ppt_w"/>
                                          </p:val>
                                        </p:tav>
                                      </p:tavLst>
                                    </p:anim>
                                    <p:anim calcmode="lin" valueType="num">
                                      <p:cBhvr>
                                        <p:cTn id="26" dur="1000" fill="hold"/>
                                        <p:tgtEl>
                                          <p:spTgt spid="5">
                                            <p:txEl>
                                              <p:pRg st="2" end="2"/>
                                            </p:txEl>
                                          </p:spTgt>
                                        </p:tgtEl>
                                        <p:attrNameLst>
                                          <p:attrName>ppt_h</p:attrName>
                                        </p:attrNameLst>
                                      </p:cBhvr>
                                      <p:tavLst>
                                        <p:tav tm="0">
                                          <p:val>
                                            <p:strVal val="#ppt_h*0.01"/>
                                          </p:val>
                                        </p:tav>
                                        <p:tav tm="100000">
                                          <p:val>
                                            <p:strVal val="#ppt_h"/>
                                          </p:val>
                                        </p:tav>
                                      </p:tavLst>
                                    </p:anim>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h+1"/>
                                          </p:val>
                                        </p:tav>
                                        <p:tav tm="100000">
                                          <p:val>
                                            <p:strVal val="#ppt_y"/>
                                          </p:val>
                                        </p:tav>
                                      </p:tavLst>
                                    </p:anim>
                                    <p:animEffect transition="in" filter="fade">
                                      <p:cBhvr>
                                        <p:cTn id="29" dur="1000"/>
                                        <p:tgtEl>
                                          <p:spTgt spid="5">
                                            <p:txEl>
                                              <p:pRg st="2" end="2"/>
                                            </p:txEl>
                                          </p:spTgt>
                                        </p:tgtEl>
                                      </p:cBhvr>
                                    </p:animEffect>
                                  </p:childTnLst>
                                </p:cTn>
                              </p:par>
                              <p:par>
                                <p:cTn id="30" presetID="3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style.rotation</p:attrName>
                                        </p:attrNameLst>
                                      </p:cBhvr>
                                      <p:tavLst>
                                        <p:tav tm="0">
                                          <p:val>
                                            <p:fltVal val="720"/>
                                          </p:val>
                                        </p:tav>
                                        <p:tav tm="100000">
                                          <p:val>
                                            <p:fltVal val="0"/>
                                          </p:val>
                                        </p:tav>
                                      </p:tavLst>
                                    </p:anim>
                                    <p:anim calcmode="lin" valueType="num">
                                      <p:cBhvr>
                                        <p:cTn id="34" dur="2000" fill="hold"/>
                                        <p:tgtEl>
                                          <p:spTgt spid="6"/>
                                        </p:tgtEl>
                                        <p:attrNameLst>
                                          <p:attrName>ppt_h</p:attrName>
                                        </p:attrNameLst>
                                      </p:cBhvr>
                                      <p:tavLst>
                                        <p:tav tm="0">
                                          <p:val>
                                            <p:fltVal val="0"/>
                                          </p:val>
                                        </p:tav>
                                        <p:tav tm="100000">
                                          <p:val>
                                            <p:strVal val="#ppt_h"/>
                                          </p:val>
                                        </p:tav>
                                      </p:tavLst>
                                    </p:anim>
                                    <p:anim calcmode="lin" valueType="num">
                                      <p:cBhvr>
                                        <p:cTn id="35"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6" name="Rounded Rectangle 5"/>
          <p:cNvSpPr/>
          <p:nvPr/>
        </p:nvSpPr>
        <p:spPr>
          <a:xfrm>
            <a:off x="285720" y="609600"/>
            <a:ext cx="8572560" cy="61055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rtl="1"/>
            <a:r>
              <a:rPr lang="fa-IR" sz="4400" dirty="0" smtClean="0">
                <a:cs typeface="B Traffic" pitchFamily="2" charset="-78"/>
              </a:rPr>
              <a:t>مقدمه</a:t>
            </a:r>
            <a:endParaRPr lang="en-US" sz="4400" dirty="0" smtClean="0">
              <a:cs typeface="B Traffic" pitchFamily="2" charset="-78"/>
            </a:endParaRPr>
          </a:p>
          <a:p>
            <a:pPr algn="r" rtl="1"/>
            <a:r>
              <a:rPr lang="fa-IR" sz="3200" dirty="0" smtClean="0">
                <a:cs typeface="B Traffic" pitchFamily="2" charset="-78"/>
              </a:rPr>
              <a:t>این کتاب مهمترین رویدادهای تاریخ صدر اسلام تا سال 61 ق را مورد بررسی قرار می دهد.</a:t>
            </a:r>
            <a:endParaRPr lang="en-US" sz="3200" dirty="0" smtClean="0">
              <a:cs typeface="B Traffic" pitchFamily="2" charset="-78"/>
            </a:endParaRPr>
          </a:p>
          <a:p>
            <a:pPr algn="justLow" rtl="1"/>
            <a:r>
              <a:rPr lang="fa-IR" sz="3200" dirty="0" smtClean="0">
                <a:cs typeface="B Traffic" pitchFamily="2" charset="-78"/>
              </a:rPr>
              <a:t>در این بازه زمانی، جریانات و پدیده های خاصی وجود دارد اثرات عمیق آن تاکنون نیز امتداد داشته است و بر شکل گیری حوادث بعدی، برآمدن اندیشه‌ها، ساخت و ساز فرهنگ‌ها و آداب و سنن، پیدایش فرق و مذاهب و جنبش‌های فکری و نظریه‌ها تأثیر گذاشته است. همچنین توجه به اسلام و تاریخ آن، رکن اصلی هویت 1400 ساله ایرانی است.</a:t>
            </a:r>
            <a:endParaRPr lang="en-US" sz="3200" dirty="0">
              <a:cs typeface="B Traffic"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685800" cy="7360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871022" y="264017"/>
            <a:ext cx="4201557" cy="4173483"/>
          </a:xfrm>
          <a:prstGeom prst="rect">
            <a:avLst/>
          </a:prstGeom>
          <a:noFill/>
        </p:spPr>
      </p:pic>
      <p:sp>
        <p:nvSpPr>
          <p:cNvPr id="3" name="Content Placeholder 2"/>
          <p:cNvSpPr>
            <a:spLocks noGrp="1"/>
          </p:cNvSpPr>
          <p:nvPr>
            <p:ph idx="1"/>
          </p:nvPr>
        </p:nvSpPr>
        <p:spPr>
          <a:xfrm>
            <a:off x="914400" y="1524000"/>
            <a:ext cx="7872442" cy="1371600"/>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algn="just" rtl="1"/>
            <a:r>
              <a:rPr lang="fa-IR" dirty="0" smtClean="0">
                <a:cs typeface="B Traffic" pitchFamily="2" charset="-78"/>
              </a:rPr>
              <a:t>سیاست‌های استعماری غربیان سبب شده است تا شرقیان، شرق شناسی را ابزاری برای پایمال کردن میراث فرهنگی، ارزشی و دینی خود به شمار آورند.</a:t>
            </a:r>
            <a:endParaRPr lang="en-US" dirty="0" smtClean="0">
              <a:cs typeface="B Traffic" pitchFamily="2" charset="-78"/>
            </a:endParaRPr>
          </a:p>
          <a:p>
            <a:pPr algn="r" rtl="1">
              <a:buNone/>
            </a:pPr>
            <a:endParaRPr lang="en-US" dirty="0">
              <a:cs typeface="B Traffic" pitchFamily="2" charset="-78"/>
            </a:endParaRPr>
          </a:p>
        </p:txBody>
      </p:sp>
      <p:sp>
        <p:nvSpPr>
          <p:cNvPr id="7" name="Title 1"/>
          <p:cNvSpPr txBox="1">
            <a:spLocks/>
          </p:cNvSpPr>
          <p:nvPr/>
        </p:nvSpPr>
        <p:spPr>
          <a:xfrm>
            <a:off x="4648200" y="304800"/>
            <a:ext cx="386715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algn="ctr"/>
            <a:r>
              <a:rPr lang="fa-IR" sz="3600" b="1" dirty="0" smtClean="0">
                <a:cs typeface="B Homa" pitchFamily="2" charset="-78"/>
              </a:rPr>
              <a:t>خاستگاه خاورشناسی</a:t>
            </a:r>
            <a:endParaRPr lang="en-US" sz="3600" dirty="0">
              <a:cs typeface="B Homa" pitchFamily="2" charset="-78"/>
            </a:endParaRPr>
          </a:p>
        </p:txBody>
      </p:sp>
      <p:pic>
        <p:nvPicPr>
          <p:cNvPr id="8" name="Picture 2" descr="G:\ghiasvand\Nahad\Ghiasvand\ax\اسلیمی\bote1.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077200" y="228600"/>
            <a:ext cx="80984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C:\Users\hamidi.t\Desktop\rpic.php.jpg"/>
          <p:cNvPicPr>
            <a:picLocks noChangeAspect="1" noChangeArrowheads="1"/>
          </p:cNvPicPr>
          <p:nvPr/>
        </p:nvPicPr>
        <p:blipFill>
          <a:blip r:embed="rId4"/>
          <a:srcRect/>
          <a:stretch>
            <a:fillRect/>
          </a:stretch>
        </p:blipFill>
        <p:spPr bwMode="auto">
          <a:xfrm>
            <a:off x="152400" y="3429000"/>
            <a:ext cx="4595939" cy="3276600"/>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9" name="Content Placeholder 2"/>
          <p:cNvSpPr txBox="1">
            <a:spLocks/>
          </p:cNvSpPr>
          <p:nvPr/>
        </p:nvSpPr>
        <p:spPr>
          <a:xfrm>
            <a:off x="4876800" y="3429000"/>
            <a:ext cx="4014838" cy="285752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justLow"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2800" b="0" i="0" u="none" strike="noStrike" kern="1200" cap="none" spc="0" normalizeH="0" baseline="0" noProof="0" dirty="0" smtClean="0">
                <a:ln>
                  <a:noFill/>
                </a:ln>
                <a:solidFill>
                  <a:schemeClr val="dk1"/>
                </a:solidFill>
                <a:effectLst/>
                <a:uLnTx/>
                <a:uFillTx/>
                <a:latin typeface="+mn-lt"/>
                <a:ea typeface="+mn-ea"/>
                <a:cs typeface="B Traffic" pitchFamily="2" charset="-78"/>
              </a:rPr>
              <a:t>یکی از خاورشناسانی كه تحقیقات بسیاری درباره تاریخ اسلام</a:t>
            </a:r>
            <a:r>
              <a:rPr kumimoji="0" lang="en-US" sz="2800" b="0" i="0" u="none" strike="noStrike" kern="1200" cap="none" spc="0" normalizeH="0" baseline="0" noProof="0" dirty="0" smtClean="0">
                <a:ln>
                  <a:noFill/>
                </a:ln>
                <a:solidFill>
                  <a:schemeClr val="dk1"/>
                </a:solidFill>
                <a:effectLst/>
                <a:uLnTx/>
                <a:uFillTx/>
                <a:latin typeface="+mn-lt"/>
                <a:ea typeface="+mn-ea"/>
                <a:cs typeface="B Traffic" pitchFamily="2" charset="-78"/>
              </a:rPr>
              <a:t> </a:t>
            </a:r>
            <a:r>
              <a:rPr kumimoji="0" lang="fa-IR" sz="2800" b="0" i="0" u="none" strike="noStrike" kern="1200" cap="none" spc="0" normalizeH="0" noProof="0" dirty="0" smtClean="0">
                <a:ln>
                  <a:noFill/>
                </a:ln>
                <a:solidFill>
                  <a:schemeClr val="dk1"/>
                </a:solidFill>
                <a:effectLst/>
                <a:uLnTx/>
                <a:uFillTx/>
                <a:latin typeface="+mn-lt"/>
                <a:ea typeface="+mn-ea"/>
                <a:cs typeface="B Traffic" pitchFamily="2" charset="-78"/>
              </a:rPr>
              <a:t> انجام </a:t>
            </a:r>
            <a:r>
              <a:rPr kumimoji="0" lang="fa-IR" sz="2800" b="0" i="0" u="none" strike="noStrike" kern="1200" cap="none" spc="0" normalizeH="0" baseline="0" noProof="0" dirty="0" smtClean="0">
                <a:ln>
                  <a:noFill/>
                </a:ln>
                <a:solidFill>
                  <a:schemeClr val="dk1"/>
                </a:solidFill>
                <a:effectLst/>
                <a:uLnTx/>
                <a:uFillTx/>
                <a:latin typeface="+mn-lt"/>
                <a:ea typeface="+mn-ea"/>
                <a:cs typeface="B Traffic" pitchFamily="2" charset="-78"/>
              </a:rPr>
              <a:t>داده و سخت مورد نقد و اعتراض حتیغیر مسلمان ها قرار گرفته</a:t>
            </a:r>
            <a:r>
              <a:rPr kumimoji="0" lang="fa-IR" sz="2800" b="0" i="0" u="none" strike="noStrike" kern="1200" cap="none" spc="0" normalizeH="0" baseline="0" noProof="0" dirty="0" smtClean="0">
                <a:ln>
                  <a:noFill/>
                </a:ln>
                <a:solidFill>
                  <a:schemeClr val="accent2"/>
                </a:solidFill>
                <a:effectLst/>
                <a:uLnTx/>
                <a:uFillTx/>
                <a:latin typeface="+mn-lt"/>
                <a:ea typeface="+mn-ea"/>
                <a:cs typeface="B Traffic" pitchFamily="2" charset="-78"/>
              </a:rPr>
              <a:t>« هنری لامنس» </a:t>
            </a:r>
            <a:r>
              <a:rPr kumimoji="0" lang="fa-IR" sz="2800" b="0" i="0" u="none" strike="noStrike" kern="1200" cap="none" spc="0" normalizeH="0" baseline="0" noProof="0" dirty="0" smtClean="0">
                <a:ln>
                  <a:noFill/>
                </a:ln>
                <a:solidFill>
                  <a:schemeClr val="dk1"/>
                </a:solidFill>
                <a:effectLst/>
                <a:uLnTx/>
                <a:uFillTx/>
                <a:latin typeface="+mn-lt"/>
                <a:ea typeface="+mn-ea"/>
                <a:cs typeface="B Traffic" pitchFamily="2" charset="-78"/>
              </a:rPr>
              <a:t>است.</a:t>
            </a:r>
          </a:p>
        </p:txBody>
      </p:sp>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wipe(down)">
                                      <p:cBhvr>
                                        <p:cTn id="15" dur="500"/>
                                        <p:tgtEl>
                                          <p:spTgt spid="3">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slide(fromBottom)">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bg/>
                                          </p:spTgt>
                                        </p:tgtEl>
                                        <p:attrNameLst>
                                          <p:attrName>style.visibility</p:attrName>
                                        </p:attrNameLst>
                                      </p:cBhvr>
                                      <p:to>
                                        <p:strVal val="visible"/>
                                      </p:to>
                                    </p:set>
                                    <p:animEffect transition="in" filter="wipe(down)">
                                      <p:cBhvr>
                                        <p:cTn id="28" dur="500"/>
                                        <p:tgtEl>
                                          <p:spTgt spid="9">
                                            <p:bg/>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9"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rot="10800000">
            <a:off x="4429124" y="857232"/>
            <a:ext cx="2000264"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181327" y="881115"/>
            <a:ext cx="5866945" cy="5827744"/>
          </a:xfrm>
          <a:prstGeom prst="rect">
            <a:avLst/>
          </a:prstGeom>
          <a:noFill/>
        </p:spPr>
      </p:pic>
      <p:pic>
        <p:nvPicPr>
          <p:cNvPr id="2050" name="Picture 2" descr="C:\Users\Dell\Desktop\New Folder (2)\on mari shimel\5a206a2c023a594e7943ea8521789fa1.jpg"/>
          <p:cNvPicPr>
            <a:picLocks noChangeAspect="1" noChangeArrowheads="1"/>
          </p:cNvPicPr>
          <p:nvPr/>
        </p:nvPicPr>
        <p:blipFill>
          <a:blip r:embed="rId4"/>
          <a:srcRect/>
          <a:stretch>
            <a:fillRect/>
          </a:stretch>
        </p:blipFill>
        <p:spPr bwMode="auto">
          <a:xfrm>
            <a:off x="348024" y="2809807"/>
            <a:ext cx="3414099" cy="3892072"/>
          </a:xfrm>
          <a:prstGeom prst="rect">
            <a:avLst/>
          </a:prstGeom>
          <a:ln>
            <a:noFill/>
          </a:ln>
          <a:effectLst>
            <a:outerShdw blurRad="292100" dist="139700" dir="2700000" algn="tl" rotWithShape="0">
              <a:srgbClr val="333333">
                <a:alpha val="65000"/>
              </a:srgbClr>
            </a:outerShdw>
          </a:effectLst>
        </p:spPr>
      </p:pic>
      <p:pic>
        <p:nvPicPr>
          <p:cNvPr id="2051" name="Picture 3" descr="C:\Users\Dell\Desktop\New Folder (2)\on mari shimel\Article127.jpg"/>
          <p:cNvPicPr>
            <a:picLocks noChangeAspect="1" noChangeArrowheads="1"/>
          </p:cNvPicPr>
          <p:nvPr/>
        </p:nvPicPr>
        <p:blipFill>
          <a:blip r:embed="rId5"/>
          <a:srcRect r="283" b="9210"/>
          <a:stretch>
            <a:fillRect/>
          </a:stretch>
        </p:blipFill>
        <p:spPr bwMode="auto">
          <a:xfrm>
            <a:off x="4071934" y="2829631"/>
            <a:ext cx="3286148" cy="3875969"/>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rot="19609742" flipH="1">
            <a:off x="7603352" y="-75435"/>
            <a:ext cx="1089404" cy="1416850"/>
            <a:chOff x="-424194" y="3200400"/>
            <a:chExt cx="2389519" cy="2614612"/>
          </a:xfrm>
        </p:grpSpPr>
        <p:pic>
          <p:nvPicPr>
            <p:cNvPr id="10" name="Picture 9" descr="G:\ghiasvand\Nahad\Ghiasvand\ax\اسلیمی\bote5.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G:\ghiasvand\Nahad\Ghiasvand\ax\اسلیمی\bote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3" name="Rounded Rectangle 12"/>
          <p:cNvSpPr/>
          <p:nvPr/>
        </p:nvSpPr>
        <p:spPr>
          <a:xfrm>
            <a:off x="5257800" y="1524000"/>
            <a:ext cx="2590800" cy="1371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buNone/>
            </a:pPr>
            <a:r>
              <a:rPr lang="fa-IR" sz="3200" dirty="0" smtClean="0">
                <a:cs typeface="B Homa" pitchFamily="2" charset="-78"/>
              </a:rPr>
              <a:t>آن ماری شیمل</a:t>
            </a:r>
            <a:endParaRPr lang="en-US" sz="3200" dirty="0">
              <a:cs typeface="B Homa" pitchFamily="2" charset="-78"/>
            </a:endParaRPr>
          </a:p>
        </p:txBody>
      </p:sp>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1"/>
            <a:ext cx="1981200" cy="2126485"/>
          </a:xfrm>
          <a:prstGeom prst="rect">
            <a:avLst/>
          </a:prstGeom>
        </p:spPr>
      </p:pic>
    </p:spTree>
    <p:extLst>
      <p:ext uri="{BB962C8B-B14F-4D97-AF65-F5344CB8AC3E}">
        <p14:creationId xmlns:p14="http://schemas.microsoft.com/office/powerpoint/2010/main" xmlns="" val="1319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1000"/>
                                        <p:tgtEl>
                                          <p:spTgt spid="2051"/>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181298" y="1054565"/>
            <a:ext cx="5866945" cy="5827744"/>
          </a:xfrm>
          <a:prstGeom prst="rect">
            <a:avLst/>
          </a:prstGeom>
          <a:noFill/>
        </p:spPr>
      </p:pic>
      <p:cxnSp>
        <p:nvCxnSpPr>
          <p:cNvPr id="23" name="Straight Connector 22"/>
          <p:cNvCxnSpPr/>
          <p:nvPr/>
        </p:nvCxnSpPr>
        <p:spPr>
          <a:xfrm rot="10800000">
            <a:off x="4429124" y="857232"/>
            <a:ext cx="2000264"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Users\Dell\Desktop\New Folder (2)\edvard said\60l.jpg"/>
          <p:cNvPicPr>
            <a:picLocks noChangeAspect="1" noChangeArrowheads="1"/>
          </p:cNvPicPr>
          <p:nvPr/>
        </p:nvPicPr>
        <p:blipFill>
          <a:blip r:embed="rId4"/>
          <a:srcRect/>
          <a:stretch>
            <a:fillRect/>
          </a:stretch>
        </p:blipFill>
        <p:spPr bwMode="auto">
          <a:xfrm>
            <a:off x="428595" y="1753358"/>
            <a:ext cx="3686175" cy="4762501"/>
          </a:xfrm>
          <a:prstGeom prst="rect">
            <a:avLst/>
          </a:prstGeom>
          <a:ln>
            <a:noFill/>
          </a:ln>
          <a:effectLst>
            <a:outerShdw blurRad="292100" dist="139700" dir="2700000" algn="tl" rotWithShape="0">
              <a:srgbClr val="333333">
                <a:alpha val="65000"/>
              </a:srgbClr>
            </a:outerShdw>
          </a:effectLst>
        </p:spPr>
      </p:pic>
      <p:pic>
        <p:nvPicPr>
          <p:cNvPr id="1027" name="Picture 3" descr="C:\Users\Dell\Desktop\New Folder (2)\edvard said\13861009031.jpg"/>
          <p:cNvPicPr>
            <a:picLocks noChangeAspect="1" noChangeArrowheads="1"/>
          </p:cNvPicPr>
          <p:nvPr/>
        </p:nvPicPr>
        <p:blipFill>
          <a:blip r:embed="rId5"/>
          <a:srcRect/>
          <a:stretch>
            <a:fillRect/>
          </a:stretch>
        </p:blipFill>
        <p:spPr bwMode="auto">
          <a:xfrm>
            <a:off x="4429124" y="3286124"/>
            <a:ext cx="2237438" cy="3214710"/>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rot="19609742" flipH="1">
            <a:off x="7603352" y="-122215"/>
            <a:ext cx="1089404" cy="1416850"/>
            <a:chOff x="-424194" y="3200400"/>
            <a:chExt cx="2389519" cy="2614612"/>
          </a:xfrm>
        </p:grpSpPr>
        <p:pic>
          <p:nvPicPr>
            <p:cNvPr id="10" name="Picture 9" descr="G:\ghiasvand\Nahad\Ghiasvand\ax\اسلیمی\bote5.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G:\ghiasvand\Nahad\Ghiasvand\ax\اسلیمی\bote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Rounded Rectangle 11"/>
          <p:cNvSpPr/>
          <p:nvPr/>
        </p:nvSpPr>
        <p:spPr>
          <a:xfrm>
            <a:off x="5257800" y="1524000"/>
            <a:ext cx="2590800" cy="1371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buNone/>
            </a:pPr>
            <a:r>
              <a:rPr lang="fa-IR" sz="4000" dirty="0" smtClean="0"/>
              <a:t>ادوارد سعید</a:t>
            </a:r>
            <a:endParaRPr lang="en-US" sz="4000" dirty="0"/>
          </a:p>
        </p:txBody>
      </p:sp>
      <p:pic>
        <p:nvPicPr>
          <p:cNvPr id="13" name="Picture 1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0"/>
            <a:ext cx="1561866" cy="1676400"/>
          </a:xfrm>
          <a:prstGeom prst="rect">
            <a:avLst/>
          </a:prstGeom>
        </p:spPr>
      </p:pic>
    </p:spTree>
    <p:extLst>
      <p:ext uri="{BB962C8B-B14F-4D97-AF65-F5344CB8AC3E}">
        <p14:creationId xmlns:p14="http://schemas.microsoft.com/office/powerpoint/2010/main" xmlns="" val="26036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208047"/>
            <a:ext cx="7553356"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algn="r" rtl="1">
              <a:buNone/>
            </a:pPr>
            <a:r>
              <a:rPr lang="fa-IR" sz="2800" dirty="0" smtClean="0">
                <a:cs typeface="B Homa" pitchFamily="2" charset="-78"/>
              </a:rPr>
              <a:t>دلايل گره خوردن شرق‌شناسی با انگیزه استعماری چيست؟</a:t>
            </a:r>
          </a:p>
        </p:txBody>
      </p:sp>
      <p:pic>
        <p:nvPicPr>
          <p:cNvPr id="8" name="Picture 2" descr="G:\ghiasvand\Nahad\Ghiasvand\ax\اسلیمی\bote1.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9274276" flipH="1">
            <a:off x="857861" y="51888"/>
            <a:ext cx="903495" cy="136019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5715000" y="1371600"/>
            <a:ext cx="32766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sz="2800" dirty="0" smtClean="0">
                <a:cs typeface="B Traffic" pitchFamily="2" charset="-78"/>
              </a:rPr>
              <a:t>تحریف عمدی نصوص</a:t>
            </a:r>
            <a:endParaRPr lang="en-US" sz="2800" dirty="0" smtClean="0">
              <a:cs typeface="B Traffic" pitchFamily="2" charset="-78"/>
            </a:endParaRPr>
          </a:p>
        </p:txBody>
      </p:sp>
      <p:sp>
        <p:nvSpPr>
          <p:cNvPr id="10" name="Rounded Rectangle 9"/>
          <p:cNvSpPr/>
          <p:nvPr/>
        </p:nvSpPr>
        <p:spPr>
          <a:xfrm>
            <a:off x="228600" y="1371600"/>
            <a:ext cx="54864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just" rtl="1"/>
            <a:r>
              <a:rPr lang="fa-IR" sz="2400" b="1" dirty="0" smtClean="0">
                <a:solidFill>
                  <a:schemeClr val="tx1"/>
                </a:solidFill>
                <a:cs typeface="B Traffic" pitchFamily="2" charset="-78"/>
              </a:rPr>
              <a:t>معرفی اسلام به عنوان فرآورده ادیان پیشین</a:t>
            </a:r>
            <a:endParaRPr lang="en-US" sz="2400" b="1" dirty="0" smtClean="0">
              <a:solidFill>
                <a:schemeClr val="tx1"/>
              </a:solidFill>
              <a:cs typeface="B Traffic" pitchFamily="2" charset="-78"/>
            </a:endParaRPr>
          </a:p>
        </p:txBody>
      </p:sp>
      <p:sp>
        <p:nvSpPr>
          <p:cNvPr id="11" name="Rounded Rectangle 10"/>
          <p:cNvSpPr/>
          <p:nvPr/>
        </p:nvSpPr>
        <p:spPr>
          <a:xfrm>
            <a:off x="228600" y="2057400"/>
            <a:ext cx="8763000" cy="838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rtl="1"/>
            <a:r>
              <a:rPr lang="fa-IR" sz="2400" dirty="0" smtClean="0">
                <a:cs typeface="B Traffic" pitchFamily="2" charset="-78"/>
              </a:rPr>
              <a:t>تلاش در نفی مبانی کلامی و فقهی تشیع و اثبات تأثیرپذیری آن از آیین زرتشت و منشا ایرانی دادن به مذهب شیعه</a:t>
            </a:r>
            <a:endParaRPr lang="en-US" sz="2400" dirty="0" smtClean="0">
              <a:cs typeface="B Traffic" pitchFamily="2" charset="-78"/>
            </a:endParaRPr>
          </a:p>
        </p:txBody>
      </p:sp>
      <p:sp>
        <p:nvSpPr>
          <p:cNvPr id="12" name="Rounded Rectangle 11"/>
          <p:cNvSpPr/>
          <p:nvPr/>
        </p:nvSpPr>
        <p:spPr>
          <a:xfrm>
            <a:off x="228600" y="2895600"/>
            <a:ext cx="87630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rtl="1"/>
            <a:r>
              <a:rPr lang="fa-IR" sz="2400" dirty="0" smtClean="0">
                <a:cs typeface="B Traffic" pitchFamily="2" charset="-78"/>
              </a:rPr>
              <a:t>ارائه چهره ای دیکتاتور و جنگجو از پیامبر اسلام</a:t>
            </a:r>
            <a:r>
              <a:rPr lang="fa-IR" sz="1600" dirty="0" smtClean="0">
                <a:cs typeface="B Traffic" pitchFamily="2" charset="-78"/>
              </a:rPr>
              <a:t>(ص)</a:t>
            </a:r>
            <a:endParaRPr lang="en-US" sz="2400" dirty="0" smtClean="0">
              <a:cs typeface="B Traffic" pitchFamily="2" charset="-78"/>
            </a:endParaRPr>
          </a:p>
        </p:txBody>
      </p:sp>
      <p:sp>
        <p:nvSpPr>
          <p:cNvPr id="13" name="Rounded Rectangle 12"/>
          <p:cNvSpPr/>
          <p:nvPr/>
        </p:nvSpPr>
        <p:spPr>
          <a:xfrm>
            <a:off x="228600" y="3810000"/>
            <a:ext cx="8763000" cy="990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rtl="1"/>
            <a:r>
              <a:rPr lang="fa-IR" sz="2800" dirty="0" smtClean="0">
                <a:cs typeface="B Traffic" pitchFamily="2" charset="-78"/>
              </a:rPr>
              <a:t>تقویت عواطف ملی گرایانه و جدایی طلبانه در میان مسلمانان</a:t>
            </a:r>
            <a:endParaRPr lang="en-US" sz="2800" dirty="0" smtClean="0">
              <a:cs typeface="B Traffic" pitchFamily="2" charset="-78"/>
            </a:endParaRPr>
          </a:p>
        </p:txBody>
      </p:sp>
      <p:sp>
        <p:nvSpPr>
          <p:cNvPr id="14" name="Rounded Rectangle 13"/>
          <p:cNvSpPr/>
          <p:nvPr/>
        </p:nvSpPr>
        <p:spPr>
          <a:xfrm>
            <a:off x="5867400" y="4724400"/>
            <a:ext cx="31242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sz="2800" dirty="0" smtClean="0">
                <a:solidFill>
                  <a:schemeClr val="tx1"/>
                </a:solidFill>
                <a:cs typeface="B Traffic" pitchFamily="2" charset="-78"/>
              </a:rPr>
              <a:t>زشت نمایاندن حجاب</a:t>
            </a:r>
            <a:endParaRPr lang="en-US" sz="2800" dirty="0" smtClean="0">
              <a:solidFill>
                <a:schemeClr val="tx1"/>
              </a:solidFill>
              <a:cs typeface="B Traffic" pitchFamily="2" charset="-78"/>
            </a:endParaRPr>
          </a:p>
        </p:txBody>
      </p:sp>
      <p:sp>
        <p:nvSpPr>
          <p:cNvPr id="15" name="Rounded Rectangle 14"/>
          <p:cNvSpPr/>
          <p:nvPr/>
        </p:nvSpPr>
        <p:spPr>
          <a:xfrm>
            <a:off x="228600" y="4724400"/>
            <a:ext cx="5562600" cy="838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just" rtl="1"/>
            <a:r>
              <a:rPr lang="fa-IR" sz="2000" b="1" dirty="0" smtClean="0">
                <a:solidFill>
                  <a:schemeClr val="tx1"/>
                </a:solidFill>
                <a:cs typeface="B Traffic" pitchFamily="2" charset="-78"/>
              </a:rPr>
              <a:t>تحقیر زن مسلمان و جایگاه او در ارزش های اسلامی</a:t>
            </a:r>
            <a:endParaRPr lang="en-US" sz="2000" b="1" dirty="0" smtClean="0">
              <a:solidFill>
                <a:schemeClr val="tx1"/>
              </a:solidFill>
              <a:cs typeface="B Traffic" pitchFamily="2" charset="-78"/>
            </a:endParaRPr>
          </a:p>
        </p:txBody>
      </p:sp>
      <p:sp>
        <p:nvSpPr>
          <p:cNvPr id="16" name="Rounded Rectangle 15"/>
          <p:cNvSpPr/>
          <p:nvPr/>
        </p:nvSpPr>
        <p:spPr>
          <a:xfrm>
            <a:off x="228600" y="5638800"/>
            <a:ext cx="8763000" cy="838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rtl="1"/>
            <a:r>
              <a:rPr lang="fa-IR" sz="2400" dirty="0" smtClean="0">
                <a:solidFill>
                  <a:schemeClr val="bg1"/>
                </a:solidFill>
                <a:cs typeface="B Traffic" pitchFamily="2" charset="-78"/>
              </a:rPr>
              <a:t>تحریف نظر اسلام درباره شخصیت انسان، اندیشه، آزادی، اختیار انسان و ...</a:t>
            </a:r>
            <a:endParaRPr lang="en-US" sz="2400" dirty="0" smtClean="0">
              <a:solidFill>
                <a:schemeClr val="bg1"/>
              </a:solidFill>
              <a:cs typeface="B Traff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900" decel="100000" fill="hold"/>
                                        <p:tgtEl>
                                          <p:spTgt spid="16"/>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362200" y="0"/>
            <a:ext cx="2819400" cy="2800561"/>
          </a:xfrm>
          <a:prstGeom prst="rect">
            <a:avLst/>
          </a:prstGeom>
          <a:noFill/>
        </p:spPr>
      </p:pic>
      <p:sp>
        <p:nvSpPr>
          <p:cNvPr id="7" name="Rectangle 6"/>
          <p:cNvSpPr/>
          <p:nvPr/>
        </p:nvSpPr>
        <p:spPr>
          <a:xfrm rot="16200000">
            <a:off x="5139993" y="3228370"/>
            <a:ext cx="6429364" cy="82989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ardrop 7"/>
          <p:cNvSpPr/>
          <p:nvPr/>
        </p:nvSpPr>
        <p:spPr>
          <a:xfrm rot="19030443" flipH="1" flipV="1">
            <a:off x="7848061" y="105015"/>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9" name="Picture 8" descr="C:\Users\satari\Desktop\انديشه 1 عكسها\png\uzdfghrl.png"/>
          <p:cNvPicPr>
            <a:picLocks noChangeAspect="1" noChangeArrowheads="1"/>
          </p:cNvPicPr>
          <p:nvPr/>
        </p:nvPicPr>
        <p:blipFill>
          <a:blip r:embed="rId3" cstate="print"/>
          <a:srcRect/>
          <a:stretch>
            <a:fillRect/>
          </a:stretch>
        </p:blipFill>
        <p:spPr bwMode="auto">
          <a:xfrm>
            <a:off x="7909747" y="172832"/>
            <a:ext cx="872852" cy="852774"/>
          </a:xfrm>
          <a:prstGeom prst="rect">
            <a:avLst/>
          </a:prstGeom>
          <a:noFill/>
          <a:ln>
            <a:noFill/>
          </a:ln>
        </p:spPr>
      </p:pic>
      <p:sp>
        <p:nvSpPr>
          <p:cNvPr id="10" name="Rectangle 9"/>
          <p:cNvSpPr/>
          <p:nvPr/>
        </p:nvSpPr>
        <p:spPr>
          <a:xfrm rot="16200000">
            <a:off x="5376801" y="4006216"/>
            <a:ext cx="5833221" cy="584775"/>
          </a:xfrm>
          <a:prstGeom prst="rect">
            <a:avLst/>
          </a:prstGeom>
        </p:spPr>
        <p:txBody>
          <a:bodyPr wrap="square">
            <a:spAutoFit/>
          </a:bodyPr>
          <a:lstStyle/>
          <a:p>
            <a:pPr algn="r" rtl="1"/>
            <a:r>
              <a:rPr lang="fa-IR" sz="3200" b="1" dirty="0" smtClean="0">
                <a:solidFill>
                  <a:schemeClr val="tx2">
                    <a:lumMod val="75000"/>
                  </a:schemeClr>
                </a:solidFill>
                <a:cs typeface="B Homa" pitchFamily="2" charset="-78"/>
              </a:rPr>
              <a:t>فصل دوم: جهان در آستانه بعثت</a:t>
            </a:r>
            <a:endParaRPr lang="en-US" sz="3200" b="1" dirty="0" smtClean="0">
              <a:solidFill>
                <a:schemeClr val="tx2">
                  <a:lumMod val="75000"/>
                </a:schemeClr>
              </a:solidFill>
              <a:cs typeface="B Homa" pitchFamily="2" charset="-78"/>
            </a:endParaRPr>
          </a:p>
        </p:txBody>
      </p:sp>
      <p:pic>
        <p:nvPicPr>
          <p:cNvPr id="11"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0" y="4114800"/>
            <a:ext cx="2819400" cy="2800561"/>
          </a:xfrm>
          <a:prstGeom prst="rect">
            <a:avLst/>
          </a:prstGeom>
          <a:noFill/>
        </p:spPr>
      </p:pic>
      <p:pic>
        <p:nvPicPr>
          <p:cNvPr id="2" name="Picture 2" descr="C:\Users\ebrahimzadeh.m\Desktop\IMAGE635041304160160543.jpg"/>
          <p:cNvPicPr>
            <a:picLocks noChangeAspect="1" noChangeArrowheads="1"/>
          </p:cNvPicPr>
          <p:nvPr/>
        </p:nvPicPr>
        <p:blipFill>
          <a:blip r:embed="rId4" cstate="print"/>
          <a:srcRect/>
          <a:stretch>
            <a:fillRect/>
          </a:stretch>
        </p:blipFill>
        <p:spPr bwMode="auto">
          <a:xfrm>
            <a:off x="228600" y="1371600"/>
            <a:ext cx="7450666" cy="4191000"/>
          </a:xfrm>
          <a:prstGeom prst="rect">
            <a:avLst/>
          </a:prstGeom>
        </p:spPr>
        <p:style>
          <a:lnRef idx="3">
            <a:schemeClr val="lt1"/>
          </a:lnRef>
          <a:fillRef idx="1">
            <a:schemeClr val="accent2"/>
          </a:fillRef>
          <a:effectRef idx="1">
            <a:schemeClr val="accent2"/>
          </a:effectRef>
          <a:fontRef idx="minor">
            <a:schemeClr val="lt1"/>
          </a:fontRef>
        </p:style>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7" y="5687"/>
            <a:ext cx="1213513" cy="1302502"/>
          </a:xfrm>
          <a:prstGeom prst="rect">
            <a:avLst/>
          </a:prstGeom>
        </p:spPr>
      </p:pic>
    </p:spTree>
    <p:extLst>
      <p:ext uri="{BB962C8B-B14F-4D97-AF65-F5344CB8AC3E}">
        <p14:creationId xmlns:p14="http://schemas.microsoft.com/office/powerpoint/2010/main" xmlns="" val="3508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2000" fill="hold"/>
                                        <p:tgtEl>
                                          <p:spTgt spid="7"/>
                                        </p:tgtEl>
                                        <p:attrNameLst>
                                          <p:attrName>ppt_x</p:attrName>
                                        </p:attrNameLst>
                                      </p:cBhvr>
                                      <p:tavLst>
                                        <p:tav tm="0">
                                          <p:val>
                                            <p:strVal val="#ppt_x"/>
                                          </p:val>
                                        </p:tav>
                                        <p:tav tm="100000">
                                          <p:val>
                                            <p:strVal val="#ppt_x"/>
                                          </p:val>
                                        </p:tav>
                                      </p:tavLst>
                                    </p:anim>
                                    <p:anim calcmode="lin" valueType="num">
                                      <p:cBhvr additive="base">
                                        <p:cTn id="10" dur="20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96396" y="309549"/>
            <a:ext cx="5040064" cy="1143000"/>
          </a:xfrm>
          <a:prstGeom prst="rect">
            <a:avLst/>
          </a:prstGeom>
          <a:solidFill>
            <a:schemeClr val="accent2">
              <a:lumMod val="75000"/>
            </a:schemeClr>
          </a:solidFill>
        </p:spPr>
        <p:txBody>
          <a:bodyPr vert="horz" lIns="91440" tIns="45720" rIns="91440" bIns="45720" rtlCol="0" anchor="ctr">
            <a:noAutofit/>
          </a:bodyPr>
          <a:lstStyle/>
          <a:p>
            <a:pPr lvl="0" algn="ctr" rtl="1">
              <a:spcBef>
                <a:spcPct val="0"/>
              </a:spcBef>
              <a:defRPr/>
            </a:pPr>
            <a:r>
              <a:rPr lang="fa-IR" sz="6000" dirty="0" smtClean="0">
                <a:solidFill>
                  <a:schemeClr val="bg1"/>
                </a:solidFill>
                <a:cs typeface="B Homa" pitchFamily="2" charset="-78"/>
              </a:rPr>
              <a:t>ضرورت بحث</a:t>
            </a:r>
            <a:endParaRPr lang="en-US" sz="6000" dirty="0">
              <a:solidFill>
                <a:schemeClr val="bg1"/>
              </a:solidFill>
              <a:cs typeface="B Homa" pitchFamily="2" charset="-78"/>
            </a:endParaRPr>
          </a:p>
        </p:txBody>
      </p:sp>
      <p:pic>
        <p:nvPicPr>
          <p:cNvPr id="6" name="Picture 2" descr="E:\ghiasvand\Nahad\Ghiasvand\ax\اسلیمی\bote5.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630615" y="80949"/>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E:\ghiasvand\Nahad\Ghiasvand\ax\اسلیمی\bote5.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6452714" y="120186"/>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4694247" y="2667000"/>
            <a:ext cx="3916353" cy="3890186"/>
          </a:xfrm>
          <a:prstGeom prst="rect">
            <a:avLst/>
          </a:prstGeom>
          <a:noFill/>
        </p:spPr>
      </p:pic>
      <p:sp>
        <p:nvSpPr>
          <p:cNvPr id="17" name="Rounded Rectangle 16"/>
          <p:cNvSpPr/>
          <p:nvPr/>
        </p:nvSpPr>
        <p:spPr>
          <a:xfrm>
            <a:off x="4694247" y="1662082"/>
            <a:ext cx="3910042" cy="2600348"/>
          </a:xfrm>
          <a:prstGeom prst="roundRect">
            <a:avLst/>
          </a:prstGeom>
          <a:effectLst>
            <a:outerShdw blurRad="40000" dist="23000" dir="5400000" rotWithShape="0">
              <a:srgbClr val="000000">
                <a:alpha val="35000"/>
              </a:srgbClr>
            </a:outerShdw>
            <a:reflection blurRad="6350" stA="50000" endA="300" endPos="90000" dir="5400000" sy="-100000" algn="bl" rotWithShape="0"/>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Content Placeholder 2"/>
          <p:cNvSpPr txBox="1">
            <a:spLocks/>
          </p:cNvSpPr>
          <p:nvPr/>
        </p:nvSpPr>
        <p:spPr>
          <a:xfrm>
            <a:off x="4976313" y="1831046"/>
            <a:ext cx="3618419" cy="2374231"/>
          </a:xfrm>
          <a:prstGeom prst="rect">
            <a:avLst/>
          </a:prstGeom>
        </p:spPr>
        <p:txBody>
          <a:bodyPr vert="horz" lIns="91440" tIns="45720" rIns="91440" bIns="45720" rtlCol="0">
            <a:normAutofit fontScale="92500" lnSpcReduction="10000"/>
          </a:bodyPr>
          <a:lstStyle/>
          <a:p>
            <a:pPr algn="justLow" rtl="1"/>
            <a:r>
              <a:rPr lang="fa-IR" sz="2800" dirty="0" smtClean="0">
                <a:solidFill>
                  <a:schemeClr val="bg1"/>
                </a:solidFill>
                <a:cs typeface="B Traffic" pitchFamily="2" charset="-78"/>
              </a:rPr>
              <a:t>آگاهي از وضعيت برخی از مهم ترین جوامع آن روزگار، به ويژه محيط پيدايش اسلام (جزیره العرب)براي شناخت هرچه بهتر دوران رسالت و تعاليم اسلام </a:t>
            </a:r>
          </a:p>
        </p:txBody>
      </p:sp>
      <p:pic>
        <p:nvPicPr>
          <p:cNvPr id="19" name="Picture 2" descr="C:\Users\ghiyasvand\Desktop\png\يبفurl.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400394" y="2590800"/>
            <a:ext cx="3989053" cy="3962400"/>
          </a:xfrm>
          <a:prstGeom prst="rect">
            <a:avLst/>
          </a:prstGeom>
          <a:noFill/>
        </p:spPr>
      </p:pic>
      <p:sp>
        <p:nvSpPr>
          <p:cNvPr id="20" name="Rounded Rectangle 19"/>
          <p:cNvSpPr/>
          <p:nvPr/>
        </p:nvSpPr>
        <p:spPr>
          <a:xfrm>
            <a:off x="503247" y="1676400"/>
            <a:ext cx="3810000" cy="2590800"/>
          </a:xfrm>
          <a:prstGeom prst="roundRect">
            <a:avLst/>
          </a:prstGeom>
          <a:effectLst>
            <a:outerShdw blurRad="40000" dist="23000" dir="5400000" rotWithShape="0">
              <a:srgbClr val="000000">
                <a:alpha val="35000"/>
              </a:srgbClr>
            </a:outerShdw>
            <a:reflection blurRad="6350" stA="50000" endA="300" endPos="9000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621548" y="1825486"/>
            <a:ext cx="3525838" cy="2295939"/>
          </a:xfrm>
          <a:prstGeom prst="rect">
            <a:avLst/>
          </a:prstGeom>
        </p:spPr>
        <p:txBody>
          <a:bodyPr vert="horz" lIns="91440" tIns="45720" rIns="91440" bIns="45720" rtlCol="0">
            <a:noAutofit/>
          </a:bodyPr>
          <a:lstStyle/>
          <a:p>
            <a:pPr algn="justLow" rtl="1"/>
            <a:r>
              <a:rPr lang="fa-IR" sz="2400" dirty="0" smtClean="0">
                <a:solidFill>
                  <a:schemeClr val="bg1"/>
                </a:solidFill>
                <a:cs typeface="B Traffic" pitchFamily="2" charset="-78"/>
              </a:rPr>
              <a:t>پاسخ گويي به ادعاي كساني كه اغلب احكام اسلام را برگرفته از شريعت يهود يا عادات و آداب زمان جاهليت اعراب و یا نتیجه معاشرت با برخی افراد خاص مي‌دانند، ضروری است.</a:t>
            </a:r>
            <a:endParaRPr lang="en-US" sz="2400" dirty="0" smtClean="0">
              <a:solidFill>
                <a:schemeClr val="bg1"/>
              </a:solidFill>
              <a:cs typeface="B Traffic"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5687"/>
            <a:ext cx="1518313" cy="1629654"/>
          </a:xfrm>
          <a:prstGeom prst="rect">
            <a:avLst/>
          </a:prstGeom>
        </p:spPr>
      </p:pic>
    </p:spTree>
    <p:extLst>
      <p:ext uri="{BB962C8B-B14F-4D97-AF65-F5344CB8AC3E}">
        <p14:creationId xmlns:p14="http://schemas.microsoft.com/office/powerpoint/2010/main" xmlns="" val="34049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from="(-#ppt_w/2)" to="(#ppt_x)" calcmode="lin" valueType="num">
                                      <p:cBhvr>
                                        <p:cTn id="23" dur="600" fill="hold">
                                          <p:stCondLst>
                                            <p:cond delay="0"/>
                                          </p:stCondLst>
                                        </p:cTn>
                                        <p:tgtEl>
                                          <p:spTgt spid="17"/>
                                        </p:tgtEl>
                                        <p:attrNameLst>
                                          <p:attrName>ppt_x</p:attrName>
                                        </p:attrNameLst>
                                      </p:cBhvr>
                                    </p:anim>
                                    <p:anim from="0" to="-1.0" calcmode="lin" valueType="num">
                                      <p:cBhvr>
                                        <p:cTn id="24" dur="200" decel="50000" autoRev="1" fill="hold">
                                          <p:stCondLst>
                                            <p:cond delay="600"/>
                                          </p:stCondLst>
                                        </p:cTn>
                                        <p:tgtEl>
                                          <p:spTgt spid="17"/>
                                        </p:tgtEl>
                                        <p:attrNameLst>
                                          <p:attrName>xshear</p:attrName>
                                        </p:attrNameLst>
                                      </p:cBhvr>
                                    </p:anim>
                                    <p:animScale>
                                      <p:cBhvr>
                                        <p:cTn id="25" dur="200" decel="100000" autoRev="1" fill="hold">
                                          <p:stCondLst>
                                            <p:cond delay="600"/>
                                          </p:stCondLst>
                                        </p:cTn>
                                        <p:tgtEl>
                                          <p:spTgt spid="17"/>
                                        </p:tgtEl>
                                      </p:cBhvr>
                                      <p:from x="100000" y="100000"/>
                                      <p:to x="80000" y="100000"/>
                                    </p:animScale>
                                    <p:anim by="(#ppt_h/3+#ppt_w*0.1)" calcmode="lin" valueType="num">
                                      <p:cBhvr additive="sum">
                                        <p:cTn id="26" dur="200" decel="100000" autoRev="1" fill="hold">
                                          <p:stCondLst>
                                            <p:cond delay="600"/>
                                          </p:stCondLst>
                                        </p:cTn>
                                        <p:tgtEl>
                                          <p:spTgt spid="17"/>
                                        </p:tgtEl>
                                        <p:attrNameLst>
                                          <p:attrName>ppt_x</p:attrName>
                                        </p:attrNameLst>
                                      </p:cBhvr>
                                    </p:anim>
                                  </p:childTnLst>
                                </p:cTn>
                              </p:par>
                              <p:par>
                                <p:cTn id="27" presetID="34" presetClass="entr" presetSubtype="0" fill="hold" grpId="0"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 from="(-#ppt_w/2)" to="(#ppt_x)" calcmode="lin" valueType="num">
                                      <p:cBhvr>
                                        <p:cTn id="29" dur="600" fill="hold">
                                          <p:stCondLst>
                                            <p:cond delay="0"/>
                                          </p:stCondLst>
                                        </p:cTn>
                                        <p:tgtEl>
                                          <p:spTgt spid="18">
                                            <p:txEl>
                                              <p:pRg st="0" end="0"/>
                                            </p:txEl>
                                          </p:spTgt>
                                        </p:tgtEl>
                                        <p:attrNameLst>
                                          <p:attrName>ppt_x</p:attrName>
                                        </p:attrNameLst>
                                      </p:cBhvr>
                                    </p:anim>
                                    <p:anim from="0" to="-1.0" calcmode="lin" valueType="num">
                                      <p:cBhvr>
                                        <p:cTn id="30" dur="200" decel="50000" autoRev="1" fill="hold">
                                          <p:stCondLst>
                                            <p:cond delay="600"/>
                                          </p:stCondLst>
                                        </p:cTn>
                                        <p:tgtEl>
                                          <p:spTgt spid="18">
                                            <p:txEl>
                                              <p:pRg st="0" end="0"/>
                                            </p:txEl>
                                          </p:spTgt>
                                        </p:tgtEl>
                                        <p:attrNameLst>
                                          <p:attrName>xshear</p:attrName>
                                        </p:attrNameLst>
                                      </p:cBhvr>
                                    </p:anim>
                                    <p:animScale>
                                      <p:cBhvr>
                                        <p:cTn id="31" dur="200" decel="100000" autoRev="1" fill="hold">
                                          <p:stCondLst>
                                            <p:cond delay="600"/>
                                          </p:stCondLst>
                                        </p:cTn>
                                        <p:tgtEl>
                                          <p:spTgt spid="18">
                                            <p:txEl>
                                              <p:pRg st="0" end="0"/>
                                            </p:txEl>
                                          </p:spTgt>
                                        </p:tgtEl>
                                      </p:cBhvr>
                                      <p:from x="100000" y="100000"/>
                                      <p:to x="80000" y="100000"/>
                                    </p:animScale>
                                    <p:anim by="(#ppt_h/3+#ppt_w*0.1)" calcmode="lin" valueType="num">
                                      <p:cBhvr additive="sum">
                                        <p:cTn id="32" dur="200" decel="100000" autoRev="1" fill="hold">
                                          <p:stCondLst>
                                            <p:cond delay="600"/>
                                          </p:stCondLst>
                                        </p:cTn>
                                        <p:tgtEl>
                                          <p:spTgt spid="18">
                                            <p:txEl>
                                              <p:pRg st="0" end="0"/>
                                            </p:txEl>
                                          </p:spTgt>
                                        </p:tgtEl>
                                        <p:attrNameLst>
                                          <p:attrName>ppt_x</p:attrName>
                                        </p:attrNameLst>
                                      </p:cBhvr>
                                    </p:anim>
                                  </p:childTnLst>
                                </p:cTn>
                              </p:par>
                              <p:par>
                                <p:cTn id="33" presetID="8" presetClass="emph" presetSubtype="0" fill="hold" nodeType="withEffect">
                                  <p:stCondLst>
                                    <p:cond delay="0"/>
                                  </p:stCondLst>
                                  <p:childTnLst>
                                    <p:animRot by="21600000">
                                      <p:cBhvr>
                                        <p:cTn id="34" dur="2000" fill="hold"/>
                                        <p:tgtEl>
                                          <p:spTgt spid="1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from="(-#ppt_w/2)" to="(#ppt_x)" calcmode="lin" valueType="num">
                                      <p:cBhvr>
                                        <p:cTn id="39" dur="600" fill="hold">
                                          <p:stCondLst>
                                            <p:cond delay="0"/>
                                          </p:stCondLst>
                                        </p:cTn>
                                        <p:tgtEl>
                                          <p:spTgt spid="20"/>
                                        </p:tgtEl>
                                        <p:attrNameLst>
                                          <p:attrName>ppt_x</p:attrName>
                                        </p:attrNameLst>
                                      </p:cBhvr>
                                    </p:anim>
                                    <p:anim from="0" to="-1.0" calcmode="lin" valueType="num">
                                      <p:cBhvr>
                                        <p:cTn id="40" dur="200" decel="50000" autoRev="1" fill="hold">
                                          <p:stCondLst>
                                            <p:cond delay="600"/>
                                          </p:stCondLst>
                                        </p:cTn>
                                        <p:tgtEl>
                                          <p:spTgt spid="20"/>
                                        </p:tgtEl>
                                        <p:attrNameLst>
                                          <p:attrName>xshear</p:attrName>
                                        </p:attrNameLst>
                                      </p:cBhvr>
                                    </p:anim>
                                    <p:animScale>
                                      <p:cBhvr>
                                        <p:cTn id="41" dur="200" decel="100000" autoRev="1" fill="hold">
                                          <p:stCondLst>
                                            <p:cond delay="600"/>
                                          </p:stCondLst>
                                        </p:cTn>
                                        <p:tgtEl>
                                          <p:spTgt spid="20"/>
                                        </p:tgtEl>
                                      </p:cBhvr>
                                      <p:from x="100000" y="100000"/>
                                      <p:to x="80000" y="100000"/>
                                    </p:animScale>
                                    <p:anim by="(#ppt_h/3+#ppt_w*0.1)" calcmode="lin" valueType="num">
                                      <p:cBhvr additive="sum">
                                        <p:cTn id="42" dur="200" decel="100000" autoRev="1" fill="hold">
                                          <p:stCondLst>
                                            <p:cond delay="600"/>
                                          </p:stCondLst>
                                        </p:cTn>
                                        <p:tgtEl>
                                          <p:spTgt spid="20"/>
                                        </p:tgtEl>
                                        <p:attrNameLst>
                                          <p:attrName>ppt_x</p:attrName>
                                        </p:attrNameLst>
                                      </p:cBhvr>
                                    </p:anim>
                                  </p:childTnLst>
                                </p:cTn>
                              </p:par>
                              <p:par>
                                <p:cTn id="43" presetID="34" presetClass="entr" presetSubtype="0"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 from="(-#ppt_w/2)" to="(#ppt_x)" calcmode="lin" valueType="num">
                                      <p:cBhvr>
                                        <p:cTn id="45" dur="600" fill="hold">
                                          <p:stCondLst>
                                            <p:cond delay="0"/>
                                          </p:stCondLst>
                                        </p:cTn>
                                        <p:tgtEl>
                                          <p:spTgt spid="21">
                                            <p:txEl>
                                              <p:pRg st="0" end="0"/>
                                            </p:txEl>
                                          </p:spTgt>
                                        </p:tgtEl>
                                        <p:attrNameLst>
                                          <p:attrName>ppt_x</p:attrName>
                                        </p:attrNameLst>
                                      </p:cBhvr>
                                    </p:anim>
                                    <p:anim from="0" to="-1.0" calcmode="lin" valueType="num">
                                      <p:cBhvr>
                                        <p:cTn id="46" dur="200" decel="50000" autoRev="1" fill="hold">
                                          <p:stCondLst>
                                            <p:cond delay="600"/>
                                          </p:stCondLst>
                                        </p:cTn>
                                        <p:tgtEl>
                                          <p:spTgt spid="21">
                                            <p:txEl>
                                              <p:pRg st="0" end="0"/>
                                            </p:txEl>
                                          </p:spTgt>
                                        </p:tgtEl>
                                        <p:attrNameLst>
                                          <p:attrName>xshear</p:attrName>
                                        </p:attrNameLst>
                                      </p:cBhvr>
                                    </p:anim>
                                    <p:animScale>
                                      <p:cBhvr>
                                        <p:cTn id="47" dur="200" decel="100000" autoRev="1" fill="hold">
                                          <p:stCondLst>
                                            <p:cond delay="600"/>
                                          </p:stCondLst>
                                        </p:cTn>
                                        <p:tgtEl>
                                          <p:spTgt spid="21">
                                            <p:txEl>
                                              <p:pRg st="0" end="0"/>
                                            </p:txEl>
                                          </p:spTgt>
                                        </p:tgtEl>
                                      </p:cBhvr>
                                      <p:from x="100000" y="100000"/>
                                      <p:to x="80000" y="100000"/>
                                    </p:animScale>
                                    <p:anim by="(#ppt_h/3+#ppt_w*0.1)" calcmode="lin" valueType="num">
                                      <p:cBhvr additive="sum">
                                        <p:cTn id="48" dur="200" decel="100000" autoRev="1" fill="hold">
                                          <p:stCondLst>
                                            <p:cond delay="600"/>
                                          </p:stCondLst>
                                        </p:cTn>
                                        <p:tgtEl>
                                          <p:spTgt spid="21">
                                            <p:txEl>
                                              <p:pRg st="0" end="0"/>
                                            </p:txEl>
                                          </p:spTgt>
                                        </p:tgtEl>
                                        <p:attrNameLst>
                                          <p:attrName>ppt_x</p:attrName>
                                        </p:attrNameLst>
                                      </p:cBhvr>
                                    </p:anim>
                                  </p:childTnLst>
                                </p:cTn>
                              </p:par>
                              <p:par>
                                <p:cTn id="49" presetID="8" presetClass="emph" presetSubtype="0" fill="hold" nodeType="withEffect">
                                  <p:stCondLst>
                                    <p:cond delay="0"/>
                                  </p:stCondLst>
                                  <p:childTnLst>
                                    <p:animRot by="21600000">
                                      <p:cBhvr>
                                        <p:cTn id="50"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build="p"/>
      <p:bldP spid="20" grpId="0" animBg="1"/>
      <p:bldP spid="2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27.jpg"/>
          <p:cNvPicPr>
            <a:picLocks noChangeAspect="1"/>
          </p:cNvPicPr>
          <p:nvPr/>
        </p:nvPicPr>
        <p:blipFill>
          <a:blip r:embed="rId2" cstate="print"/>
          <a:srcRect t="16018" b="21519"/>
          <a:stretch>
            <a:fillRect/>
          </a:stretch>
        </p:blipFill>
        <p:spPr>
          <a:xfrm>
            <a:off x="1143000" y="258408"/>
            <a:ext cx="7260094" cy="6572296"/>
          </a:xfrm>
          <a:prstGeom prst="rect">
            <a:avLst/>
          </a:prstGeom>
        </p:spPr>
      </p:pic>
      <p:pic>
        <p:nvPicPr>
          <p:cNvPr id="3" name="Picture 2"/>
          <p:cNvPicPr>
            <a:picLocks noChangeAspect="1"/>
          </p:cNvPicPr>
          <p:nvPr/>
        </p:nvPicPr>
        <p:blipFill>
          <a:blip r:embed="rId3" cstate="print"/>
          <a:stretch>
            <a:fillRect/>
          </a:stretch>
        </p:blipFill>
        <p:spPr>
          <a:xfrm>
            <a:off x="4241942" y="275468"/>
            <a:ext cx="4139543" cy="1072989"/>
          </a:xfrm>
          <a:prstGeom prst="rect">
            <a:avLst/>
          </a:prstGeom>
        </p:spPr>
      </p:pic>
    </p:spTree>
    <p:extLst>
      <p:ext uri="{BB962C8B-B14F-4D97-AF65-F5344CB8AC3E}">
        <p14:creationId xmlns:p14="http://schemas.microsoft.com/office/powerpoint/2010/main" xmlns="" val="3674121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 y="4114800"/>
            <a:ext cx="1140950" cy="1133326"/>
          </a:xfrm>
          <a:prstGeom prst="rect">
            <a:avLst/>
          </a:prstGeom>
          <a:noFill/>
        </p:spPr>
      </p:pic>
      <p:pic>
        <p:nvPicPr>
          <p:cNvPr id="14"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 y="2362200"/>
            <a:ext cx="1140950" cy="1133326"/>
          </a:xfrm>
          <a:prstGeom prst="rect">
            <a:avLst/>
          </a:prstGeom>
          <a:noFill/>
        </p:spPr>
      </p:pic>
      <p:pic>
        <p:nvPicPr>
          <p:cNvPr id="13"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 y="1371600"/>
            <a:ext cx="1140950" cy="1133326"/>
          </a:xfrm>
          <a:prstGeom prst="rect">
            <a:avLst/>
          </a:prstGeom>
          <a:noFill/>
        </p:spPr>
      </p:pic>
      <p:sp>
        <p:nvSpPr>
          <p:cNvPr id="7" name="Title 1"/>
          <p:cNvSpPr txBox="1">
            <a:spLocks/>
          </p:cNvSpPr>
          <p:nvPr/>
        </p:nvSpPr>
        <p:spPr>
          <a:xfrm>
            <a:off x="4648200" y="304800"/>
            <a:ext cx="386715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lvl="0" algn="ctr">
              <a:spcBef>
                <a:spcPct val="0"/>
              </a:spcBef>
              <a:defRPr/>
            </a:pPr>
            <a:r>
              <a:rPr lang="fa-IR" sz="5400" dirty="0" smtClean="0">
                <a:cs typeface="B Homa" pitchFamily="2" charset="-78"/>
              </a:rPr>
              <a:t>جزیره‌العرب</a:t>
            </a:r>
            <a:endParaRPr lang="en-US" sz="5400" dirty="0">
              <a:cs typeface="B Homa" pitchFamily="2" charset="-78"/>
            </a:endParaRPr>
          </a:p>
        </p:txBody>
      </p:sp>
      <p:pic>
        <p:nvPicPr>
          <p:cNvPr id="8" name="Picture 2" descr="G:\ghiasvand\Nahad\Ghiasvand\ax\اسلیمی\bote1.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077200" y="228600"/>
            <a:ext cx="80984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838200" y="1524000"/>
            <a:ext cx="7848600"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Low" rtl="1"/>
            <a:r>
              <a:rPr lang="fa-IR" sz="2000" dirty="0" smtClean="0">
                <a:solidFill>
                  <a:schemeClr val="accent2">
                    <a:lumMod val="75000"/>
                  </a:schemeClr>
                </a:solidFill>
                <a:cs typeface="B Traffic" pitchFamily="2" charset="-78"/>
              </a:rPr>
              <a:t>1. شمال و غرب (حجاز): </a:t>
            </a:r>
            <a:r>
              <a:rPr lang="fa-IR" sz="2000" dirty="0" smtClean="0">
                <a:cs typeface="B Traffic" pitchFamily="2" charset="-78"/>
              </a:rPr>
              <a:t>این بخش، که شهرهای مکه، مدینه، طائف، ینبوع و جده را در بر می گیرد سرزمینی کوهستانی با بیان های وسیع، کم آب و کمتر مستعد کشاورزی است.</a:t>
            </a:r>
            <a:endParaRPr lang="en-US" sz="2000" dirty="0" smtClean="0">
              <a:cs typeface="B Traffic" pitchFamily="2" charset="-78"/>
            </a:endParaRPr>
          </a:p>
        </p:txBody>
      </p:sp>
      <p:sp>
        <p:nvSpPr>
          <p:cNvPr id="10" name="Rounded Rectangle 9"/>
          <p:cNvSpPr/>
          <p:nvPr/>
        </p:nvSpPr>
        <p:spPr>
          <a:xfrm>
            <a:off x="838200" y="2514600"/>
            <a:ext cx="7848600" cy="990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rtl="1"/>
            <a:r>
              <a:rPr lang="fa-IR" sz="2000" dirty="0" smtClean="0">
                <a:solidFill>
                  <a:schemeClr val="accent2"/>
                </a:solidFill>
                <a:cs typeface="B Traffic" pitchFamily="2" charset="-78"/>
              </a:rPr>
              <a:t>2. مرکز و شرق (صحرای عرب):</a:t>
            </a:r>
            <a:r>
              <a:rPr lang="fa-IR" sz="2000" dirty="0" smtClean="0">
                <a:cs typeface="B Traffic" pitchFamily="2" charset="-78"/>
              </a:rPr>
              <a:t>سرزمین بلند منطقه نجد، بیابان های وسیع نفوذ و ربع الخالی، که در آن از باران و آبادانی خبری نیست.</a:t>
            </a:r>
            <a:endParaRPr lang="en-US" sz="2000" dirty="0" smtClean="0">
              <a:cs typeface="B Traffic" pitchFamily="2" charset="-78"/>
            </a:endParaRPr>
          </a:p>
        </p:txBody>
      </p:sp>
      <p:sp>
        <p:nvSpPr>
          <p:cNvPr id="11" name="Rounded Rectangle 10"/>
          <p:cNvSpPr/>
          <p:nvPr/>
        </p:nvSpPr>
        <p:spPr>
          <a:xfrm>
            <a:off x="914400" y="3581400"/>
            <a:ext cx="7772400" cy="1524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sz="2000" dirty="0" smtClean="0">
                <a:solidFill>
                  <a:schemeClr val="accent2">
                    <a:lumMod val="75000"/>
                  </a:schemeClr>
                </a:solidFill>
                <a:cs typeface="B Traffic" pitchFamily="2" charset="-78"/>
              </a:rPr>
              <a:t>3. جنوب (یمن): </a:t>
            </a:r>
            <a:r>
              <a:rPr lang="fa-IR" sz="2000" dirty="0" smtClean="0">
                <a:cs typeface="B Traffic" pitchFamily="2" charset="-78"/>
              </a:rPr>
              <a:t>شامل منطقه‌ای به شکل مثلث که ساحل  دریای عرب، ضلع شرقی و دریای سرخ - ضلع غربی و خط فرضی ظهران -  حضرموت - ضلع سوم آن را می سازد. </a:t>
            </a:r>
          </a:p>
        </p:txBody>
      </p:sp>
      <p:pic>
        <p:nvPicPr>
          <p:cNvPr id="5122" name="Picture 2" descr="C:\Users\sattari\Desktop\1645055376034048205.jpg"/>
          <p:cNvPicPr>
            <a:picLocks noChangeAspect="1" noChangeArrowheads="1"/>
          </p:cNvPicPr>
          <p:nvPr/>
        </p:nvPicPr>
        <p:blipFill>
          <a:blip r:embed="rId4" cstate="print"/>
          <a:srcRect l="1117" t="5022" r="2819" b="4575"/>
          <a:stretch>
            <a:fillRect/>
          </a:stretch>
        </p:blipFill>
        <p:spPr bwMode="auto">
          <a:xfrm>
            <a:off x="838200" y="1447800"/>
            <a:ext cx="7734352" cy="4856455"/>
          </a:xfrm>
          <a:prstGeom prst="rect">
            <a:avLst/>
          </a:prstGeom>
        </p:spPr>
        <p:style>
          <a:lnRef idx="2">
            <a:schemeClr val="accent1"/>
          </a:lnRef>
          <a:fillRef idx="1">
            <a:schemeClr val="lt1"/>
          </a:fillRef>
          <a:effectRef idx="0">
            <a:schemeClr val="accent1"/>
          </a:effectRef>
          <a:fontRef idx="minor">
            <a:schemeClr val="dk1"/>
          </a:fontRef>
        </p:style>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8" y="5687"/>
            <a:ext cx="1263578" cy="1356239"/>
          </a:xfrm>
          <a:prstGeom prst="rect">
            <a:avLst/>
          </a:prstGeom>
        </p:spPr>
      </p:pic>
    </p:spTree>
    <p:extLst>
      <p:ext uri="{BB962C8B-B14F-4D97-AF65-F5344CB8AC3E}">
        <p14:creationId xmlns:p14="http://schemas.microsoft.com/office/powerpoint/2010/main" xmlns="" val="26307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49" presetClass="entr" presetSubtype="0" decel="10000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360"/>
                                          </p:val>
                                        </p:tav>
                                        <p:tav tm="100000">
                                          <p:val>
                                            <p:fltVal val="0"/>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par>
                                <p:cTn id="57" presetID="49" presetClass="entr" presetSubtype="0" decel="10000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 calcmode="lin" valueType="num">
                                      <p:cBhvr>
                                        <p:cTn id="61" dur="500" fill="hold"/>
                                        <p:tgtEl>
                                          <p:spTgt spid="14"/>
                                        </p:tgtEl>
                                        <p:attrNameLst>
                                          <p:attrName>style.rotation</p:attrName>
                                        </p:attrNameLst>
                                      </p:cBhvr>
                                      <p:tavLst>
                                        <p:tav tm="0">
                                          <p:val>
                                            <p:fltVal val="360"/>
                                          </p:val>
                                        </p:tav>
                                        <p:tav tm="100000">
                                          <p:val>
                                            <p:fltVal val="0"/>
                                          </p:val>
                                        </p:tav>
                                      </p:tavLst>
                                    </p:anim>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80">
                                          <p:stCondLst>
                                            <p:cond delay="0"/>
                                          </p:stCondLst>
                                        </p:cTn>
                                        <p:tgtEl>
                                          <p:spTgt spid="11"/>
                                        </p:tgtEl>
                                      </p:cBhvr>
                                    </p:animEffect>
                                    <p:anim calcmode="lin" valueType="num">
                                      <p:cBhvr>
                                        <p:cTn id="6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3" dur="26">
                                          <p:stCondLst>
                                            <p:cond delay="650"/>
                                          </p:stCondLst>
                                        </p:cTn>
                                        <p:tgtEl>
                                          <p:spTgt spid="11"/>
                                        </p:tgtEl>
                                      </p:cBhvr>
                                      <p:to x="100000" y="60000"/>
                                    </p:animScale>
                                    <p:animScale>
                                      <p:cBhvr>
                                        <p:cTn id="74" dur="166" decel="50000">
                                          <p:stCondLst>
                                            <p:cond delay="676"/>
                                          </p:stCondLst>
                                        </p:cTn>
                                        <p:tgtEl>
                                          <p:spTgt spid="11"/>
                                        </p:tgtEl>
                                      </p:cBhvr>
                                      <p:to x="100000" y="100000"/>
                                    </p:animScale>
                                    <p:animScale>
                                      <p:cBhvr>
                                        <p:cTn id="75" dur="26">
                                          <p:stCondLst>
                                            <p:cond delay="1312"/>
                                          </p:stCondLst>
                                        </p:cTn>
                                        <p:tgtEl>
                                          <p:spTgt spid="11"/>
                                        </p:tgtEl>
                                      </p:cBhvr>
                                      <p:to x="100000" y="80000"/>
                                    </p:animScale>
                                    <p:animScale>
                                      <p:cBhvr>
                                        <p:cTn id="76" dur="166" decel="50000">
                                          <p:stCondLst>
                                            <p:cond delay="1338"/>
                                          </p:stCondLst>
                                        </p:cTn>
                                        <p:tgtEl>
                                          <p:spTgt spid="11"/>
                                        </p:tgtEl>
                                      </p:cBhvr>
                                      <p:to x="100000" y="100000"/>
                                    </p:animScale>
                                    <p:animScale>
                                      <p:cBhvr>
                                        <p:cTn id="77" dur="26">
                                          <p:stCondLst>
                                            <p:cond delay="1642"/>
                                          </p:stCondLst>
                                        </p:cTn>
                                        <p:tgtEl>
                                          <p:spTgt spid="11"/>
                                        </p:tgtEl>
                                      </p:cBhvr>
                                      <p:to x="100000" y="90000"/>
                                    </p:animScale>
                                    <p:animScale>
                                      <p:cBhvr>
                                        <p:cTn id="78" dur="166" decel="50000">
                                          <p:stCondLst>
                                            <p:cond delay="1668"/>
                                          </p:stCondLst>
                                        </p:cTn>
                                        <p:tgtEl>
                                          <p:spTgt spid="11"/>
                                        </p:tgtEl>
                                      </p:cBhvr>
                                      <p:to x="100000" y="100000"/>
                                    </p:animScale>
                                    <p:animScale>
                                      <p:cBhvr>
                                        <p:cTn id="79" dur="26">
                                          <p:stCondLst>
                                            <p:cond delay="1808"/>
                                          </p:stCondLst>
                                        </p:cTn>
                                        <p:tgtEl>
                                          <p:spTgt spid="11"/>
                                        </p:tgtEl>
                                      </p:cBhvr>
                                      <p:to x="100000" y="95000"/>
                                    </p:animScale>
                                    <p:animScale>
                                      <p:cBhvr>
                                        <p:cTn id="80" dur="166" decel="50000">
                                          <p:stCondLst>
                                            <p:cond delay="1834"/>
                                          </p:stCondLst>
                                        </p:cTn>
                                        <p:tgtEl>
                                          <p:spTgt spid="11"/>
                                        </p:tgtEl>
                                      </p:cBhvr>
                                      <p:to x="100000" y="100000"/>
                                    </p:animScale>
                                  </p:childTnLst>
                                </p:cTn>
                              </p:par>
                              <p:par>
                                <p:cTn id="81" presetID="49" presetClass="entr" presetSubtype="0" decel="10000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 calcmode="lin" valueType="num">
                                      <p:cBhvr>
                                        <p:cTn id="85" dur="500" fill="hold"/>
                                        <p:tgtEl>
                                          <p:spTgt spid="15"/>
                                        </p:tgtEl>
                                        <p:attrNameLst>
                                          <p:attrName>style.rotation</p:attrName>
                                        </p:attrNameLst>
                                      </p:cBhvr>
                                      <p:tavLst>
                                        <p:tav tm="0">
                                          <p:val>
                                            <p:fltVal val="360"/>
                                          </p:val>
                                        </p:tav>
                                        <p:tav tm="100000">
                                          <p:val>
                                            <p:fltVal val="0"/>
                                          </p:val>
                                        </p:tav>
                                      </p:tavLst>
                                    </p:anim>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58" presetClass="entr" presetSubtype="0" accel="100000" fill="hold" nodeType="clickEffect">
                                  <p:stCondLst>
                                    <p:cond delay="0"/>
                                  </p:stCondLst>
                                  <p:childTnLst>
                                    <p:set>
                                      <p:cBhvr>
                                        <p:cTn id="90" dur="1" fill="hold">
                                          <p:stCondLst>
                                            <p:cond delay="0"/>
                                          </p:stCondLst>
                                        </p:cTn>
                                        <p:tgtEl>
                                          <p:spTgt spid="5122"/>
                                        </p:tgtEl>
                                        <p:attrNameLst>
                                          <p:attrName>style.visibility</p:attrName>
                                        </p:attrNameLst>
                                      </p:cBhvr>
                                      <p:to>
                                        <p:strVal val="visible"/>
                                      </p:to>
                                    </p:set>
                                    <p:anim calcmode="lin" valueType="num">
                                      <p:cBhvr>
                                        <p:cTn id="91" dur="500" fill="hold"/>
                                        <p:tgtEl>
                                          <p:spTgt spid="5122"/>
                                        </p:tgtEl>
                                        <p:attrNameLst>
                                          <p:attrName>ppt_w</p:attrName>
                                        </p:attrNameLst>
                                      </p:cBhvr>
                                      <p:tavLst>
                                        <p:tav tm="0">
                                          <p:val>
                                            <p:strVal val="#ppt_w*2.5"/>
                                          </p:val>
                                        </p:tav>
                                        <p:tav tm="100000">
                                          <p:val>
                                            <p:strVal val="#ppt_w"/>
                                          </p:val>
                                        </p:tav>
                                      </p:tavLst>
                                    </p:anim>
                                    <p:anim calcmode="lin" valueType="num">
                                      <p:cBhvr>
                                        <p:cTn id="92" dur="500" fill="hold"/>
                                        <p:tgtEl>
                                          <p:spTgt spid="5122"/>
                                        </p:tgtEl>
                                        <p:attrNameLst>
                                          <p:attrName>ppt_h</p:attrName>
                                        </p:attrNameLst>
                                      </p:cBhvr>
                                      <p:tavLst>
                                        <p:tav tm="0">
                                          <p:val>
                                            <p:strVal val="#ppt_h*0.01"/>
                                          </p:val>
                                        </p:tav>
                                        <p:tav tm="100000">
                                          <p:val>
                                            <p:strVal val="#ppt_h"/>
                                          </p:val>
                                        </p:tav>
                                      </p:tavLst>
                                    </p:anim>
                                    <p:anim calcmode="lin" valueType="num">
                                      <p:cBhvr>
                                        <p:cTn id="93" dur="500" fill="hold"/>
                                        <p:tgtEl>
                                          <p:spTgt spid="5122"/>
                                        </p:tgtEl>
                                        <p:attrNameLst>
                                          <p:attrName>ppt_x</p:attrName>
                                        </p:attrNameLst>
                                      </p:cBhvr>
                                      <p:tavLst>
                                        <p:tav tm="0">
                                          <p:val>
                                            <p:strVal val="#ppt_x"/>
                                          </p:val>
                                        </p:tav>
                                        <p:tav tm="100000">
                                          <p:val>
                                            <p:strVal val="#ppt_x"/>
                                          </p:val>
                                        </p:tav>
                                      </p:tavLst>
                                    </p:anim>
                                    <p:anim calcmode="lin" valueType="num">
                                      <p:cBhvr>
                                        <p:cTn id="94" dur="500" fill="hold"/>
                                        <p:tgtEl>
                                          <p:spTgt spid="5122"/>
                                        </p:tgtEl>
                                        <p:attrNameLst>
                                          <p:attrName>ppt_y</p:attrName>
                                        </p:attrNameLst>
                                      </p:cBhvr>
                                      <p:tavLst>
                                        <p:tav tm="0">
                                          <p:val>
                                            <p:strVal val="#ppt_h+1"/>
                                          </p:val>
                                        </p:tav>
                                        <p:tav tm="100000">
                                          <p:val>
                                            <p:strVal val="#ppt_y"/>
                                          </p:val>
                                        </p:tav>
                                      </p:tavLst>
                                    </p:anim>
                                    <p:animEffect transition="in" filter="fade">
                                      <p:cBhvr>
                                        <p:cTn id="9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914400" y="838200"/>
            <a:ext cx="5715000" cy="5676811"/>
          </a:xfrm>
          <a:prstGeom prst="rect">
            <a:avLst/>
          </a:prstGeom>
          <a:noFill/>
        </p:spPr>
      </p:pic>
      <p:sp>
        <p:nvSpPr>
          <p:cNvPr id="3" name="Content Placeholder 2"/>
          <p:cNvSpPr>
            <a:spLocks noGrp="1"/>
          </p:cNvSpPr>
          <p:nvPr>
            <p:ph idx="1"/>
          </p:nvPr>
        </p:nvSpPr>
        <p:spPr>
          <a:xfrm>
            <a:off x="3286116" y="990600"/>
            <a:ext cx="5624522" cy="3071835"/>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justLow" rtl="1">
              <a:buNone/>
            </a:pPr>
            <a:r>
              <a:rPr lang="fa-IR" sz="2000" dirty="0" smtClean="0">
                <a:cs typeface="B Traffic" pitchFamily="2" charset="-78"/>
              </a:rPr>
              <a:t>    دولت معین، دولت حضرموت،قتبان،سبا، از حدود چهارده قرن قبل از میلاد مسیح</a:t>
            </a:r>
            <a:r>
              <a:rPr lang="fa-IR" sz="1100" dirty="0" smtClean="0">
                <a:cs typeface="B Traffic" pitchFamily="2" charset="-78"/>
              </a:rPr>
              <a:t>(ع) </a:t>
            </a:r>
            <a:r>
              <a:rPr lang="fa-IR" sz="2000" dirty="0" smtClean="0">
                <a:cs typeface="B Traffic" pitchFamily="2" charset="-78"/>
              </a:rPr>
              <a:t>تا شش قرن بعد از میلاد و آستانه ظهور اسلام، در این منطقه وجود داشته است.</a:t>
            </a:r>
          </a:p>
          <a:p>
            <a:pPr algn="justLow" rtl="1">
              <a:buNone/>
            </a:pPr>
            <a:r>
              <a:rPr lang="fa-IR" sz="2000" dirty="0" smtClean="0">
                <a:solidFill>
                  <a:schemeClr val="accent2"/>
                </a:solidFill>
                <a:cs typeface="B Traffic" pitchFamily="2" charset="-78"/>
              </a:rPr>
              <a:t>خداوند در قرآن در دو سوره از قوم سبا نام برده است.نخست از ملکه سبا(بلقیس) و نامه حضرت سلیمان به او و داستان هدهد، تخت ملکه و ایمان آوردن او، و دیگر به مناسبت شکستن سد مارب-حدود پنج قرن قبل از میلاد- و جاری شدن سیل ویرانگر که در نتیجه فساد اجتماعی و انحطاط اخلاقی و روی گردانی مردم سرزمین سبا از خداوند و انکار فرستادگان الهی،پدید آمده بود. </a:t>
            </a:r>
          </a:p>
          <a:p>
            <a:pPr algn="justLow" rtl="1">
              <a:buNone/>
            </a:pPr>
            <a:endParaRPr lang="en-US" sz="2000" dirty="0">
              <a:cs typeface="B Traffic" pitchFamily="2" charset="-78"/>
            </a:endParaRPr>
          </a:p>
        </p:txBody>
      </p:sp>
      <p:pic>
        <p:nvPicPr>
          <p:cNvPr id="2050" name="Picture 2" descr="C:\Users\hamidi.t\Desktop\پوشش-گیاهی6.jpg"/>
          <p:cNvPicPr>
            <a:picLocks noChangeAspect="1" noChangeArrowheads="1"/>
          </p:cNvPicPr>
          <p:nvPr/>
        </p:nvPicPr>
        <p:blipFill>
          <a:blip r:embed="rId4" cstate="print"/>
          <a:srcRect/>
          <a:stretch>
            <a:fillRect/>
          </a:stretch>
        </p:blipFill>
        <p:spPr bwMode="auto">
          <a:xfrm>
            <a:off x="6019800" y="4495800"/>
            <a:ext cx="3124200" cy="2362200"/>
          </a:xfrm>
          <a:prstGeom prst="rect">
            <a:avLst/>
          </a:prstGeom>
        </p:spPr>
        <p:style>
          <a:lnRef idx="3">
            <a:schemeClr val="lt1"/>
          </a:lnRef>
          <a:fillRef idx="1">
            <a:schemeClr val="accent2"/>
          </a:fillRef>
          <a:effectRef idx="1">
            <a:schemeClr val="accent2"/>
          </a:effectRef>
          <a:fontRef idx="minor">
            <a:schemeClr val="lt1"/>
          </a:fontRef>
        </p:style>
      </p:pic>
      <p:sp>
        <p:nvSpPr>
          <p:cNvPr id="6" name="Title 1"/>
          <p:cNvSpPr txBox="1">
            <a:spLocks/>
          </p:cNvSpPr>
          <p:nvPr/>
        </p:nvSpPr>
        <p:spPr>
          <a:xfrm>
            <a:off x="3276600" y="235558"/>
            <a:ext cx="5550392" cy="7620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algn="ctr" rtl="1">
              <a:buNone/>
            </a:pPr>
            <a:r>
              <a:rPr lang="fa-IR" sz="3200" dirty="0" smtClean="0">
                <a:cs typeface="B Traffic" pitchFamily="2" charset="-78"/>
              </a:rPr>
              <a:t>سرزمین </a:t>
            </a:r>
            <a:r>
              <a:rPr lang="fa-IR" sz="3200" dirty="0">
                <a:cs typeface="B Traffic" pitchFamily="2" charset="-78"/>
              </a:rPr>
              <a:t>یمن(عربستان خوشبخت</a:t>
            </a:r>
            <a:r>
              <a:rPr lang="fa-IR" sz="3200" dirty="0" smtClean="0">
                <a:cs typeface="B Traffic" pitchFamily="2" charset="-78"/>
              </a:rPr>
              <a:t>):</a:t>
            </a:r>
            <a:endParaRPr lang="fa-IR" sz="3200" dirty="0" smtClean="0">
              <a:cs typeface="B Homa" pitchFamily="2" charset="-78"/>
            </a:endParaRPr>
          </a:p>
        </p:txBody>
      </p:sp>
      <p:pic>
        <p:nvPicPr>
          <p:cNvPr id="7" name="Picture 2" descr="G:\ghiasvand\Nahad\Ghiasvand\ax\اسلیمی\bote1.png"/>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465042" y="159358"/>
            <a:ext cx="602758" cy="90744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0" y="4038600"/>
            <a:ext cx="2667000" cy="4572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algn="ctr" rtl="1">
              <a:buNone/>
            </a:pPr>
            <a:r>
              <a:rPr lang="fa-IR" sz="3200" dirty="0" smtClean="0">
                <a:cs typeface="B Homa" pitchFamily="2" charset="-78"/>
              </a:rPr>
              <a:t>کاخ بلقیس</a:t>
            </a:r>
          </a:p>
        </p:txBody>
      </p:sp>
      <p:pic>
        <p:nvPicPr>
          <p:cNvPr id="9" name="Picture 2" descr="G:\ghiasvand\Nahad\Ghiasvand\ax\اسلیمی\bote1.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2133600" y="3352800"/>
            <a:ext cx="80984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Dell\Desktop\New Folder (2)\khakhe belgheys\DSCF0205.jpg"/>
          <p:cNvPicPr>
            <a:picLocks noChangeAspect="1" noChangeArrowheads="1"/>
          </p:cNvPicPr>
          <p:nvPr/>
        </p:nvPicPr>
        <p:blipFill>
          <a:blip r:embed="rId7" cstate="print"/>
          <a:srcRect/>
          <a:stretch>
            <a:fillRect/>
          </a:stretch>
        </p:blipFill>
        <p:spPr bwMode="auto">
          <a:xfrm>
            <a:off x="0" y="4504119"/>
            <a:ext cx="3138507" cy="2353881"/>
          </a:xfrm>
          <a:prstGeom prst="rect">
            <a:avLst/>
          </a:prstGeom>
          <a:ln>
            <a:noFill/>
          </a:ln>
          <a:effectLst>
            <a:outerShdw blurRad="292100" dist="139700" dir="2700000" algn="tl" rotWithShape="0">
              <a:srgbClr val="333333">
                <a:alpha val="65000"/>
              </a:srgbClr>
            </a:outerShdw>
          </a:effectLst>
        </p:spPr>
      </p:pic>
      <p:pic>
        <p:nvPicPr>
          <p:cNvPr id="11" name="Picture 5" descr="C:\Users\Dell\Desktop\New Folder (2)\khakhe belgheys\yemen-temple.jpg"/>
          <p:cNvPicPr>
            <a:picLocks noChangeAspect="1" noChangeArrowheads="1"/>
          </p:cNvPicPr>
          <p:nvPr/>
        </p:nvPicPr>
        <p:blipFill>
          <a:blip r:embed="rId8" cstate="print"/>
          <a:srcRect/>
          <a:stretch>
            <a:fillRect/>
          </a:stretch>
        </p:blipFill>
        <p:spPr bwMode="auto">
          <a:xfrm>
            <a:off x="3124200" y="4495800"/>
            <a:ext cx="2895600" cy="23622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87" y="5687"/>
            <a:ext cx="1518313" cy="1629654"/>
          </a:xfrm>
          <a:prstGeom prst="rect">
            <a:avLst/>
          </a:prstGeom>
        </p:spPr>
      </p:pic>
    </p:spTree>
    <p:extLst>
      <p:ext uri="{BB962C8B-B14F-4D97-AF65-F5344CB8AC3E}">
        <p14:creationId xmlns:p14="http://schemas.microsoft.com/office/powerpoint/2010/main" xmlns="" val="27741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533400" y="0"/>
            <a:ext cx="3810000" cy="3784541"/>
          </a:xfrm>
          <a:prstGeom prst="rect">
            <a:avLst/>
          </a:prstGeom>
          <a:noFill/>
        </p:spPr>
      </p:pic>
      <p:sp>
        <p:nvSpPr>
          <p:cNvPr id="3" name="Content Placeholder 2"/>
          <p:cNvSpPr>
            <a:spLocks noGrp="1"/>
          </p:cNvSpPr>
          <p:nvPr>
            <p:ph idx="1"/>
          </p:nvPr>
        </p:nvSpPr>
        <p:spPr>
          <a:xfrm>
            <a:off x="228600" y="4648200"/>
            <a:ext cx="8382000" cy="21336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justLow" rtl="1">
              <a:buNone/>
            </a:pPr>
            <a:r>
              <a:rPr lang="fa-IR" sz="2000" dirty="0" smtClean="0">
                <a:solidFill>
                  <a:schemeClr val="tx1"/>
                </a:solidFill>
                <a:cs typeface="B Traffic" pitchFamily="2" charset="-78"/>
              </a:rPr>
              <a:t>بر اساس نسب و حسب: تمام افراد باید از شناسنامه قبیله ای و فضایل و مفاخر قبیله اگاه باشند</a:t>
            </a:r>
            <a:endParaRPr lang="en-US" sz="2000" dirty="0" smtClean="0">
              <a:solidFill>
                <a:schemeClr val="tx1"/>
              </a:solidFill>
              <a:cs typeface="B Traffic" pitchFamily="2" charset="-78"/>
            </a:endParaRPr>
          </a:p>
          <a:p>
            <a:pPr algn="justLow" rtl="1">
              <a:buNone/>
            </a:pPr>
            <a:r>
              <a:rPr lang="fa-IR" sz="2000" dirty="0" smtClean="0">
                <a:solidFill>
                  <a:schemeClr val="tx1"/>
                </a:solidFill>
                <a:cs typeface="B Traffic" pitchFamily="2" charset="-78"/>
              </a:rPr>
              <a:t>و بر اساس عصب و عرق قبیله ای، همه در ساختار قبیله محو بودند؛به تعبیر دیگر این عصبیت برای اعضای قبیله محدودیت ، جبر و ناسیونالیسم قبیله ای و برای رهبران آن نوعی استبداد مطلق پدید می آورد.</a:t>
            </a:r>
          </a:p>
          <a:p>
            <a:pPr algn="justLow" rtl="1">
              <a:buNone/>
            </a:pPr>
            <a:r>
              <a:rPr lang="fa-IR" sz="2000" dirty="0" smtClean="0">
                <a:solidFill>
                  <a:srgbClr val="C00000"/>
                </a:solidFill>
                <a:cs typeface="B Traffic" pitchFamily="2" charset="-78"/>
              </a:rPr>
              <a:t>گذشته از تمدن ممتاز «سبا» و «مارب یمن» و نیز تمدن عاد و ثمود که آن نیز هنگامه طلوع خورشید اسلام ساقط شد، در سراسر عربستان به ویژه منطقه حجاز نشانی از تمدن و سازمان اجتماعی به چشم نمی خورد .</a:t>
            </a:r>
          </a:p>
          <a:p>
            <a:pPr algn="justLow" rtl="1">
              <a:buNone/>
            </a:pPr>
            <a:endParaRPr lang="fa-IR" sz="2000" dirty="0" smtClean="0">
              <a:solidFill>
                <a:schemeClr val="tx1"/>
              </a:solidFill>
              <a:cs typeface="B Homa" panose="00000400000000000000" pitchFamily="2" charset="-78"/>
            </a:endParaRPr>
          </a:p>
        </p:txBody>
      </p:sp>
      <p:graphicFrame>
        <p:nvGraphicFramePr>
          <p:cNvPr id="9" name="Diagram 8"/>
          <p:cNvGraphicFramePr/>
          <p:nvPr>
            <p:extLst/>
          </p:nvPr>
        </p:nvGraphicFramePr>
        <p:xfrm>
          <a:off x="228600" y="866775"/>
          <a:ext cx="8534400" cy="88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own Arrow Callout 9"/>
          <p:cNvSpPr/>
          <p:nvPr/>
        </p:nvSpPr>
        <p:spPr>
          <a:xfrm>
            <a:off x="1828800" y="0"/>
            <a:ext cx="5257800" cy="874594"/>
          </a:xfrm>
          <a:prstGeom prst="downArrowCallout">
            <a:avLst/>
          </a:prstGeom>
        </p:spPr>
        <p:style>
          <a:lnRef idx="1">
            <a:schemeClr val="dk1"/>
          </a:lnRef>
          <a:fillRef idx="2">
            <a:schemeClr val="dk1"/>
          </a:fillRef>
          <a:effectRef idx="1">
            <a:schemeClr val="dk1"/>
          </a:effectRef>
          <a:fontRef idx="minor">
            <a:schemeClr val="dk1"/>
          </a:fontRef>
        </p:style>
        <p:txBody>
          <a:bodyPr rtlCol="0" anchor="ctr"/>
          <a:lstStyle/>
          <a:p>
            <a:pPr algn="ctr" rtl="1">
              <a:buNone/>
            </a:pPr>
            <a:r>
              <a:rPr lang="fa-IR" sz="3200" dirty="0" smtClean="0">
                <a:solidFill>
                  <a:srgbClr val="C00000"/>
                </a:solidFill>
                <a:cs typeface="B Traffic" pitchFamily="2" charset="-78"/>
              </a:rPr>
              <a:t>ب)وضعیت سیاسی جزیره العرب:</a:t>
            </a:r>
            <a:endParaRPr lang="en-US" sz="3200" dirty="0">
              <a:cs typeface="B Traffic" pitchFamily="2" charset="-78"/>
            </a:endParaRPr>
          </a:p>
        </p:txBody>
      </p:sp>
      <p:grpSp>
        <p:nvGrpSpPr>
          <p:cNvPr id="12" name="Group 11"/>
          <p:cNvGrpSpPr/>
          <p:nvPr/>
        </p:nvGrpSpPr>
        <p:grpSpPr>
          <a:xfrm>
            <a:off x="4419600" y="1752600"/>
            <a:ext cx="4419600" cy="1447800"/>
            <a:chOff x="-635001" y="1490860"/>
            <a:chExt cx="3987800" cy="962025"/>
          </a:xfrm>
        </p:grpSpPr>
        <p:sp>
          <p:nvSpPr>
            <p:cNvPr id="13" name="Rounded Rectangle 12"/>
            <p:cNvSpPr/>
            <p:nvPr/>
          </p:nvSpPr>
          <p:spPr>
            <a:xfrm>
              <a:off x="-635001" y="1490860"/>
              <a:ext cx="3987800" cy="962025"/>
            </a:xfrm>
            <a:prstGeom prst="roundRect">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14" name="Rounded Rectangle 4"/>
            <p:cNvSpPr/>
            <p:nvPr/>
          </p:nvSpPr>
          <p:spPr>
            <a:xfrm>
              <a:off x="-635001" y="1537822"/>
              <a:ext cx="3940838" cy="868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algn="r" rtl="1">
                <a:buNone/>
              </a:pPr>
              <a:r>
                <a:rPr lang="fa-IR" sz="3200" dirty="0" smtClean="0">
                  <a:solidFill>
                    <a:schemeClr val="bg1"/>
                  </a:solidFill>
                  <a:cs typeface="B Traffic" pitchFamily="2" charset="-78"/>
                </a:rPr>
                <a:t>1) عرب بائده(قوم عاد، ثمود و... که از بین رفتند)</a:t>
              </a:r>
              <a:endParaRPr lang="en-US" sz="3200" dirty="0" smtClean="0">
                <a:solidFill>
                  <a:schemeClr val="bg1"/>
                </a:solidFill>
                <a:cs typeface="B Traffic" pitchFamily="2" charset="-78"/>
              </a:endParaRPr>
            </a:p>
          </p:txBody>
        </p:sp>
      </p:grpSp>
      <p:grpSp>
        <p:nvGrpSpPr>
          <p:cNvPr id="15" name="Group 14"/>
          <p:cNvGrpSpPr/>
          <p:nvPr/>
        </p:nvGrpSpPr>
        <p:grpSpPr>
          <a:xfrm>
            <a:off x="0" y="1600200"/>
            <a:ext cx="4470400" cy="1676400"/>
            <a:chOff x="-846119" y="1298455"/>
            <a:chExt cx="4128546" cy="1410970"/>
          </a:xfrm>
        </p:grpSpPr>
        <p:sp>
          <p:nvSpPr>
            <p:cNvPr id="16" name="Rounded Rectangle 15"/>
            <p:cNvSpPr/>
            <p:nvPr/>
          </p:nvSpPr>
          <p:spPr>
            <a:xfrm>
              <a:off x="-705373" y="1362590"/>
              <a:ext cx="3987800" cy="1346835"/>
            </a:xfrm>
            <a:prstGeom prst="roundRect">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17" name="Rounded Rectangle 4"/>
            <p:cNvSpPr/>
            <p:nvPr/>
          </p:nvSpPr>
          <p:spPr>
            <a:xfrm>
              <a:off x="-846119" y="1298455"/>
              <a:ext cx="4081631" cy="13468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algn="justLow" rtl="1">
                <a:buNone/>
              </a:pPr>
              <a:r>
                <a:rPr lang="fa-IR" sz="1600" dirty="0" smtClean="0">
                  <a:solidFill>
                    <a:schemeClr val="bg1"/>
                  </a:solidFill>
                  <a:cs typeface="B Traffic" pitchFamily="2" charset="-78"/>
                </a:rPr>
                <a:t>2) عرب عاربه یا اصیل(قبایلی که در یمن و دیگر نقاط جنوبی عربستان زندگی می کردند.قبایل فراوان این منطقه از جمله اوس و خزرج،جرهم،خزاعه،لخمیان و ...عرب اصلی به شمار آمده و نسب خود را به یعرب بن قحطان،فرزند پنجم حضرت نوح می رساندند.) </a:t>
              </a:r>
            </a:p>
          </p:txBody>
        </p:sp>
      </p:grpSp>
      <p:grpSp>
        <p:nvGrpSpPr>
          <p:cNvPr id="18" name="Group 17"/>
          <p:cNvGrpSpPr/>
          <p:nvPr/>
        </p:nvGrpSpPr>
        <p:grpSpPr>
          <a:xfrm>
            <a:off x="152400" y="3200400"/>
            <a:ext cx="8686800" cy="733425"/>
            <a:chOff x="-635001" y="1490860"/>
            <a:chExt cx="3987800" cy="962025"/>
          </a:xfrm>
        </p:grpSpPr>
        <p:sp>
          <p:nvSpPr>
            <p:cNvPr id="19" name="Rounded Rectangle 18"/>
            <p:cNvSpPr/>
            <p:nvPr/>
          </p:nvSpPr>
          <p:spPr>
            <a:xfrm>
              <a:off x="-635001" y="1490860"/>
              <a:ext cx="3987800" cy="962025"/>
            </a:xfrm>
            <a:prstGeom prst="roundRect">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20" name="Rounded Rectangle 4"/>
            <p:cNvSpPr/>
            <p:nvPr/>
          </p:nvSpPr>
          <p:spPr>
            <a:xfrm>
              <a:off x="-635001" y="1537822"/>
              <a:ext cx="3940838" cy="868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algn="r" rtl="1">
                <a:buNone/>
              </a:pPr>
              <a:r>
                <a:rPr lang="fa-IR" sz="2800" dirty="0" smtClean="0">
                  <a:solidFill>
                    <a:schemeClr val="bg1"/>
                  </a:solidFill>
                  <a:cs typeface="B Traffic" pitchFamily="2" charset="-78"/>
                </a:rPr>
                <a:t>3</a:t>
              </a:r>
              <a:r>
                <a:rPr lang="fa-IR" sz="2400" dirty="0" smtClean="0">
                  <a:solidFill>
                    <a:schemeClr val="bg1"/>
                  </a:solidFill>
                  <a:cs typeface="B Traffic" pitchFamily="2" charset="-78"/>
                </a:rPr>
                <a:t>) عرب مستعربه-غیراصیل (قبیله‌های قریش، تمیم و...) –با چند واسطه از فرزندان حضرت اسمائیل</a:t>
              </a:r>
              <a:r>
                <a:rPr lang="fa-IR" sz="1600" dirty="0" smtClean="0">
                  <a:solidFill>
                    <a:schemeClr val="bg1"/>
                  </a:solidFill>
                  <a:cs typeface="B Traffic" pitchFamily="2" charset="-78"/>
                </a:rPr>
                <a:t>(ع)</a:t>
              </a:r>
              <a:r>
                <a:rPr lang="fa-IR" sz="2400" dirty="0" smtClean="0">
                  <a:solidFill>
                    <a:schemeClr val="bg1"/>
                  </a:solidFill>
                  <a:cs typeface="B Traffic" pitchFamily="2" charset="-78"/>
                </a:rPr>
                <a:t> شمرده می شوند.</a:t>
              </a:r>
            </a:p>
          </p:txBody>
        </p:sp>
      </p:grpSp>
      <p:sp>
        <p:nvSpPr>
          <p:cNvPr id="22" name="Rectangle 21"/>
          <p:cNvSpPr/>
          <p:nvPr/>
        </p:nvSpPr>
        <p:spPr>
          <a:xfrm>
            <a:off x="228600" y="3962400"/>
            <a:ext cx="4800600"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rtl="1">
              <a:buNone/>
            </a:pPr>
            <a:r>
              <a:rPr lang="fa-IR" sz="3600" dirty="0" smtClean="0">
                <a:cs typeface="B Traffic" pitchFamily="2" charset="-78"/>
              </a:rPr>
              <a:t>نصب، حسب، عصب </a:t>
            </a:r>
          </a:p>
        </p:txBody>
      </p:sp>
      <p:sp>
        <p:nvSpPr>
          <p:cNvPr id="23" name="Right Arrow Callout 22"/>
          <p:cNvSpPr/>
          <p:nvPr/>
        </p:nvSpPr>
        <p:spPr>
          <a:xfrm flipH="1">
            <a:off x="4343400" y="3886200"/>
            <a:ext cx="4419600" cy="685800"/>
          </a:xfrm>
          <a:prstGeom prst="rightArrowCallout">
            <a:avLst>
              <a:gd name="adj1" fmla="val 25000"/>
              <a:gd name="adj2" fmla="val 25000"/>
              <a:gd name="adj3" fmla="val 25000"/>
              <a:gd name="adj4" fmla="val 80686"/>
            </a:avLst>
          </a:prstGeom>
        </p:spPr>
        <p:style>
          <a:lnRef idx="1">
            <a:schemeClr val="dk1"/>
          </a:lnRef>
          <a:fillRef idx="2">
            <a:schemeClr val="dk1"/>
          </a:fillRef>
          <a:effectRef idx="1">
            <a:schemeClr val="dk1"/>
          </a:effectRef>
          <a:fontRef idx="minor">
            <a:schemeClr val="dk1"/>
          </a:fontRef>
        </p:style>
        <p:txBody>
          <a:bodyPr rtlCol="0" anchor="ctr"/>
          <a:lstStyle/>
          <a:p>
            <a:pPr algn="ctr" rtl="1">
              <a:buNone/>
            </a:pPr>
            <a:r>
              <a:rPr lang="fa-IR" sz="3200" dirty="0" smtClean="0">
                <a:solidFill>
                  <a:srgbClr val="C00000"/>
                </a:solidFill>
                <a:cs typeface="B Traffic" pitchFamily="2" charset="-78"/>
              </a:rPr>
              <a:t>سه رکن قبیله:</a:t>
            </a:r>
            <a:endParaRPr lang="en-US" sz="3200" dirty="0">
              <a:cs typeface="B Traffic" pitchFamily="2" charset="-78"/>
            </a:endParaRPr>
          </a:p>
        </p:txBody>
      </p:sp>
    </p:spTree>
    <p:extLst>
      <p:ext uri="{BB962C8B-B14F-4D97-AF65-F5344CB8AC3E}">
        <p14:creationId xmlns:p14="http://schemas.microsoft.com/office/powerpoint/2010/main" xmlns="" val="39613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bg/>
                                          </p:spTgt>
                                        </p:tgtEl>
                                        <p:attrNameLst>
                                          <p:attrName>style.visibility</p:attrName>
                                        </p:attrNameLst>
                                      </p:cBhvr>
                                      <p:to>
                                        <p:strVal val="visible"/>
                                      </p:to>
                                    </p:set>
                                    <p:anim calcmode="lin" valueType="num">
                                      <p:cBhvr additive="base">
                                        <p:cTn id="6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7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 calcmode="lin" valueType="num">
                                      <p:cBhvr additive="base">
                                        <p:cTn id="7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 calcmode="lin" valueType="num">
                                      <p:cBhvr additive="base">
                                        <p:cTn id="8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
                                            <p:txEl>
                                              <p:pRg st="2" end="2"/>
                                            </p:txEl>
                                          </p:spTgt>
                                        </p:tgtEl>
                                        <p:attrNameLst>
                                          <p:attrName>style.visibility</p:attrName>
                                        </p:attrNameLst>
                                      </p:cBhvr>
                                      <p:to>
                                        <p:strVal val="visible"/>
                                      </p:to>
                                    </p:set>
                                    <p:anim calcmode="lin" valueType="num">
                                      <p:cBhvr additive="base">
                                        <p:cTn id="8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Graphic spid="9" grpId="0">
        <p:bldAsOne/>
      </p:bldGraphic>
      <p:bldP spid="10"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satari\Desktop\انديشه 1 عكسها\png\يبفurl.png"/>
          <p:cNvPicPr>
            <a:picLocks noChangeAspect="1" noChangeArrowheads="1"/>
          </p:cNvPicPr>
          <p:nvPr/>
        </p:nvPicPr>
        <p:blipFill>
          <a:blip r:embed="rId2"/>
          <a:srcRect/>
          <a:stretch>
            <a:fillRect/>
          </a:stretch>
        </p:blipFill>
        <p:spPr bwMode="auto">
          <a:xfrm>
            <a:off x="3071802" y="142852"/>
            <a:ext cx="2705089" cy="2687015"/>
          </a:xfrm>
          <a:prstGeom prst="rect">
            <a:avLst/>
          </a:prstGeom>
          <a:noFill/>
        </p:spPr>
      </p:pic>
      <p:sp>
        <p:nvSpPr>
          <p:cNvPr id="5" name="Rounded Rectangle 4"/>
          <p:cNvSpPr/>
          <p:nvPr/>
        </p:nvSpPr>
        <p:spPr>
          <a:xfrm>
            <a:off x="762000" y="1143000"/>
            <a:ext cx="8572560" cy="528641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lnSpc>
                <a:spcPct val="200000"/>
              </a:lnSpc>
            </a:pPr>
            <a:endParaRPr lang="fa-IR" sz="3200" dirty="0" smtClean="0">
              <a:solidFill>
                <a:schemeClr val="tx1"/>
              </a:solidFill>
              <a:cs typeface="B Traffic" pitchFamily="2" charset="-78"/>
            </a:endParaRPr>
          </a:p>
        </p:txBody>
      </p:sp>
      <p:sp>
        <p:nvSpPr>
          <p:cNvPr id="9" name="Oval 8"/>
          <p:cNvSpPr/>
          <p:nvPr/>
        </p:nvSpPr>
        <p:spPr>
          <a:xfrm>
            <a:off x="7215174" y="571480"/>
            <a:ext cx="1428760" cy="107154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cs typeface="B Traffic" pitchFamily="2" charset="-78"/>
              </a:rPr>
              <a:t>شناسه</a:t>
            </a:r>
            <a:endParaRPr lang="en-US" sz="2800" dirty="0">
              <a:cs typeface="B Traffic" pitchFamily="2" charset="-78"/>
            </a:endParaRPr>
          </a:p>
        </p:txBody>
      </p:sp>
      <p:pic>
        <p:nvPicPr>
          <p:cNvPr id="1027" name="Picture 3" descr="C:\Users\satari\Desktop\انديشه 1 عكسها\png\كادر 2.png"/>
          <p:cNvPicPr>
            <a:picLocks noChangeAspect="1" noChangeArrowheads="1"/>
          </p:cNvPicPr>
          <p:nvPr/>
        </p:nvPicPr>
        <p:blipFill>
          <a:blip r:embed="rId3" cstate="print"/>
          <a:srcRect/>
          <a:stretch>
            <a:fillRect/>
          </a:stretch>
        </p:blipFill>
        <p:spPr bwMode="auto">
          <a:xfrm>
            <a:off x="6929422" y="107121"/>
            <a:ext cx="2214578" cy="2000264"/>
          </a:xfrm>
          <a:prstGeom prst="rect">
            <a:avLst/>
          </a:prstGeom>
          <a:noFill/>
        </p:spPr>
      </p:pic>
      <p:pic>
        <p:nvPicPr>
          <p:cNvPr id="1028" name="Picture 4" descr="C:\Users\satari\Desktop\انديشه 1 عكسها\png\aaaa.png"/>
          <p:cNvPicPr>
            <a:picLocks noChangeAspect="1" noChangeArrowheads="1"/>
          </p:cNvPicPr>
          <p:nvPr/>
        </p:nvPicPr>
        <p:blipFill>
          <a:blip r:embed="rId4" cstate="print"/>
          <a:srcRect/>
          <a:stretch>
            <a:fillRect/>
          </a:stretch>
        </p:blipFill>
        <p:spPr bwMode="auto">
          <a:xfrm rot="10800000">
            <a:off x="0" y="4929174"/>
            <a:ext cx="1634230" cy="1928826"/>
          </a:xfrm>
          <a:prstGeom prst="rect">
            <a:avLst/>
          </a:prstGeom>
          <a:noFill/>
        </p:spPr>
      </p:pic>
      <p:pic>
        <p:nvPicPr>
          <p:cNvPr id="15" name="Picture 4" descr="C:\Users\satari\Desktop\انديشه 1 عكسها\png\bote1.png"/>
          <p:cNvPicPr>
            <a:picLocks noChangeAspect="1" noChangeArrowheads="1"/>
          </p:cNvPicPr>
          <p:nvPr/>
        </p:nvPicPr>
        <p:blipFill>
          <a:blip r:embed="rId5" cstate="print"/>
          <a:srcRect/>
          <a:stretch>
            <a:fillRect/>
          </a:stretch>
        </p:blipFill>
        <p:spPr bwMode="auto">
          <a:xfrm rot="1885773" flipH="1">
            <a:off x="7773949" y="5440788"/>
            <a:ext cx="817567" cy="1157279"/>
          </a:xfrm>
          <a:prstGeom prst="rect">
            <a:avLst/>
          </a:prstGeom>
          <a:noFill/>
        </p:spPr>
      </p:pic>
      <p:pic>
        <p:nvPicPr>
          <p:cNvPr id="1029" name="Picture 5" descr="C:\Users\satari\Desktop\انديشه 1 عكسها\png\bote4.png"/>
          <p:cNvPicPr>
            <a:picLocks noChangeAspect="1" noChangeArrowheads="1"/>
          </p:cNvPicPr>
          <p:nvPr/>
        </p:nvPicPr>
        <p:blipFill>
          <a:blip r:embed="rId6"/>
          <a:srcRect/>
          <a:stretch>
            <a:fillRect/>
          </a:stretch>
        </p:blipFill>
        <p:spPr bwMode="auto">
          <a:xfrm rot="3345093">
            <a:off x="488978" y="1365512"/>
            <a:ext cx="858810" cy="1292924"/>
          </a:xfrm>
          <a:prstGeom prst="rect">
            <a:avLst/>
          </a:prstGeom>
          <a:noFill/>
        </p:spPr>
      </p:pic>
      <p:pic>
        <p:nvPicPr>
          <p:cNvPr id="10" name="Picture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1000"/>
                                        <p:tgtEl>
                                          <p:spTgt spid="1029"/>
                                        </p:tgtEl>
                                      </p:cBhvr>
                                    </p:animEffect>
                                    <p:anim calcmode="lin" valueType="num">
                                      <p:cBhvr>
                                        <p:cTn id="13" dur="1000" fill="hold"/>
                                        <p:tgtEl>
                                          <p:spTgt spid="1029"/>
                                        </p:tgtEl>
                                        <p:attrNameLst>
                                          <p:attrName>ppt_x</p:attrName>
                                        </p:attrNameLst>
                                      </p:cBhvr>
                                      <p:tavLst>
                                        <p:tav tm="0">
                                          <p:val>
                                            <p:strVal val="#ppt_x"/>
                                          </p:val>
                                        </p:tav>
                                        <p:tav tm="100000">
                                          <p:val>
                                            <p:strVal val="#ppt_x"/>
                                          </p:val>
                                        </p:tav>
                                      </p:tavLst>
                                    </p:anim>
                                    <p:anim calcmode="lin" valueType="num">
                                      <p:cBhvr>
                                        <p:cTn id="1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anim calcmode="lin" valueType="num">
                                      <p:cBhvr>
                                        <p:cTn id="20" dur="2000" fill="hold"/>
                                        <p:tgtEl>
                                          <p:spTgt spid="19"/>
                                        </p:tgtEl>
                                        <p:attrNameLst>
                                          <p:attrName>style.rotation</p:attrName>
                                        </p:attrNameLst>
                                      </p:cBhvr>
                                      <p:tavLst>
                                        <p:tav tm="0">
                                          <p:val>
                                            <p:fltVal val="720"/>
                                          </p:val>
                                        </p:tav>
                                        <p:tav tm="100000">
                                          <p:val>
                                            <p:fltVal val="0"/>
                                          </p:val>
                                        </p:tav>
                                      </p:tavLst>
                                    </p:anim>
                                    <p:anim calcmode="lin" valueType="num">
                                      <p:cBhvr>
                                        <p:cTn id="21" dur="2000" fill="hold"/>
                                        <p:tgtEl>
                                          <p:spTgt spid="19"/>
                                        </p:tgtEl>
                                        <p:attrNameLst>
                                          <p:attrName>ppt_h</p:attrName>
                                        </p:attrNameLst>
                                      </p:cBhvr>
                                      <p:tavLst>
                                        <p:tav tm="0">
                                          <p:val>
                                            <p:fltVal val="0"/>
                                          </p:val>
                                        </p:tav>
                                        <p:tav tm="100000">
                                          <p:val>
                                            <p:strVal val="#ppt_h"/>
                                          </p:val>
                                        </p:tav>
                                      </p:tavLst>
                                    </p:anim>
                                    <p:anim calcmode="lin" valueType="num">
                                      <p:cBhvr>
                                        <p:cTn id="22"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nodePh="1">
                                  <p:stCondLst>
                                    <p:cond delay="0"/>
                                  </p:stCondLst>
                                  <p:endCondLst>
                                    <p:cond evt="begin" delay="0">
                                      <p:tn val="25"/>
                                    </p:cond>
                                  </p:end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heel(4)">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3276600" y="1562189"/>
            <a:ext cx="4947874" cy="4914811"/>
          </a:xfrm>
          <a:prstGeom prst="rect">
            <a:avLst/>
          </a:prstGeom>
          <a:noFill/>
        </p:spPr>
      </p:pic>
      <p:sp>
        <p:nvSpPr>
          <p:cNvPr id="4" name="Title 1"/>
          <p:cNvSpPr txBox="1">
            <a:spLocks/>
          </p:cNvSpPr>
          <p:nvPr/>
        </p:nvSpPr>
        <p:spPr>
          <a:xfrm>
            <a:off x="1739493" y="381000"/>
            <a:ext cx="6925470" cy="1143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47500" lnSpcReduction="20000"/>
          </a:bodyPr>
          <a:lstStyle/>
          <a:p>
            <a:pPr lvl="0" algn="ctr" rtl="1">
              <a:spcBef>
                <a:spcPct val="0"/>
              </a:spcBef>
              <a:defRPr/>
            </a:pPr>
            <a:endParaRPr lang="fa-IR" sz="4400" dirty="0" smtClean="0">
              <a:cs typeface="B Homa" pitchFamily="2" charset="-78"/>
            </a:endParaRPr>
          </a:p>
          <a:p>
            <a:pPr lvl="0" algn="ctr" rtl="1">
              <a:spcBef>
                <a:spcPct val="0"/>
              </a:spcBef>
              <a:defRPr/>
            </a:pPr>
            <a:r>
              <a:rPr lang="fa-IR" sz="8000" dirty="0" smtClean="0">
                <a:cs typeface="B Homa" pitchFamily="2" charset="-78"/>
              </a:rPr>
              <a:t>تمدن‌هاي ممتاز منطقه جزیره‌العرب</a:t>
            </a:r>
            <a:endParaRPr lang="en-US" sz="8000" dirty="0">
              <a:solidFill>
                <a:srgbClr val="FFFF00"/>
              </a:solidFill>
              <a:cs typeface="B Homa" pitchFamily="2" charset="-78"/>
            </a:endParaRPr>
          </a:p>
        </p:txBody>
      </p:sp>
      <p:pic>
        <p:nvPicPr>
          <p:cNvPr id="5" name="Picture 2" descr="E:\ghiasvand\Nahad\Ghiasvand\ax\اسلیمی\bote5.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447800" y="152400"/>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ghiasvand\Nahad\Ghiasvand\ax\اسلیمی\bote5.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088041" y="152400"/>
            <a:ext cx="942703" cy="14192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title"/>
          </p:nvPr>
        </p:nvSpPr>
        <p:spPr>
          <a:xfrm>
            <a:off x="533400" y="2667000"/>
            <a:ext cx="4267200" cy="857248"/>
          </a:xfrm>
        </p:spPr>
        <p:style>
          <a:lnRef idx="3">
            <a:schemeClr val="lt1"/>
          </a:lnRef>
          <a:fillRef idx="1">
            <a:schemeClr val="accent2"/>
          </a:fillRef>
          <a:effectRef idx="1">
            <a:schemeClr val="accent2"/>
          </a:effectRef>
          <a:fontRef idx="minor">
            <a:schemeClr val="lt1"/>
          </a:fontRef>
        </p:style>
        <p:txBody>
          <a:bodyPr>
            <a:normAutofit/>
          </a:bodyPr>
          <a:lstStyle/>
          <a:p>
            <a:pPr rtl="1"/>
            <a:r>
              <a:rPr lang="fa-IR" sz="3600" dirty="0" smtClean="0">
                <a:cs typeface="B Traffic" pitchFamily="2" charset="-78"/>
              </a:rPr>
              <a:t>سبأ</a:t>
            </a:r>
          </a:p>
        </p:txBody>
      </p:sp>
      <p:pic>
        <p:nvPicPr>
          <p:cNvPr id="11" name="Picture 3" descr="C:\Users\satari\Desktop\انديشه 1 عكسها\png\AN071TR.PNG"/>
          <p:cNvPicPr>
            <a:picLocks noChangeAspect="1" noChangeArrowheads="1"/>
          </p:cNvPicPr>
          <p:nvPr/>
        </p:nvPicPr>
        <p:blipFill>
          <a:blip r:embed="rId4" cstate="print"/>
          <a:srcRect/>
          <a:stretch>
            <a:fillRect/>
          </a:stretch>
        </p:blipFill>
        <p:spPr bwMode="auto">
          <a:xfrm>
            <a:off x="4038600" y="2743200"/>
            <a:ext cx="785818" cy="734612"/>
          </a:xfrm>
          <a:prstGeom prst="rect">
            <a:avLst/>
          </a:prstGeom>
          <a:noFill/>
        </p:spPr>
      </p:pic>
      <p:pic>
        <p:nvPicPr>
          <p:cNvPr id="13" name="Picture 3" descr="C:\Users\satari\Desktop\انديشه 1 عكسها\png\AN071TR.PNG"/>
          <p:cNvPicPr>
            <a:picLocks noChangeAspect="1" noChangeArrowheads="1"/>
          </p:cNvPicPr>
          <p:nvPr/>
        </p:nvPicPr>
        <p:blipFill>
          <a:blip r:embed="rId4" cstate="print"/>
          <a:srcRect/>
          <a:stretch>
            <a:fillRect/>
          </a:stretch>
        </p:blipFill>
        <p:spPr bwMode="auto">
          <a:xfrm flipH="1">
            <a:off x="457200" y="2743200"/>
            <a:ext cx="785818" cy="734612"/>
          </a:xfrm>
          <a:prstGeom prst="rect">
            <a:avLst/>
          </a:prstGeom>
          <a:noFill/>
        </p:spPr>
      </p:pic>
      <p:sp>
        <p:nvSpPr>
          <p:cNvPr id="14" name="Title 1"/>
          <p:cNvSpPr txBox="1">
            <a:spLocks/>
          </p:cNvSpPr>
          <p:nvPr/>
        </p:nvSpPr>
        <p:spPr>
          <a:xfrm>
            <a:off x="4648200" y="3524248"/>
            <a:ext cx="4267200" cy="857248"/>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marL="514350" indent="-514350" algn="ctr" rtl="1">
              <a:buNone/>
            </a:pPr>
            <a:r>
              <a:rPr lang="fa-IR" sz="3600" dirty="0" smtClean="0">
                <a:cs typeface="B Traffic" pitchFamily="2" charset="-78"/>
              </a:rPr>
              <a:t>مأرب يمن</a:t>
            </a:r>
          </a:p>
        </p:txBody>
      </p:sp>
      <p:pic>
        <p:nvPicPr>
          <p:cNvPr id="15" name="Picture 3" descr="C:\Users\satari\Desktop\انديشه 1 عكسها\png\AN071TR.PNG"/>
          <p:cNvPicPr>
            <a:picLocks noChangeAspect="1" noChangeArrowheads="1"/>
          </p:cNvPicPr>
          <p:nvPr/>
        </p:nvPicPr>
        <p:blipFill>
          <a:blip r:embed="rId4" cstate="print"/>
          <a:srcRect/>
          <a:stretch>
            <a:fillRect/>
          </a:stretch>
        </p:blipFill>
        <p:spPr bwMode="auto">
          <a:xfrm>
            <a:off x="8058144" y="3595686"/>
            <a:ext cx="785818" cy="734612"/>
          </a:xfrm>
          <a:prstGeom prst="rect">
            <a:avLst/>
          </a:prstGeom>
          <a:noFill/>
        </p:spPr>
      </p:pic>
      <p:pic>
        <p:nvPicPr>
          <p:cNvPr id="16" name="Picture 3" descr="C:\Users\satari\Desktop\انديشه 1 عكسها\png\AN071TR.PNG"/>
          <p:cNvPicPr>
            <a:picLocks noChangeAspect="1" noChangeArrowheads="1"/>
          </p:cNvPicPr>
          <p:nvPr/>
        </p:nvPicPr>
        <p:blipFill>
          <a:blip r:embed="rId4" cstate="print"/>
          <a:srcRect/>
          <a:stretch>
            <a:fillRect/>
          </a:stretch>
        </p:blipFill>
        <p:spPr bwMode="auto">
          <a:xfrm flipH="1">
            <a:off x="4648200" y="3600448"/>
            <a:ext cx="785818" cy="734612"/>
          </a:xfrm>
          <a:prstGeom prst="rect">
            <a:avLst/>
          </a:prstGeom>
          <a:noFill/>
        </p:spPr>
      </p:pic>
      <p:sp>
        <p:nvSpPr>
          <p:cNvPr id="17" name="Title 1"/>
          <p:cNvSpPr txBox="1">
            <a:spLocks/>
          </p:cNvSpPr>
          <p:nvPr/>
        </p:nvSpPr>
        <p:spPr>
          <a:xfrm>
            <a:off x="1066800" y="4419600"/>
            <a:ext cx="4267200" cy="857248"/>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rtl="1"/>
            <a:r>
              <a:rPr lang="fa-IR" sz="3600" dirty="0" smtClean="0">
                <a:cs typeface="B Traffic" pitchFamily="2" charset="-78"/>
              </a:rPr>
              <a:t>عاد و ثمود</a:t>
            </a:r>
          </a:p>
        </p:txBody>
      </p:sp>
      <p:pic>
        <p:nvPicPr>
          <p:cNvPr id="18" name="Picture 3" descr="C:\Users\satari\Desktop\انديشه 1 عكسها\png\AN071TR.PNG"/>
          <p:cNvPicPr>
            <a:picLocks noChangeAspect="1" noChangeArrowheads="1"/>
          </p:cNvPicPr>
          <p:nvPr/>
        </p:nvPicPr>
        <p:blipFill>
          <a:blip r:embed="rId4" cstate="print"/>
          <a:srcRect/>
          <a:stretch>
            <a:fillRect/>
          </a:stretch>
        </p:blipFill>
        <p:spPr bwMode="auto">
          <a:xfrm>
            <a:off x="1066800" y="4495800"/>
            <a:ext cx="785818" cy="734612"/>
          </a:xfrm>
          <a:prstGeom prst="rect">
            <a:avLst/>
          </a:prstGeom>
          <a:noFill/>
        </p:spPr>
      </p:pic>
      <p:pic>
        <p:nvPicPr>
          <p:cNvPr id="19" name="Picture 3" descr="C:\Users\satari\Desktop\انديشه 1 عكسها\png\AN071TR.PNG"/>
          <p:cNvPicPr>
            <a:picLocks noChangeAspect="1" noChangeArrowheads="1"/>
          </p:cNvPicPr>
          <p:nvPr/>
        </p:nvPicPr>
        <p:blipFill>
          <a:blip r:embed="rId4" cstate="print"/>
          <a:srcRect/>
          <a:stretch>
            <a:fillRect/>
          </a:stretch>
        </p:blipFill>
        <p:spPr bwMode="auto">
          <a:xfrm flipH="1">
            <a:off x="4572000" y="4495800"/>
            <a:ext cx="785818" cy="734612"/>
          </a:xfrm>
          <a:prstGeom prst="rect">
            <a:avLst/>
          </a:prstGeom>
          <a:noFill/>
        </p:spPr>
      </p:pic>
      <p:sp>
        <p:nvSpPr>
          <p:cNvPr id="20" name="Rectangle 19"/>
          <p:cNvSpPr/>
          <p:nvPr/>
        </p:nvSpPr>
        <p:spPr>
          <a:xfrm>
            <a:off x="1066800" y="1600200"/>
            <a:ext cx="7696200"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r"/>
            <a:r>
              <a:rPr lang="ar-SA" sz="2800" dirty="0" smtClean="0"/>
              <a:t>لَقَدْ كَانَ لِسَبَإٍ فِي مَسْكَنِهِمْ آيَةٌ جَنَّتَانِ عَنْ يَمِينٍ وَشِمَالٍ كُلُوا مِنْ رِزْقِ رَبِّكُمْ وَاشْكُرُوا لَهُ بَلْدَةٌ طَيِّبَةٌ وَرَبٌّ غَفُورٌ</a:t>
            </a:r>
            <a:r>
              <a:rPr lang="fa-IR" sz="2800" dirty="0" smtClean="0"/>
              <a:t>(سوره سبا</a:t>
            </a:r>
            <a:r>
              <a:rPr lang="ar-SA" sz="2800" dirty="0"/>
              <a:t>١٥</a:t>
            </a:r>
            <a:r>
              <a:rPr lang="fa-IR" sz="2800" dirty="0" smtClean="0"/>
              <a:t>)</a:t>
            </a:r>
            <a:endParaRPr lang="en-US" sz="2800" dirty="0"/>
          </a:p>
        </p:txBody>
      </p:sp>
      <p:pic>
        <p:nvPicPr>
          <p:cNvPr id="21" name="Picture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7" y="5687"/>
            <a:ext cx="1518313" cy="1629654"/>
          </a:xfrm>
          <a:prstGeom prst="rect">
            <a:avLst/>
          </a:prstGeom>
        </p:spPr>
      </p:pic>
    </p:spTree>
    <p:extLst>
      <p:ext uri="{BB962C8B-B14F-4D97-AF65-F5344CB8AC3E}">
        <p14:creationId xmlns:p14="http://schemas.microsoft.com/office/powerpoint/2010/main" xmlns="" val="340402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49" presetClass="entr" presetSubtype="0"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par>
                                <p:cTn id="51" presetID="17"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strVal val="#ppt_h"/>
                                          </p:val>
                                        </p:tav>
                                        <p:tav tm="100000">
                                          <p:val>
                                            <p:strVal val="#ppt_h"/>
                                          </p:val>
                                        </p:tav>
                                      </p:tavLst>
                                    </p:anim>
                                  </p:childTnLst>
                                </p:cTn>
                              </p:par>
                              <p:par>
                                <p:cTn id="55" presetID="17" presetClass="entr" presetSubtype="1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strVal val="#ppt_h"/>
                                          </p:val>
                                        </p:tav>
                                        <p:tav tm="100000">
                                          <p:val>
                                            <p:strVal val="#ppt_h"/>
                                          </p:val>
                                        </p:tav>
                                      </p:tavLst>
                                    </p:anim>
                                  </p:childTnLst>
                                </p:cTn>
                              </p:par>
                              <p:par>
                                <p:cTn id="65" presetID="17" presetClass="entr" presetSubtype="1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strVal val="#ppt_h"/>
                                          </p:val>
                                        </p:tav>
                                        <p:tav tm="100000">
                                          <p:val>
                                            <p:strVal val="#ppt_h"/>
                                          </p:val>
                                        </p:tav>
                                      </p:tavLst>
                                    </p:anim>
                                  </p:childTnLst>
                                </p:cTn>
                              </p:par>
                              <p:par>
                                <p:cTn id="69" presetID="17" presetClass="entr" presetSubtype="1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3306" y="5000636"/>
            <a:ext cx="4572000" cy="369332"/>
          </a:xfrm>
          <a:prstGeom prst="rect">
            <a:avLst/>
          </a:prstGeom>
        </p:spPr>
        <p:txBody>
          <a:bodyPr>
            <a:spAutoFit/>
          </a:bodyPr>
          <a:lstStyle/>
          <a:p>
            <a:pPr algn="r" rtl="1">
              <a:buNone/>
            </a:pPr>
            <a:endParaRPr lang="en-US" dirty="0" smtClean="0">
              <a:cs typeface="B Traffic" pitchFamily="2" charset="-78"/>
            </a:endParaRPr>
          </a:p>
        </p:txBody>
      </p:sp>
      <p:pic>
        <p:nvPicPr>
          <p:cNvPr id="7" name="Picture 2" descr="C:\Users\ghiyasvand\Desktop\png\يبفurl.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4900586" y="3352800"/>
            <a:ext cx="3786214" cy="3429000"/>
          </a:xfrm>
          <a:prstGeom prst="rect">
            <a:avLst/>
          </a:prstGeom>
          <a:noFill/>
        </p:spPr>
      </p:pic>
      <p:pic>
        <p:nvPicPr>
          <p:cNvPr id="11" name="Picture 2" descr="C:\Users\ghiyasvand\Desktop\png\يبفurl.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4876800" y="304800"/>
            <a:ext cx="3786214" cy="3429000"/>
          </a:xfrm>
          <a:prstGeom prst="rect">
            <a:avLst/>
          </a:prstGeom>
          <a:noFill/>
        </p:spPr>
      </p:pic>
      <p:sp>
        <p:nvSpPr>
          <p:cNvPr id="12" name="Rounded Rectangle 11"/>
          <p:cNvSpPr/>
          <p:nvPr/>
        </p:nvSpPr>
        <p:spPr>
          <a:xfrm>
            <a:off x="4648200" y="1162072"/>
            <a:ext cx="4167214" cy="5391128"/>
          </a:xfrm>
          <a:prstGeom prst="roundRect">
            <a:avLst/>
          </a:prstGeom>
          <a:effectLst>
            <a:glow rad="228600">
              <a:schemeClr val="accent5">
                <a:satMod val="175000"/>
                <a:alpha val="40000"/>
              </a:schemeClr>
            </a:glow>
            <a:outerShdw blurRad="40000" dist="20000" dir="5400000" rotWithShape="0">
              <a:srgbClr val="000000">
                <a:alpha val="38000"/>
              </a:srgbClr>
            </a:outerShdw>
            <a:reflection blurRad="6350" stA="52000" endA="300" endPos="35000" dir="5400000" sy="-100000" algn="bl" rotWithShape="0"/>
          </a:effectLst>
        </p:spPr>
        <p:style>
          <a:lnRef idx="1">
            <a:schemeClr val="accent5"/>
          </a:lnRef>
          <a:fillRef idx="2">
            <a:schemeClr val="accent5"/>
          </a:fillRef>
          <a:effectRef idx="1">
            <a:schemeClr val="accent5"/>
          </a:effectRef>
          <a:fontRef idx="minor">
            <a:schemeClr val="dk1"/>
          </a:fontRef>
        </p:style>
        <p:txBody>
          <a:bodyPr rtlCol="0" anchor="ctr"/>
          <a:lstStyle/>
          <a:p>
            <a:pPr algn="justLow" rtl="1">
              <a:buNone/>
            </a:pPr>
            <a:r>
              <a:rPr lang="fa-IR" sz="2000" dirty="0" smtClean="0">
                <a:solidFill>
                  <a:srgbClr val="C00000"/>
                </a:solidFill>
                <a:cs typeface="B Traffic" pitchFamily="2" charset="-78"/>
              </a:rPr>
              <a:t>فرهنگ و آداب: </a:t>
            </a:r>
            <a:endParaRPr lang="en-US" sz="2000" dirty="0" smtClean="0">
              <a:solidFill>
                <a:srgbClr val="C00000"/>
              </a:solidFill>
              <a:cs typeface="B Traffic" pitchFamily="2" charset="-78"/>
            </a:endParaRPr>
          </a:p>
          <a:p>
            <a:pPr marL="342900" indent="-342900" algn="justLow" rtl="1">
              <a:buFont typeface="Arial" panose="020B0604020202020204" pitchFamily="34" charset="0"/>
              <a:buChar char="•"/>
            </a:pPr>
            <a:r>
              <a:rPr lang="fa-IR" sz="2000" dirty="0" smtClean="0">
                <a:cs typeface="B Traffic" pitchFamily="2" charset="-78"/>
              </a:rPr>
              <a:t>استضعاف فکری و فرهنگی این سرزمین</a:t>
            </a:r>
            <a:endParaRPr lang="en-US" sz="2000" dirty="0" smtClean="0">
              <a:cs typeface="B Traffic" pitchFamily="2" charset="-78"/>
            </a:endParaRPr>
          </a:p>
          <a:p>
            <a:pPr marL="342900" indent="-342900" algn="justLow" rtl="1">
              <a:buFont typeface="Arial" panose="020B0604020202020204" pitchFamily="34" charset="0"/>
              <a:buChar char="•"/>
            </a:pPr>
            <a:r>
              <a:rPr lang="fa-IR" sz="2000" dirty="0" smtClean="0">
                <a:cs typeface="B Traffic" pitchFamily="2" charset="-78"/>
              </a:rPr>
              <a:t>مضامین نامناسب شعر ها و عدم برخورداری از پشتوانه معنوی و معرفتی.</a:t>
            </a:r>
          </a:p>
          <a:p>
            <a:pPr marL="342900" indent="-342900" algn="justLow" rtl="1">
              <a:buFont typeface="Arial" panose="020B0604020202020204" pitchFamily="34" charset="0"/>
              <a:buChar char="•"/>
            </a:pPr>
            <a:r>
              <a:rPr lang="fa-IR" sz="2000" dirty="0" smtClean="0">
                <a:cs typeface="B Traffic" pitchFamily="2" charset="-78"/>
              </a:rPr>
              <a:t>وفاداری به قبیله در هرموقعیت و پشتیبانی از افراد قبیله خود بدون توجه به ستمگر و ستم دیده</a:t>
            </a:r>
            <a:r>
              <a:rPr lang="en-US" sz="2000" dirty="0" smtClean="0">
                <a:cs typeface="B Traffic" pitchFamily="2" charset="-78"/>
              </a:rPr>
              <a:t> </a:t>
            </a:r>
            <a:r>
              <a:rPr lang="fa-IR" sz="2000" dirty="0" smtClean="0">
                <a:cs typeface="B Traffic" pitchFamily="2" charset="-78"/>
              </a:rPr>
              <a:t>ناشی از نبود نظام صحیح فرهنگی در جزیره عرب</a:t>
            </a:r>
          </a:p>
          <a:p>
            <a:pPr marL="342900" indent="-342900" algn="justLow" rtl="1">
              <a:buFont typeface="Arial" panose="020B0604020202020204" pitchFamily="34" charset="0"/>
              <a:buChar char="•"/>
            </a:pPr>
            <a:r>
              <a:rPr lang="fa-IR" sz="2000" dirty="0" smtClean="0">
                <a:cs typeface="B Traffic" pitchFamily="2" charset="-78"/>
              </a:rPr>
              <a:t>آلودگی به گناهان مختلف</a:t>
            </a:r>
          </a:p>
          <a:p>
            <a:pPr marL="342900" indent="-342900" algn="justLow" rtl="1">
              <a:buFont typeface="Arial" panose="020B0604020202020204" pitchFamily="34" charset="0"/>
              <a:buChar char="•"/>
            </a:pPr>
            <a:r>
              <a:rPr lang="fa-IR" sz="2000" dirty="0" smtClean="0">
                <a:cs typeface="B Traffic" pitchFamily="2" charset="-78"/>
              </a:rPr>
              <a:t>کمیت گرایی، فخرفروشی، حاکمیت خرافات و ...</a:t>
            </a:r>
          </a:p>
          <a:p>
            <a:pPr marL="342900" indent="-342900" algn="justLow" rtl="1">
              <a:buFont typeface="Arial" panose="020B0604020202020204" pitchFamily="34" charset="0"/>
              <a:buChar char="•"/>
            </a:pPr>
            <a:r>
              <a:rPr lang="fa-IR" sz="2000" dirty="0" smtClean="0">
                <a:cs typeface="B Traffic" pitchFamily="2" charset="-78"/>
              </a:rPr>
              <a:t>بی سوادی و کم سوادی</a:t>
            </a:r>
            <a:endParaRPr lang="en-US" sz="2000" dirty="0" smtClean="0">
              <a:cs typeface="B Traffic" pitchFamily="2" charset="-78"/>
            </a:endParaRPr>
          </a:p>
        </p:txBody>
      </p:sp>
      <p:pic>
        <p:nvPicPr>
          <p:cNvPr id="13"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304800" y="2819400"/>
            <a:ext cx="3786214" cy="3429000"/>
          </a:xfrm>
          <a:prstGeom prst="rect">
            <a:avLst/>
          </a:prstGeom>
          <a:noFill/>
        </p:spPr>
      </p:pic>
      <p:pic>
        <p:nvPicPr>
          <p:cNvPr id="14"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457200" y="304800"/>
            <a:ext cx="3786214" cy="3429000"/>
          </a:xfrm>
          <a:prstGeom prst="rect">
            <a:avLst/>
          </a:prstGeom>
          <a:noFill/>
        </p:spPr>
      </p:pic>
      <p:sp>
        <p:nvSpPr>
          <p:cNvPr id="15" name="Rounded Rectangle 14"/>
          <p:cNvSpPr/>
          <p:nvPr/>
        </p:nvSpPr>
        <p:spPr>
          <a:xfrm>
            <a:off x="228600" y="1143000"/>
            <a:ext cx="3962400" cy="5410200"/>
          </a:xfrm>
          <a:prstGeom prst="roundRect">
            <a:avLst/>
          </a:prstGeom>
          <a:effectLst>
            <a:glow rad="228600">
              <a:schemeClr val="accent4">
                <a:satMod val="175000"/>
                <a:alpha val="40000"/>
              </a:schemeClr>
            </a:glow>
            <a:outerShdw blurRad="40000" dist="20000" dir="5400000" rotWithShape="0">
              <a:srgbClr val="000000">
                <a:alpha val="38000"/>
              </a:srgbClr>
            </a:outerShdw>
            <a:reflection blurRad="6350" stA="52000" endA="300" endPos="35000" dir="5400000" sy="-100000" algn="bl" rotWithShape="0"/>
          </a:effectLst>
        </p:spPr>
        <p:style>
          <a:lnRef idx="1">
            <a:schemeClr val="accent2"/>
          </a:lnRef>
          <a:fillRef idx="2">
            <a:schemeClr val="accent2"/>
          </a:fillRef>
          <a:effectRef idx="1">
            <a:schemeClr val="accent2"/>
          </a:effectRef>
          <a:fontRef idx="minor">
            <a:schemeClr val="dk1"/>
          </a:fontRef>
        </p:style>
        <p:txBody>
          <a:bodyPr rtlCol="0" anchor="ctr"/>
          <a:lstStyle/>
          <a:p>
            <a:pPr algn="ctr" rtl="1">
              <a:buNone/>
            </a:pPr>
            <a:r>
              <a:rPr lang="fa-IR" sz="2800" dirty="0" smtClean="0">
                <a:solidFill>
                  <a:srgbClr val="C00000"/>
                </a:solidFill>
                <a:cs typeface="B Traffic" pitchFamily="2" charset="-78"/>
              </a:rPr>
              <a:t>د) زنان و نظام خانواده: </a:t>
            </a:r>
            <a:endParaRPr lang="en-US" sz="2800" dirty="0" smtClean="0">
              <a:solidFill>
                <a:srgbClr val="C00000"/>
              </a:solidFill>
              <a:cs typeface="B Traffic" pitchFamily="2" charset="-78"/>
            </a:endParaRPr>
          </a:p>
          <a:p>
            <a:pPr marL="342900" indent="-342900" algn="r" rtl="1">
              <a:buFont typeface="Arial" panose="020B0604020202020204" pitchFamily="34" charset="0"/>
              <a:buChar char="•"/>
            </a:pPr>
            <a:r>
              <a:rPr lang="fa-IR" sz="2800" dirty="0" smtClean="0">
                <a:cs typeface="B Traffic" pitchFamily="2" charset="-78"/>
              </a:rPr>
              <a:t>اندیشه شیء انگاری زن</a:t>
            </a:r>
          </a:p>
          <a:p>
            <a:pPr marL="342900" indent="-342900" algn="r" rtl="1">
              <a:buFont typeface="Arial" panose="020B0604020202020204" pitchFamily="34" charset="0"/>
              <a:buChar char="•"/>
            </a:pPr>
            <a:r>
              <a:rPr lang="fa-IR" sz="2800" dirty="0" smtClean="0">
                <a:cs typeface="B Traffic" pitchFamily="2" charset="-78"/>
              </a:rPr>
              <a:t>چند همسری بی قید و شرط.</a:t>
            </a:r>
          </a:p>
          <a:p>
            <a:pPr marL="342900" indent="-342900" algn="r" rtl="1">
              <a:buFont typeface="Arial" panose="020B0604020202020204" pitchFamily="34" charset="0"/>
              <a:buChar char="•"/>
            </a:pPr>
            <a:r>
              <a:rPr lang="fa-IR" sz="2800" dirty="0" smtClean="0">
                <a:cs typeface="B Traffic" pitchFamily="2" charset="-78"/>
              </a:rPr>
              <a:t>شواهد و دلایل رواج انحراف در میان اعراب از جمله در مکه:</a:t>
            </a:r>
          </a:p>
          <a:p>
            <a:pPr lvl="0" algn="justLow" rtl="1">
              <a:buNone/>
            </a:pPr>
            <a:r>
              <a:rPr lang="fa-IR" sz="2800" dirty="0" smtClean="0">
                <a:cs typeface="B Traffic" pitchFamily="2" charset="-78"/>
              </a:rPr>
              <a:t>1. پیامبر(ص) در نخستین پیمان عقبه با یثربیان (12 بعثت) یکی از مواد پیمان را</a:t>
            </a:r>
            <a:r>
              <a:rPr lang="en-US" sz="2800" dirty="0" smtClean="0">
                <a:cs typeface="B Traffic" pitchFamily="2" charset="-78"/>
              </a:rPr>
              <a:t> </a:t>
            </a:r>
            <a:r>
              <a:rPr lang="fa-IR" sz="2800" dirty="0" smtClean="0">
                <a:cs typeface="B Traffic" pitchFamily="2" charset="-78"/>
              </a:rPr>
              <a:t>عدم زنده به گور کردن دختران قرار داد.</a:t>
            </a:r>
            <a:endParaRPr lang="en-US" sz="2800" dirty="0" smtClean="0">
              <a:cs typeface="B Traffic" pitchFamily="2" charset="-78"/>
            </a:endParaRPr>
          </a:p>
        </p:txBody>
      </p:sp>
      <p:sp>
        <p:nvSpPr>
          <p:cNvPr id="5" name="Rounded Rectangle 4"/>
          <p:cNvSpPr/>
          <p:nvPr/>
        </p:nvSpPr>
        <p:spPr>
          <a:xfrm>
            <a:off x="1600200" y="152400"/>
            <a:ext cx="5638800" cy="8572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buNone/>
            </a:pPr>
            <a:r>
              <a:rPr lang="fa-IR" sz="3200" dirty="0" smtClean="0">
                <a:cs typeface="B Homa" pitchFamily="2" charset="-78"/>
              </a:rPr>
              <a:t>ج) فرهنگ و آداب و رسوم </a:t>
            </a:r>
          </a:p>
        </p:txBody>
      </p:sp>
    </p:spTree>
    <p:extLst>
      <p:ext uri="{BB962C8B-B14F-4D97-AF65-F5344CB8AC3E}">
        <p14:creationId xmlns:p14="http://schemas.microsoft.com/office/powerpoint/2010/main" xmlns="" val="157349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80">
                                          <p:stCondLst>
                                            <p:cond delay="0"/>
                                          </p:stCondLst>
                                        </p:cTn>
                                        <p:tgtEl>
                                          <p:spTgt spid="13"/>
                                        </p:tgtEl>
                                      </p:cBhvr>
                                    </p:animEffect>
                                    <p:anim calcmode="lin" valueType="num">
                                      <p:cBhvr>
                                        <p:cTn id="6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1" dur="26">
                                          <p:stCondLst>
                                            <p:cond delay="650"/>
                                          </p:stCondLst>
                                        </p:cTn>
                                        <p:tgtEl>
                                          <p:spTgt spid="13"/>
                                        </p:tgtEl>
                                      </p:cBhvr>
                                      <p:to x="100000" y="60000"/>
                                    </p:animScale>
                                    <p:animScale>
                                      <p:cBhvr>
                                        <p:cTn id="72" dur="166" decel="50000">
                                          <p:stCondLst>
                                            <p:cond delay="676"/>
                                          </p:stCondLst>
                                        </p:cTn>
                                        <p:tgtEl>
                                          <p:spTgt spid="13"/>
                                        </p:tgtEl>
                                      </p:cBhvr>
                                      <p:to x="100000" y="100000"/>
                                    </p:animScale>
                                    <p:animScale>
                                      <p:cBhvr>
                                        <p:cTn id="73" dur="26">
                                          <p:stCondLst>
                                            <p:cond delay="1312"/>
                                          </p:stCondLst>
                                        </p:cTn>
                                        <p:tgtEl>
                                          <p:spTgt spid="13"/>
                                        </p:tgtEl>
                                      </p:cBhvr>
                                      <p:to x="100000" y="80000"/>
                                    </p:animScale>
                                    <p:animScale>
                                      <p:cBhvr>
                                        <p:cTn id="74" dur="166" decel="50000">
                                          <p:stCondLst>
                                            <p:cond delay="1338"/>
                                          </p:stCondLst>
                                        </p:cTn>
                                        <p:tgtEl>
                                          <p:spTgt spid="13"/>
                                        </p:tgtEl>
                                      </p:cBhvr>
                                      <p:to x="100000" y="100000"/>
                                    </p:animScale>
                                    <p:animScale>
                                      <p:cBhvr>
                                        <p:cTn id="75" dur="26">
                                          <p:stCondLst>
                                            <p:cond delay="1642"/>
                                          </p:stCondLst>
                                        </p:cTn>
                                        <p:tgtEl>
                                          <p:spTgt spid="13"/>
                                        </p:tgtEl>
                                      </p:cBhvr>
                                      <p:to x="100000" y="90000"/>
                                    </p:animScale>
                                    <p:animScale>
                                      <p:cBhvr>
                                        <p:cTn id="76" dur="166" decel="50000">
                                          <p:stCondLst>
                                            <p:cond delay="1668"/>
                                          </p:stCondLst>
                                        </p:cTn>
                                        <p:tgtEl>
                                          <p:spTgt spid="13"/>
                                        </p:tgtEl>
                                      </p:cBhvr>
                                      <p:to x="100000" y="100000"/>
                                    </p:animScale>
                                    <p:animScale>
                                      <p:cBhvr>
                                        <p:cTn id="77" dur="26">
                                          <p:stCondLst>
                                            <p:cond delay="1808"/>
                                          </p:stCondLst>
                                        </p:cTn>
                                        <p:tgtEl>
                                          <p:spTgt spid="13"/>
                                        </p:tgtEl>
                                      </p:cBhvr>
                                      <p:to x="100000" y="95000"/>
                                    </p:animScale>
                                    <p:animScale>
                                      <p:cBhvr>
                                        <p:cTn id="78" dur="166" decel="50000">
                                          <p:stCondLst>
                                            <p:cond delay="1834"/>
                                          </p:stCondLst>
                                        </p:cTn>
                                        <p:tgtEl>
                                          <p:spTgt spid="13"/>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80">
                                          <p:stCondLst>
                                            <p:cond delay="0"/>
                                          </p:stCondLst>
                                        </p:cTn>
                                        <p:tgtEl>
                                          <p:spTgt spid="14"/>
                                        </p:tgtEl>
                                      </p:cBhvr>
                                    </p:animEffect>
                                    <p:anim calcmode="lin" valueType="num">
                                      <p:cBhvr>
                                        <p:cTn id="8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7" dur="26">
                                          <p:stCondLst>
                                            <p:cond delay="650"/>
                                          </p:stCondLst>
                                        </p:cTn>
                                        <p:tgtEl>
                                          <p:spTgt spid="14"/>
                                        </p:tgtEl>
                                      </p:cBhvr>
                                      <p:to x="100000" y="60000"/>
                                    </p:animScale>
                                    <p:animScale>
                                      <p:cBhvr>
                                        <p:cTn id="88" dur="166" decel="50000">
                                          <p:stCondLst>
                                            <p:cond delay="676"/>
                                          </p:stCondLst>
                                        </p:cTn>
                                        <p:tgtEl>
                                          <p:spTgt spid="14"/>
                                        </p:tgtEl>
                                      </p:cBhvr>
                                      <p:to x="100000" y="100000"/>
                                    </p:animScale>
                                    <p:animScale>
                                      <p:cBhvr>
                                        <p:cTn id="89" dur="26">
                                          <p:stCondLst>
                                            <p:cond delay="1312"/>
                                          </p:stCondLst>
                                        </p:cTn>
                                        <p:tgtEl>
                                          <p:spTgt spid="14"/>
                                        </p:tgtEl>
                                      </p:cBhvr>
                                      <p:to x="100000" y="80000"/>
                                    </p:animScale>
                                    <p:animScale>
                                      <p:cBhvr>
                                        <p:cTn id="90" dur="166" decel="50000">
                                          <p:stCondLst>
                                            <p:cond delay="1338"/>
                                          </p:stCondLst>
                                        </p:cTn>
                                        <p:tgtEl>
                                          <p:spTgt spid="14"/>
                                        </p:tgtEl>
                                      </p:cBhvr>
                                      <p:to x="100000" y="100000"/>
                                    </p:animScale>
                                    <p:animScale>
                                      <p:cBhvr>
                                        <p:cTn id="91" dur="26">
                                          <p:stCondLst>
                                            <p:cond delay="1642"/>
                                          </p:stCondLst>
                                        </p:cTn>
                                        <p:tgtEl>
                                          <p:spTgt spid="14"/>
                                        </p:tgtEl>
                                      </p:cBhvr>
                                      <p:to x="100000" y="90000"/>
                                    </p:animScale>
                                    <p:animScale>
                                      <p:cBhvr>
                                        <p:cTn id="92" dur="166" decel="50000">
                                          <p:stCondLst>
                                            <p:cond delay="1668"/>
                                          </p:stCondLst>
                                        </p:cTn>
                                        <p:tgtEl>
                                          <p:spTgt spid="14"/>
                                        </p:tgtEl>
                                      </p:cBhvr>
                                      <p:to x="100000" y="100000"/>
                                    </p:animScale>
                                    <p:animScale>
                                      <p:cBhvr>
                                        <p:cTn id="93" dur="26">
                                          <p:stCondLst>
                                            <p:cond delay="1808"/>
                                          </p:stCondLst>
                                        </p:cTn>
                                        <p:tgtEl>
                                          <p:spTgt spid="14"/>
                                        </p:tgtEl>
                                      </p:cBhvr>
                                      <p:to x="100000" y="95000"/>
                                    </p:animScale>
                                    <p:animScale>
                                      <p:cBhvr>
                                        <p:cTn id="94" dur="166" decel="50000">
                                          <p:stCondLst>
                                            <p:cond delay="1834"/>
                                          </p:stCondLst>
                                        </p:cTn>
                                        <p:tgtEl>
                                          <p:spTgt spid="14"/>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80">
                                          <p:stCondLst>
                                            <p:cond delay="0"/>
                                          </p:stCondLst>
                                        </p:cTn>
                                        <p:tgtEl>
                                          <p:spTgt spid="15"/>
                                        </p:tgtEl>
                                      </p:cBhvr>
                                    </p:animEffect>
                                    <p:anim calcmode="lin" valueType="num">
                                      <p:cBhvr>
                                        <p:cTn id="9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3" dur="26">
                                          <p:stCondLst>
                                            <p:cond delay="650"/>
                                          </p:stCondLst>
                                        </p:cTn>
                                        <p:tgtEl>
                                          <p:spTgt spid="15"/>
                                        </p:tgtEl>
                                      </p:cBhvr>
                                      <p:to x="100000" y="60000"/>
                                    </p:animScale>
                                    <p:animScale>
                                      <p:cBhvr>
                                        <p:cTn id="104" dur="166" decel="50000">
                                          <p:stCondLst>
                                            <p:cond delay="676"/>
                                          </p:stCondLst>
                                        </p:cTn>
                                        <p:tgtEl>
                                          <p:spTgt spid="15"/>
                                        </p:tgtEl>
                                      </p:cBhvr>
                                      <p:to x="100000" y="100000"/>
                                    </p:animScale>
                                    <p:animScale>
                                      <p:cBhvr>
                                        <p:cTn id="105" dur="26">
                                          <p:stCondLst>
                                            <p:cond delay="1312"/>
                                          </p:stCondLst>
                                        </p:cTn>
                                        <p:tgtEl>
                                          <p:spTgt spid="15"/>
                                        </p:tgtEl>
                                      </p:cBhvr>
                                      <p:to x="100000" y="80000"/>
                                    </p:animScale>
                                    <p:animScale>
                                      <p:cBhvr>
                                        <p:cTn id="106" dur="166" decel="50000">
                                          <p:stCondLst>
                                            <p:cond delay="1338"/>
                                          </p:stCondLst>
                                        </p:cTn>
                                        <p:tgtEl>
                                          <p:spTgt spid="15"/>
                                        </p:tgtEl>
                                      </p:cBhvr>
                                      <p:to x="100000" y="100000"/>
                                    </p:animScale>
                                    <p:animScale>
                                      <p:cBhvr>
                                        <p:cTn id="107" dur="26">
                                          <p:stCondLst>
                                            <p:cond delay="1642"/>
                                          </p:stCondLst>
                                        </p:cTn>
                                        <p:tgtEl>
                                          <p:spTgt spid="15"/>
                                        </p:tgtEl>
                                      </p:cBhvr>
                                      <p:to x="100000" y="90000"/>
                                    </p:animScale>
                                    <p:animScale>
                                      <p:cBhvr>
                                        <p:cTn id="108" dur="166" decel="50000">
                                          <p:stCondLst>
                                            <p:cond delay="1668"/>
                                          </p:stCondLst>
                                        </p:cTn>
                                        <p:tgtEl>
                                          <p:spTgt spid="15"/>
                                        </p:tgtEl>
                                      </p:cBhvr>
                                      <p:to x="100000" y="100000"/>
                                    </p:animScale>
                                    <p:animScale>
                                      <p:cBhvr>
                                        <p:cTn id="109" dur="26">
                                          <p:stCondLst>
                                            <p:cond delay="1808"/>
                                          </p:stCondLst>
                                        </p:cTn>
                                        <p:tgtEl>
                                          <p:spTgt spid="15"/>
                                        </p:tgtEl>
                                      </p:cBhvr>
                                      <p:to x="100000" y="95000"/>
                                    </p:animScale>
                                    <p:animScale>
                                      <p:cBhvr>
                                        <p:cTn id="11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5"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 y="316697"/>
            <a:ext cx="4947874" cy="4914811"/>
          </a:xfrm>
          <a:prstGeom prst="rect">
            <a:avLst/>
          </a:prstGeom>
          <a:noFill/>
        </p:spPr>
      </p:pic>
      <p:sp>
        <p:nvSpPr>
          <p:cNvPr id="9" name="Rounded Rectangle 8"/>
          <p:cNvSpPr/>
          <p:nvPr/>
        </p:nvSpPr>
        <p:spPr>
          <a:xfrm>
            <a:off x="533400" y="304800"/>
            <a:ext cx="8258196"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r" rtl="1">
              <a:buNone/>
            </a:pPr>
            <a:r>
              <a:rPr lang="fa-IR" sz="2800" dirty="0" smtClean="0">
                <a:cs typeface="B Traffic" pitchFamily="2" charset="-78"/>
              </a:rPr>
              <a:t>2. پاسخ پیامبر(ص) به قیس بن عاصم که برای جبران کشتن 8 دخترش گفت:  </a:t>
            </a:r>
            <a:r>
              <a:rPr lang="fa-IR" sz="2800" dirty="0" smtClean="0">
                <a:solidFill>
                  <a:srgbClr val="C00000"/>
                </a:solidFill>
                <a:cs typeface="B Traffic" pitchFamily="2" charset="-78"/>
              </a:rPr>
              <a:t>8شتر قربانی کن.</a:t>
            </a:r>
            <a:endParaRPr lang="en-US" sz="2800" dirty="0" smtClean="0">
              <a:solidFill>
                <a:srgbClr val="C00000"/>
              </a:solidFill>
              <a:cs typeface="B Traffic" pitchFamily="2" charset="-78"/>
            </a:endParaRPr>
          </a:p>
        </p:txBody>
      </p:sp>
      <p:sp>
        <p:nvSpPr>
          <p:cNvPr id="7" name="Rounded Rectangle 6"/>
          <p:cNvSpPr/>
          <p:nvPr/>
        </p:nvSpPr>
        <p:spPr>
          <a:xfrm>
            <a:off x="0" y="1676400"/>
            <a:ext cx="6496080" cy="2667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algn="justLow" rtl="1">
              <a:buNone/>
            </a:pPr>
            <a:r>
              <a:rPr lang="fa-IR" sz="3200" dirty="0" smtClean="0">
                <a:solidFill>
                  <a:schemeClr val="tx1"/>
                </a:solidFill>
                <a:cs typeface="B Traffic" pitchFamily="2" charset="-78"/>
              </a:rPr>
              <a:t>3. شرط بیعت زنان با پیامبر پرهیز از کشتن دختران خود بوده که این نشانگر:</a:t>
            </a:r>
          </a:p>
          <a:p>
            <a:pPr lvl="0" algn="r" rtl="1">
              <a:buNone/>
            </a:pPr>
            <a:r>
              <a:rPr lang="fa-IR" sz="3200" dirty="0" smtClean="0">
                <a:solidFill>
                  <a:srgbClr val="FF0000"/>
                </a:solidFill>
                <a:cs typeface="B Traffic" pitchFamily="2" charset="-78"/>
              </a:rPr>
              <a:t>1-</a:t>
            </a:r>
            <a:r>
              <a:rPr lang="fa-IR" sz="3200" dirty="0" smtClean="0">
                <a:cs typeface="B Traffic" pitchFamily="2" charset="-78"/>
              </a:rPr>
              <a:t> مردمی بودن نظام اسلامی</a:t>
            </a:r>
          </a:p>
          <a:p>
            <a:pPr lvl="0" algn="r" rtl="1">
              <a:buNone/>
            </a:pPr>
            <a:r>
              <a:rPr lang="fa-IR" sz="3200" dirty="0" smtClean="0">
                <a:solidFill>
                  <a:srgbClr val="FF0000"/>
                </a:solidFill>
                <a:cs typeface="B Traffic" pitchFamily="2" charset="-78"/>
              </a:rPr>
              <a:t>2-</a:t>
            </a:r>
            <a:r>
              <a:rPr lang="fa-IR" sz="3200" dirty="0" smtClean="0">
                <a:cs typeface="B Traffic" pitchFamily="2" charset="-78"/>
              </a:rPr>
              <a:t> کراهت مردم عرب از داشتن دختر</a:t>
            </a:r>
            <a:endParaRPr lang="en-US" sz="3200" dirty="0" smtClean="0">
              <a:cs typeface="B Traffic" pitchFamily="2" charset="-78"/>
            </a:endParaRPr>
          </a:p>
          <a:p>
            <a:pPr lvl="0" algn="r" rtl="1">
              <a:buNone/>
            </a:pPr>
            <a:r>
              <a:rPr lang="fa-IR" sz="3200" dirty="0">
                <a:solidFill>
                  <a:schemeClr val="bg1"/>
                </a:solidFill>
                <a:cs typeface="B Traffic" pitchFamily="2" charset="-78"/>
              </a:rPr>
              <a:t>بوده است.</a:t>
            </a:r>
            <a:endParaRPr lang="en-US" sz="3200" dirty="0">
              <a:solidFill>
                <a:schemeClr val="bg1"/>
              </a:solidFill>
              <a:cs typeface="B Traffic" pitchFamily="2" charset="-78"/>
            </a:endParaRPr>
          </a:p>
        </p:txBody>
      </p:sp>
      <p:sp>
        <p:nvSpPr>
          <p:cNvPr id="8" name="Rounded Rectangle 7"/>
          <p:cNvSpPr/>
          <p:nvPr/>
        </p:nvSpPr>
        <p:spPr>
          <a:xfrm>
            <a:off x="6400800" y="1752600"/>
            <a:ext cx="2524140" cy="5105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Low" rtl="1">
              <a:buNone/>
            </a:pPr>
            <a:r>
              <a:rPr lang="fa-IR" sz="2400" dirty="0" smtClean="0">
                <a:solidFill>
                  <a:schemeClr val="tx1"/>
                </a:solidFill>
                <a:cs typeface="B Traffic" pitchFamily="2" charset="-78"/>
              </a:rPr>
              <a:t>انواع طلاق بین عرب جاهلی</a:t>
            </a:r>
            <a:r>
              <a:rPr lang="en-US" sz="2400" dirty="0" smtClean="0">
                <a:solidFill>
                  <a:schemeClr val="tx1"/>
                </a:solidFill>
                <a:cs typeface="B Traffic" pitchFamily="2" charset="-78"/>
              </a:rPr>
              <a:t>:</a:t>
            </a:r>
            <a:endParaRPr lang="fa-IR" sz="2400" dirty="0" smtClean="0">
              <a:solidFill>
                <a:schemeClr val="tx1"/>
              </a:solidFill>
              <a:cs typeface="B Traffic" pitchFamily="2" charset="-78"/>
            </a:endParaRPr>
          </a:p>
          <a:p>
            <a:pPr algn="justLow" rtl="1">
              <a:buFont typeface="Arial" pitchFamily="34" charset="0"/>
              <a:buChar char="•"/>
            </a:pPr>
            <a:r>
              <a:rPr lang="fa-IR" sz="2400" dirty="0" smtClean="0">
                <a:solidFill>
                  <a:srgbClr val="FFC000"/>
                </a:solidFill>
                <a:cs typeface="B Traffic" pitchFamily="2" charset="-78"/>
              </a:rPr>
              <a:t>ظهار( تشبیه زن به مادر یا خواهر برای تحریم ابدی)</a:t>
            </a:r>
            <a:endParaRPr lang="en-US" sz="2400" dirty="0" smtClean="0">
              <a:solidFill>
                <a:srgbClr val="FFC000"/>
              </a:solidFill>
              <a:cs typeface="B Traffic" pitchFamily="2" charset="-78"/>
            </a:endParaRPr>
          </a:p>
          <a:p>
            <a:pPr algn="justLow" rtl="1">
              <a:buFont typeface="Arial" pitchFamily="34" charset="0"/>
              <a:buChar char="•"/>
            </a:pPr>
            <a:r>
              <a:rPr lang="fa-IR" sz="2400" dirty="0" smtClean="0">
                <a:solidFill>
                  <a:srgbClr val="FFC000"/>
                </a:solidFill>
                <a:cs typeface="B Traffic" pitchFamily="2" charset="-78"/>
              </a:rPr>
              <a:t> ایلا( سوگند خوردن و بلا تکلیف گذاشتن زن)</a:t>
            </a:r>
            <a:endParaRPr lang="en-US" sz="2400" dirty="0" smtClean="0">
              <a:solidFill>
                <a:srgbClr val="FFC000"/>
              </a:solidFill>
              <a:cs typeface="B Traffic" pitchFamily="2" charset="-78"/>
            </a:endParaRPr>
          </a:p>
          <a:p>
            <a:pPr algn="justLow" rtl="1">
              <a:buFont typeface="Arial" pitchFamily="34" charset="0"/>
              <a:buChar char="•"/>
            </a:pPr>
            <a:r>
              <a:rPr lang="fa-IR" sz="2400" dirty="0" smtClean="0">
                <a:solidFill>
                  <a:srgbClr val="FFC000"/>
                </a:solidFill>
                <a:cs typeface="B Traffic" pitchFamily="2" charset="-78"/>
              </a:rPr>
              <a:t>ضرار( گرفتار کردن زن بین طلاق و رجوع های مکرر)</a:t>
            </a:r>
            <a:endParaRPr lang="en-US" sz="2400" dirty="0" smtClean="0">
              <a:solidFill>
                <a:srgbClr val="FFC000"/>
              </a:solidFill>
              <a:cs typeface="B Traffic" pitchFamily="2" charset="-78"/>
            </a:endParaRPr>
          </a:p>
        </p:txBody>
      </p:sp>
    </p:spTree>
    <p:extLst>
      <p:ext uri="{BB962C8B-B14F-4D97-AF65-F5344CB8AC3E}">
        <p14:creationId xmlns:p14="http://schemas.microsoft.com/office/powerpoint/2010/main" xmlns="" val="6748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 calcmode="lin" valueType="num">
                                      <p:cBhvr>
                                        <p:cTn id="12" dur="500" fill="hold"/>
                                        <p:tgtEl>
                                          <p:spTgt spid="10"/>
                                        </p:tgtEl>
                                        <p:attrNameLst>
                                          <p:attrName>style.rotation</p:attrName>
                                        </p:attrNameLst>
                                      </p:cBhvr>
                                      <p:tavLst>
                                        <p:tav tm="0">
                                          <p:val>
                                            <p:fltVal val="360"/>
                                          </p:val>
                                        </p:tav>
                                        <p:tav tm="100000">
                                          <p:val>
                                            <p:fltVal val="0"/>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914400" y="1295400"/>
            <a:ext cx="4947874" cy="4914811"/>
          </a:xfrm>
          <a:prstGeom prst="rect">
            <a:avLst/>
          </a:prstGeom>
          <a:noFill/>
        </p:spPr>
      </p:pic>
      <p:sp>
        <p:nvSpPr>
          <p:cNvPr id="3" name="Content Placeholder 2"/>
          <p:cNvSpPr>
            <a:spLocks noGrp="1"/>
          </p:cNvSpPr>
          <p:nvPr>
            <p:ph idx="1"/>
          </p:nvPr>
        </p:nvSpPr>
        <p:spPr>
          <a:xfrm>
            <a:off x="381000" y="1371600"/>
            <a:ext cx="8534400" cy="3733800"/>
          </a:xfrm>
        </p:spPr>
        <p:style>
          <a:lnRef idx="0">
            <a:schemeClr val="accent3"/>
          </a:lnRef>
          <a:fillRef idx="3">
            <a:schemeClr val="accent3"/>
          </a:fillRef>
          <a:effectRef idx="3">
            <a:schemeClr val="accent3"/>
          </a:effectRef>
          <a:fontRef idx="minor">
            <a:schemeClr val="lt1"/>
          </a:fontRef>
        </p:style>
        <p:txBody>
          <a:bodyPr>
            <a:normAutofit/>
          </a:bodyPr>
          <a:lstStyle/>
          <a:p>
            <a:pPr marL="0" indent="0" algn="justLow" rtl="1">
              <a:buNone/>
            </a:pPr>
            <a:r>
              <a:rPr lang="fa-IR" b="1" dirty="0" smtClean="0">
                <a:solidFill>
                  <a:schemeClr val="tx2"/>
                </a:solidFill>
                <a:cs typeface="B Traffic" pitchFamily="2" charset="-78"/>
              </a:rPr>
              <a:t>منابع ثروت: </a:t>
            </a:r>
          </a:p>
          <a:p>
            <a:pPr algn="justLow" rtl="1"/>
            <a:r>
              <a:rPr lang="fa-IR" dirty="0" smtClean="0">
                <a:solidFill>
                  <a:schemeClr val="tx1"/>
                </a:solidFill>
                <a:cs typeface="B Traffic" pitchFamily="2" charset="-78"/>
              </a:rPr>
              <a:t>داد و</a:t>
            </a:r>
            <a:r>
              <a:rPr lang="en-US" dirty="0" smtClean="0">
                <a:solidFill>
                  <a:schemeClr val="tx1"/>
                </a:solidFill>
                <a:cs typeface="B Traffic" pitchFamily="2" charset="-78"/>
              </a:rPr>
              <a:t> </a:t>
            </a:r>
            <a:r>
              <a:rPr lang="fa-IR" dirty="0" smtClean="0">
                <a:solidFill>
                  <a:schemeClr val="tx1"/>
                </a:solidFill>
                <a:cs typeface="B Traffic" pitchFamily="2" charset="-78"/>
              </a:rPr>
              <a:t>ستد</a:t>
            </a:r>
            <a:r>
              <a:rPr lang="en-US" dirty="0" smtClean="0">
                <a:solidFill>
                  <a:schemeClr val="tx1"/>
                </a:solidFill>
                <a:cs typeface="B Traffic" pitchFamily="2" charset="-78"/>
              </a:rPr>
              <a:t> </a:t>
            </a:r>
            <a:r>
              <a:rPr lang="fa-IR" dirty="0" smtClean="0">
                <a:solidFill>
                  <a:schemeClr val="tx1"/>
                </a:solidFill>
                <a:cs typeface="B Traffic" pitchFamily="2" charset="-78"/>
              </a:rPr>
              <a:t>جواهر وسنگ‌های قیمتی،کشاورزی،</a:t>
            </a:r>
            <a:r>
              <a:rPr lang="en-US" dirty="0" smtClean="0">
                <a:solidFill>
                  <a:schemeClr val="tx1"/>
                </a:solidFill>
                <a:cs typeface="B Traffic" pitchFamily="2" charset="-78"/>
              </a:rPr>
              <a:t> </a:t>
            </a:r>
            <a:r>
              <a:rPr lang="fa-IR" dirty="0" smtClean="0">
                <a:solidFill>
                  <a:schemeClr val="tx1"/>
                </a:solidFill>
                <a:cs typeface="B Traffic" pitchFamily="2" charset="-78"/>
              </a:rPr>
              <a:t>دامداری درمناطق</a:t>
            </a:r>
            <a:r>
              <a:rPr lang="en-US" dirty="0" smtClean="0">
                <a:solidFill>
                  <a:schemeClr val="tx1"/>
                </a:solidFill>
                <a:cs typeface="B Traffic" pitchFamily="2" charset="-78"/>
              </a:rPr>
              <a:t> </a:t>
            </a:r>
            <a:r>
              <a:rPr lang="fa-IR" dirty="0" smtClean="0">
                <a:solidFill>
                  <a:schemeClr val="tx1"/>
                </a:solidFill>
                <a:cs typeface="B Traffic" pitchFamily="2" charset="-78"/>
              </a:rPr>
              <a:t>برخوردار از آب</a:t>
            </a:r>
          </a:p>
          <a:p>
            <a:pPr algn="justLow" rtl="1"/>
            <a:r>
              <a:rPr lang="fa-IR" dirty="0" smtClean="0">
                <a:solidFill>
                  <a:schemeClr val="tx1"/>
                </a:solidFill>
                <a:cs typeface="B Traffic" pitchFamily="2" charset="-78"/>
              </a:rPr>
              <a:t>درآمد حاصل از زیارت مکه در ایام</a:t>
            </a:r>
            <a:r>
              <a:rPr lang="en-US" dirty="0" smtClean="0">
                <a:solidFill>
                  <a:schemeClr val="tx1"/>
                </a:solidFill>
                <a:cs typeface="B Traffic" pitchFamily="2" charset="-78"/>
              </a:rPr>
              <a:t> </a:t>
            </a:r>
            <a:r>
              <a:rPr lang="fa-IR" dirty="0" smtClean="0">
                <a:solidFill>
                  <a:schemeClr val="tx1"/>
                </a:solidFill>
                <a:cs typeface="B Traffic" pitchFamily="2" charset="-78"/>
              </a:rPr>
              <a:t>خاص</a:t>
            </a:r>
          </a:p>
          <a:p>
            <a:pPr algn="justLow" rtl="1"/>
            <a:r>
              <a:rPr lang="fa-IR" dirty="0" smtClean="0">
                <a:solidFill>
                  <a:schemeClr val="tx1"/>
                </a:solidFill>
                <a:cs typeface="B Traffic" pitchFamily="2" charset="-78"/>
              </a:rPr>
              <a:t>غارت، دزدی، قمار، ربا،کم</a:t>
            </a:r>
            <a:r>
              <a:rPr lang="en-US" dirty="0" smtClean="0">
                <a:solidFill>
                  <a:schemeClr val="tx1"/>
                </a:solidFill>
                <a:cs typeface="B Traffic" pitchFamily="2" charset="-78"/>
              </a:rPr>
              <a:t> </a:t>
            </a:r>
            <a:r>
              <a:rPr lang="fa-IR" dirty="0" smtClean="0">
                <a:solidFill>
                  <a:schemeClr val="tx1"/>
                </a:solidFill>
                <a:cs typeface="B Traffic" pitchFamily="2" charset="-78"/>
              </a:rPr>
              <a:t>فروشی</a:t>
            </a:r>
          </a:p>
          <a:p>
            <a:pPr algn="justLow" rtl="1"/>
            <a:r>
              <a:rPr lang="fa-IR" dirty="0" smtClean="0">
                <a:solidFill>
                  <a:schemeClr val="tx1"/>
                </a:solidFill>
                <a:cs typeface="B Traffic" pitchFamily="2" charset="-78"/>
              </a:rPr>
              <a:t>برقراری بازار و</a:t>
            </a:r>
            <a:r>
              <a:rPr lang="en-US" dirty="0" smtClean="0">
                <a:solidFill>
                  <a:schemeClr val="tx1"/>
                </a:solidFill>
                <a:cs typeface="B Traffic" pitchFamily="2" charset="-78"/>
              </a:rPr>
              <a:t> </a:t>
            </a:r>
            <a:r>
              <a:rPr lang="fa-IR" dirty="0" smtClean="0">
                <a:solidFill>
                  <a:schemeClr val="tx1"/>
                </a:solidFill>
                <a:cs typeface="B Traffic" pitchFamily="2" charset="-78"/>
              </a:rPr>
              <a:t>نمایشگاه‌های فصلی</a:t>
            </a:r>
            <a:endParaRPr lang="en-US" dirty="0" smtClean="0">
              <a:solidFill>
                <a:schemeClr val="tx1"/>
              </a:solidFill>
              <a:cs typeface="B Traffic" pitchFamily="2" charset="-78"/>
            </a:endParaRPr>
          </a:p>
        </p:txBody>
      </p:sp>
      <p:sp>
        <p:nvSpPr>
          <p:cNvPr id="4" name="Rounded Rectangle 3"/>
          <p:cNvSpPr/>
          <p:nvPr/>
        </p:nvSpPr>
        <p:spPr>
          <a:xfrm>
            <a:off x="4214810" y="142852"/>
            <a:ext cx="4786346" cy="114300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r" rtl="1">
              <a:buNone/>
            </a:pPr>
            <a:r>
              <a:rPr lang="fa-IR" sz="3600" dirty="0" smtClean="0">
                <a:cs typeface="B Homa" pitchFamily="2" charset="-78"/>
              </a:rPr>
              <a:t>ه) وضعیت اقتصادی</a:t>
            </a:r>
          </a:p>
        </p:txBody>
      </p:sp>
      <p:pic>
        <p:nvPicPr>
          <p:cNvPr id="3074" name="Picture 2" descr="D:\hamidi\aks\png\AN071TR.PNG"/>
          <p:cNvPicPr>
            <a:picLocks noChangeAspect="1" noChangeArrowheads="1"/>
          </p:cNvPicPr>
          <p:nvPr/>
        </p:nvPicPr>
        <p:blipFill>
          <a:blip r:embed="rId3" cstate="print"/>
          <a:srcRect/>
          <a:stretch>
            <a:fillRect/>
          </a:stretch>
        </p:blipFill>
        <p:spPr bwMode="auto">
          <a:xfrm>
            <a:off x="4429124" y="285728"/>
            <a:ext cx="928694" cy="868179"/>
          </a:xfrm>
          <a:prstGeom prst="rect">
            <a:avLst/>
          </a:prstGeom>
          <a:noFill/>
        </p:spPr>
      </p:pic>
      <p:pic>
        <p:nvPicPr>
          <p:cNvPr id="3076" name="Picture 4" descr="D:\hamidi\aks\9\515965_svVZS41T.jpg"/>
          <p:cNvPicPr>
            <a:picLocks noChangeAspect="1" noChangeArrowheads="1"/>
          </p:cNvPicPr>
          <p:nvPr/>
        </p:nvPicPr>
        <p:blipFill>
          <a:blip r:embed="rId4" cstate="print"/>
          <a:srcRect t="2061" b="3115"/>
          <a:stretch>
            <a:fillRect/>
          </a:stretch>
        </p:blipFill>
        <p:spPr bwMode="auto">
          <a:xfrm>
            <a:off x="990600" y="1295400"/>
            <a:ext cx="6858000" cy="5382228"/>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7" y="5687"/>
            <a:ext cx="1192709" cy="1280173"/>
          </a:xfrm>
          <a:prstGeom prst="rect">
            <a:avLst/>
          </a:prstGeom>
        </p:spPr>
      </p:pic>
    </p:spTree>
    <p:extLst>
      <p:ext uri="{BB962C8B-B14F-4D97-AF65-F5344CB8AC3E}">
        <p14:creationId xmlns:p14="http://schemas.microsoft.com/office/powerpoint/2010/main" xmlns="" val="18782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from="(-#ppt_w/2)" to="(#ppt_x)" calcmode="lin" valueType="num">
                                      <p:cBhvr>
                                        <p:cTn id="15" dur="600" fill="hold">
                                          <p:stCondLst>
                                            <p:cond delay="0"/>
                                          </p:stCondLst>
                                        </p:cTn>
                                        <p:tgtEl>
                                          <p:spTgt spid="3">
                                            <p:bg/>
                                          </p:spTgt>
                                        </p:tgtEl>
                                        <p:attrNameLst>
                                          <p:attrName>ppt_x</p:attrName>
                                        </p:attrNameLst>
                                      </p:cBhvr>
                                    </p:anim>
                                    <p:anim from="0" to="-1.0" calcmode="lin" valueType="num">
                                      <p:cBhvr>
                                        <p:cTn id="16" dur="200" decel="50000" autoRev="1" fill="hold">
                                          <p:stCondLst>
                                            <p:cond delay="600"/>
                                          </p:stCondLst>
                                        </p:cTn>
                                        <p:tgtEl>
                                          <p:spTgt spid="3">
                                            <p:bg/>
                                          </p:spTgt>
                                        </p:tgtEl>
                                        <p:attrNameLst>
                                          <p:attrName>xshear</p:attrName>
                                        </p:attrNameLst>
                                      </p:cBhvr>
                                    </p:anim>
                                    <p:animScale>
                                      <p:cBhvr>
                                        <p:cTn id="17" dur="200" decel="100000" autoRev="1" fill="hold">
                                          <p:stCondLst>
                                            <p:cond delay="600"/>
                                          </p:stCondLst>
                                        </p:cTn>
                                        <p:tgtEl>
                                          <p:spTgt spid="3">
                                            <p:bg/>
                                          </p:spTgt>
                                        </p:tgtEl>
                                      </p:cBhvr>
                                      <p:from x="100000" y="100000"/>
                                      <p:to x="80000" y="100000"/>
                                    </p:animScale>
                                    <p:anim by="(#ppt_h/3+#ppt_w*0.1)" calcmode="lin" valueType="num">
                                      <p:cBhvr additive="sum">
                                        <p:cTn id="18" dur="200" decel="100000" autoRev="1" fill="hold">
                                          <p:stCondLst>
                                            <p:cond delay="600"/>
                                          </p:stCondLst>
                                        </p:cTn>
                                        <p:tgtEl>
                                          <p:spTgt spid="3">
                                            <p:bg/>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3">
                                            <p:txEl>
                                              <p:pRg st="0" end="0"/>
                                            </p:txEl>
                                          </p:spTgt>
                                        </p:tgtEl>
                                        <p:attrNameLst>
                                          <p:attrName>ppt_x</p:attrName>
                                        </p:attrNameLst>
                                      </p:cBhvr>
                                    </p:anim>
                                    <p:anim from="0" to="-1.0" calcmode="lin" valueType="num">
                                      <p:cBhvr>
                                        <p:cTn id="24" dur="200" decel="50000" autoRev="1" fill="hold">
                                          <p:stCondLst>
                                            <p:cond delay="600"/>
                                          </p:stCondLst>
                                        </p:cTn>
                                        <p:tgtEl>
                                          <p:spTgt spid="3">
                                            <p:txEl>
                                              <p:pRg st="0" end="0"/>
                                            </p:txEl>
                                          </p:spTgt>
                                        </p:tgtEl>
                                        <p:attrNameLst>
                                          <p:attrName>xshear</p:attrName>
                                        </p:attrNameLst>
                                      </p:cBhvr>
                                    </p:anim>
                                    <p:animScale>
                                      <p:cBhvr>
                                        <p:cTn id="25" dur="200" decel="100000" autoRev="1" fill="hold">
                                          <p:stCondLst>
                                            <p:cond delay="600"/>
                                          </p:stCondLst>
                                        </p:cTn>
                                        <p:tgtEl>
                                          <p:spTgt spid="3">
                                            <p:txEl>
                                              <p:pRg st="0" end="0"/>
                                            </p:txEl>
                                          </p:spTgt>
                                        </p:tgtEl>
                                      </p:cBhvr>
                                      <p:from x="100000" y="100000"/>
                                      <p:to x="80000" y="100000"/>
                                    </p:animScale>
                                    <p:anim by="(#ppt_h/3+#ppt_w*0.1)" calcmode="lin" valueType="num">
                                      <p:cBhvr additive="sum">
                                        <p:cTn id="26" dur="200" decel="100000" autoRev="1" fill="hold">
                                          <p:stCondLst>
                                            <p:cond delay="600"/>
                                          </p:stCondLst>
                                        </p:cTn>
                                        <p:tgtEl>
                                          <p:spTgt spid="3">
                                            <p:txEl>
                                              <p:pRg st="0" end="0"/>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from="(-#ppt_w/2)" to="(#ppt_x)" calcmode="lin" valueType="num">
                                      <p:cBhvr>
                                        <p:cTn id="31" dur="600" fill="hold">
                                          <p:stCondLst>
                                            <p:cond delay="0"/>
                                          </p:stCondLst>
                                        </p:cTn>
                                        <p:tgtEl>
                                          <p:spTgt spid="3">
                                            <p:txEl>
                                              <p:pRg st="1" end="1"/>
                                            </p:txEl>
                                          </p:spTgt>
                                        </p:tgtEl>
                                        <p:attrNameLst>
                                          <p:attrName>ppt_x</p:attrName>
                                        </p:attrNameLst>
                                      </p:cBhvr>
                                    </p:anim>
                                    <p:anim from="0" to="-1.0" calcmode="lin" valueType="num">
                                      <p:cBhvr>
                                        <p:cTn id="32" dur="200" decel="50000" autoRev="1" fill="hold">
                                          <p:stCondLst>
                                            <p:cond delay="600"/>
                                          </p:stCondLst>
                                        </p:cTn>
                                        <p:tgtEl>
                                          <p:spTgt spid="3">
                                            <p:txEl>
                                              <p:pRg st="1" end="1"/>
                                            </p:txEl>
                                          </p:spTgt>
                                        </p:tgtEl>
                                        <p:attrNameLst>
                                          <p:attrName>xshear</p:attrName>
                                        </p:attrNameLst>
                                      </p:cBhvr>
                                    </p:anim>
                                    <p:animScale>
                                      <p:cBhvr>
                                        <p:cTn id="33" dur="200" decel="100000" autoRev="1" fill="hold">
                                          <p:stCondLst>
                                            <p:cond delay="600"/>
                                          </p:stCondLst>
                                        </p:cTn>
                                        <p:tgtEl>
                                          <p:spTgt spid="3">
                                            <p:txEl>
                                              <p:pRg st="1" end="1"/>
                                            </p:txEl>
                                          </p:spTgt>
                                        </p:tgtEl>
                                      </p:cBhvr>
                                      <p:from x="100000" y="100000"/>
                                      <p:to x="80000" y="100000"/>
                                    </p:animScale>
                                    <p:anim by="(#ppt_h/3+#ppt_w*0.1)" calcmode="lin" valueType="num">
                                      <p:cBhvr additive="sum">
                                        <p:cTn id="34"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from="(-#ppt_w/2)" to="(#ppt_x)" calcmode="lin" valueType="num">
                                      <p:cBhvr>
                                        <p:cTn id="39" dur="600" fill="hold">
                                          <p:stCondLst>
                                            <p:cond delay="0"/>
                                          </p:stCondLst>
                                        </p:cTn>
                                        <p:tgtEl>
                                          <p:spTgt spid="3">
                                            <p:txEl>
                                              <p:pRg st="2" end="2"/>
                                            </p:txEl>
                                          </p:spTgt>
                                        </p:tgtEl>
                                        <p:attrNameLst>
                                          <p:attrName>ppt_x</p:attrName>
                                        </p:attrNameLst>
                                      </p:cBhvr>
                                    </p:anim>
                                    <p:anim from="0" to="-1.0" calcmode="lin" valueType="num">
                                      <p:cBhvr>
                                        <p:cTn id="40" dur="200" decel="50000" autoRev="1" fill="hold">
                                          <p:stCondLst>
                                            <p:cond delay="600"/>
                                          </p:stCondLst>
                                        </p:cTn>
                                        <p:tgtEl>
                                          <p:spTgt spid="3">
                                            <p:txEl>
                                              <p:pRg st="2" end="2"/>
                                            </p:txEl>
                                          </p:spTgt>
                                        </p:tgtEl>
                                        <p:attrNameLst>
                                          <p:attrName>xshear</p:attrName>
                                        </p:attrNameLst>
                                      </p:cBhvr>
                                    </p:anim>
                                    <p:animScale>
                                      <p:cBhvr>
                                        <p:cTn id="41" dur="200" decel="100000" autoRev="1" fill="hold">
                                          <p:stCondLst>
                                            <p:cond delay="600"/>
                                          </p:stCondLst>
                                        </p:cTn>
                                        <p:tgtEl>
                                          <p:spTgt spid="3">
                                            <p:txEl>
                                              <p:pRg st="2" end="2"/>
                                            </p:txEl>
                                          </p:spTgt>
                                        </p:tgtEl>
                                      </p:cBhvr>
                                      <p:from x="100000" y="100000"/>
                                      <p:to x="80000" y="100000"/>
                                    </p:animScale>
                                    <p:anim by="(#ppt_h/3+#ppt_w*0.1)" calcmode="lin" valueType="num">
                                      <p:cBhvr additive="sum">
                                        <p:cTn id="42"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from="(-#ppt_w/2)" to="(#ppt_x)" calcmode="lin" valueType="num">
                                      <p:cBhvr>
                                        <p:cTn id="47" dur="600" fill="hold">
                                          <p:stCondLst>
                                            <p:cond delay="0"/>
                                          </p:stCondLst>
                                        </p:cTn>
                                        <p:tgtEl>
                                          <p:spTgt spid="3">
                                            <p:txEl>
                                              <p:pRg st="3" end="3"/>
                                            </p:txEl>
                                          </p:spTgt>
                                        </p:tgtEl>
                                        <p:attrNameLst>
                                          <p:attrName>ppt_x</p:attrName>
                                        </p:attrNameLst>
                                      </p:cBhvr>
                                    </p:anim>
                                    <p:anim from="0" to="-1.0" calcmode="lin" valueType="num">
                                      <p:cBhvr>
                                        <p:cTn id="48" dur="200" decel="50000" autoRev="1" fill="hold">
                                          <p:stCondLst>
                                            <p:cond delay="600"/>
                                          </p:stCondLst>
                                        </p:cTn>
                                        <p:tgtEl>
                                          <p:spTgt spid="3">
                                            <p:txEl>
                                              <p:pRg st="3" end="3"/>
                                            </p:txEl>
                                          </p:spTgt>
                                        </p:tgtEl>
                                        <p:attrNameLst>
                                          <p:attrName>xshear</p:attrName>
                                        </p:attrNameLst>
                                      </p:cBhvr>
                                    </p:anim>
                                    <p:animScale>
                                      <p:cBhvr>
                                        <p:cTn id="49" dur="200" decel="100000" autoRev="1" fill="hold">
                                          <p:stCondLst>
                                            <p:cond delay="600"/>
                                          </p:stCondLst>
                                        </p:cTn>
                                        <p:tgtEl>
                                          <p:spTgt spid="3">
                                            <p:txEl>
                                              <p:pRg st="3" end="3"/>
                                            </p:txEl>
                                          </p:spTgt>
                                        </p:tgtEl>
                                      </p:cBhvr>
                                      <p:from x="100000" y="100000"/>
                                      <p:to x="80000" y="100000"/>
                                    </p:animScale>
                                    <p:anim by="(#ppt_h/3+#ppt_w*0.1)" calcmode="lin" valueType="num">
                                      <p:cBhvr additive="sum">
                                        <p:cTn id="50"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from="(-#ppt_w/2)" to="(#ppt_x)" calcmode="lin" valueType="num">
                                      <p:cBhvr>
                                        <p:cTn id="55" dur="600" fill="hold">
                                          <p:stCondLst>
                                            <p:cond delay="0"/>
                                          </p:stCondLst>
                                        </p:cTn>
                                        <p:tgtEl>
                                          <p:spTgt spid="3">
                                            <p:txEl>
                                              <p:pRg st="4" end="4"/>
                                            </p:txEl>
                                          </p:spTgt>
                                        </p:tgtEl>
                                        <p:attrNameLst>
                                          <p:attrName>ppt_x</p:attrName>
                                        </p:attrNameLst>
                                      </p:cBhvr>
                                    </p:anim>
                                    <p:anim from="0" to="-1.0" calcmode="lin" valueType="num">
                                      <p:cBhvr>
                                        <p:cTn id="56" dur="200" decel="50000" autoRev="1" fill="hold">
                                          <p:stCondLst>
                                            <p:cond delay="600"/>
                                          </p:stCondLst>
                                        </p:cTn>
                                        <p:tgtEl>
                                          <p:spTgt spid="3">
                                            <p:txEl>
                                              <p:pRg st="4" end="4"/>
                                            </p:txEl>
                                          </p:spTgt>
                                        </p:tgtEl>
                                        <p:attrNameLst>
                                          <p:attrName>xshear</p:attrName>
                                        </p:attrNameLst>
                                      </p:cBhvr>
                                    </p:anim>
                                    <p:animScale>
                                      <p:cBhvr>
                                        <p:cTn id="57" dur="200" decel="100000" autoRev="1" fill="hold">
                                          <p:stCondLst>
                                            <p:cond delay="600"/>
                                          </p:stCondLst>
                                        </p:cTn>
                                        <p:tgtEl>
                                          <p:spTgt spid="3">
                                            <p:txEl>
                                              <p:pRg st="4" end="4"/>
                                            </p:txEl>
                                          </p:spTgt>
                                        </p:tgtEl>
                                      </p:cBhvr>
                                      <p:from x="100000" y="100000"/>
                                      <p:to x="80000" y="100000"/>
                                    </p:animScale>
                                    <p:anim by="(#ppt_h/3+#ppt_w*0.1)" calcmode="lin" valueType="num">
                                      <p:cBhvr additive="sum">
                                        <p:cTn id="58" dur="200" decel="100000" autoRev="1" fill="hold">
                                          <p:stCondLst>
                                            <p:cond delay="600"/>
                                          </p:stCondLst>
                                        </p:cTn>
                                        <p:tgtEl>
                                          <p:spTgt spid="3">
                                            <p:txEl>
                                              <p:pRg st="4" end="4"/>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076"/>
                                        </p:tgtEl>
                                        <p:attrNameLst>
                                          <p:attrName>style.visibility</p:attrName>
                                        </p:attrNameLst>
                                      </p:cBhvr>
                                      <p:to>
                                        <p:strVal val="visible"/>
                                      </p:to>
                                    </p:set>
                                    <p:animEffect transition="in" filter="fade">
                                      <p:cBhvr>
                                        <p:cTn id="63" dur="2000"/>
                                        <p:tgtEl>
                                          <p:spTgt spid="3076"/>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 calcmode="lin" valueType="num">
                                      <p:cBhvr>
                                        <p:cTn id="68" dur="500" fill="hold"/>
                                        <p:tgtEl>
                                          <p:spTgt spid="7"/>
                                        </p:tgtEl>
                                        <p:attrNameLst>
                                          <p:attrName>style.rotation</p:attrName>
                                        </p:attrNameLst>
                                      </p:cBhvr>
                                      <p:tavLst>
                                        <p:tav tm="0">
                                          <p:val>
                                            <p:fltVal val="360"/>
                                          </p:val>
                                        </p:tav>
                                        <p:tav tm="100000">
                                          <p:val>
                                            <p:fltVal val="0"/>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Dell\Desktop\New Folder (2)\286_02.gif"/>
          <p:cNvPicPr>
            <a:picLocks noChangeAspect="1" noChangeArrowheads="1"/>
          </p:cNvPicPr>
          <p:nvPr/>
        </p:nvPicPr>
        <p:blipFill>
          <a:blip r:embed="rId2" cstate="print"/>
          <a:stretch>
            <a:fillRect/>
          </a:stretch>
        </p:blipFill>
        <p:spPr bwMode="auto">
          <a:xfrm>
            <a:off x="0" y="0"/>
            <a:ext cx="3966272" cy="2549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ounded Rectangle 8"/>
          <p:cNvSpPr/>
          <p:nvPr/>
        </p:nvSpPr>
        <p:spPr>
          <a:xfrm>
            <a:off x="3714776" y="1395402"/>
            <a:ext cx="5357818" cy="13906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Low" rtl="1">
              <a:buNone/>
            </a:pPr>
            <a:r>
              <a:rPr lang="fa-IR" b="1" dirty="0" smtClean="0">
                <a:solidFill>
                  <a:schemeClr val="accent2"/>
                </a:solidFill>
                <a:cs typeface="B Traffic" pitchFamily="2" charset="-78"/>
              </a:rPr>
              <a:t>عنصر اصلی دین قبایل عرب جاهلی، شرک و بت پرستی و به تعبیری،آمیزه ای از تعددخدایان و طبیعت پرستی بود.</a:t>
            </a:r>
            <a:endParaRPr lang="en-US" b="1" dirty="0" smtClean="0">
              <a:solidFill>
                <a:schemeClr val="accent2"/>
              </a:solidFill>
              <a:cs typeface="B Traffic" pitchFamily="2" charset="-78"/>
            </a:endParaRPr>
          </a:p>
        </p:txBody>
      </p:sp>
      <p:sp>
        <p:nvSpPr>
          <p:cNvPr id="6" name="Rounded Rectangle 5"/>
          <p:cNvSpPr/>
          <p:nvPr/>
        </p:nvSpPr>
        <p:spPr>
          <a:xfrm>
            <a:off x="4857752" y="142852"/>
            <a:ext cx="4071966" cy="11430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rtl="1">
              <a:buNone/>
            </a:pPr>
            <a:r>
              <a:rPr lang="fa-IR" sz="4000" dirty="0" smtClean="0">
                <a:cs typeface="B Homa" pitchFamily="2" charset="-78"/>
              </a:rPr>
              <a:t>و) اوضاع دینی</a:t>
            </a:r>
          </a:p>
        </p:txBody>
      </p:sp>
      <p:pic>
        <p:nvPicPr>
          <p:cNvPr id="8" name="Picture 2" descr="D:\hamidi\aks\png\AN071TR.PNG"/>
          <p:cNvPicPr>
            <a:picLocks noChangeAspect="1" noChangeArrowheads="1"/>
          </p:cNvPicPr>
          <p:nvPr/>
        </p:nvPicPr>
        <p:blipFill>
          <a:blip r:embed="rId3" cstate="print"/>
          <a:srcRect/>
          <a:stretch>
            <a:fillRect/>
          </a:stretch>
        </p:blipFill>
        <p:spPr bwMode="auto">
          <a:xfrm>
            <a:off x="7858148" y="285728"/>
            <a:ext cx="928694" cy="868179"/>
          </a:xfrm>
          <a:prstGeom prst="rect">
            <a:avLst/>
          </a:prstGeom>
          <a:noFill/>
        </p:spPr>
      </p:pic>
      <p:graphicFrame>
        <p:nvGraphicFramePr>
          <p:cNvPr id="10" name="Diagram 9"/>
          <p:cNvGraphicFramePr/>
          <p:nvPr>
            <p:extLst/>
          </p:nvPr>
        </p:nvGraphicFramePr>
        <p:xfrm>
          <a:off x="1357290" y="2571744"/>
          <a:ext cx="7572428" cy="428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hlinkClick r:id="rId8" action="ppaction://hlinkfile"/>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89595" y="5445224"/>
            <a:ext cx="1162472" cy="1137526"/>
          </a:xfrm>
          <a:prstGeom prst="rect">
            <a:avLst/>
          </a:prstGeom>
        </p:spPr>
      </p:pic>
    </p:spTree>
    <p:extLst>
      <p:ext uri="{BB962C8B-B14F-4D97-AF65-F5344CB8AC3E}">
        <p14:creationId xmlns:p14="http://schemas.microsoft.com/office/powerpoint/2010/main" xmlns="" val="387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Graphic spid="10"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1833926" y="0"/>
            <a:ext cx="4947874" cy="4914811"/>
          </a:xfrm>
          <a:prstGeom prst="rect">
            <a:avLst/>
          </a:prstGeom>
          <a:noFill/>
        </p:spPr>
      </p:pic>
      <p:sp>
        <p:nvSpPr>
          <p:cNvPr id="3" name="Content Placeholder 2"/>
          <p:cNvSpPr>
            <a:spLocks noGrp="1"/>
          </p:cNvSpPr>
          <p:nvPr>
            <p:ph idx="1"/>
          </p:nvPr>
        </p:nvSpPr>
        <p:spPr>
          <a:xfrm>
            <a:off x="457200" y="1219200"/>
            <a:ext cx="8229600" cy="5195911"/>
          </a:xfrm>
        </p:spPr>
        <p:style>
          <a:lnRef idx="1">
            <a:schemeClr val="accent3"/>
          </a:lnRef>
          <a:fillRef idx="2">
            <a:schemeClr val="accent3"/>
          </a:fillRef>
          <a:effectRef idx="1">
            <a:schemeClr val="accent3"/>
          </a:effectRef>
          <a:fontRef idx="minor">
            <a:schemeClr val="dk1"/>
          </a:fontRef>
        </p:style>
        <p:txBody>
          <a:bodyPr>
            <a:noAutofit/>
          </a:bodyPr>
          <a:lstStyle/>
          <a:p>
            <a:pPr algn="justLow" rtl="1">
              <a:buNone/>
            </a:pPr>
            <a:endParaRPr lang="en-US" sz="2400" b="1" dirty="0" smtClean="0">
              <a:solidFill>
                <a:srgbClr val="C00000"/>
              </a:solidFill>
              <a:cs typeface="B Homa" panose="00000400000000000000" pitchFamily="2" charset="-78"/>
            </a:endParaRPr>
          </a:p>
          <a:p>
            <a:pPr algn="justLow" rtl="1">
              <a:buNone/>
            </a:pPr>
            <a:r>
              <a:rPr lang="fa-IR" sz="2400" b="1" dirty="0" smtClean="0">
                <a:solidFill>
                  <a:srgbClr val="C00000"/>
                </a:solidFill>
                <a:cs typeface="B Homa" panose="00000400000000000000" pitchFamily="2" charset="-78"/>
              </a:rPr>
              <a:t>تاریخ جاهلیت و مفهوم آن:</a:t>
            </a:r>
          </a:p>
          <a:p>
            <a:pPr marL="0" indent="0" algn="justLow" rtl="1">
              <a:buNone/>
            </a:pPr>
            <a:r>
              <a:rPr lang="fa-IR" sz="2400" b="1" dirty="0" smtClean="0">
                <a:solidFill>
                  <a:schemeClr val="accent5">
                    <a:lumMod val="50000"/>
                  </a:schemeClr>
                </a:solidFill>
                <a:cs typeface="B Homa" panose="00000400000000000000" pitchFamily="2" charset="-78"/>
              </a:rPr>
              <a:t>جاهلیت</a:t>
            </a:r>
            <a:r>
              <a:rPr lang="en-US" sz="2400" b="1" dirty="0" smtClean="0">
                <a:solidFill>
                  <a:schemeClr val="accent5">
                    <a:lumMod val="50000"/>
                  </a:schemeClr>
                </a:solidFill>
                <a:cs typeface="B Homa" panose="00000400000000000000" pitchFamily="2" charset="-78"/>
              </a:rPr>
              <a:t>:</a:t>
            </a:r>
            <a:r>
              <a:rPr lang="fa-IR" sz="2400" b="1" dirty="0" smtClean="0">
                <a:solidFill>
                  <a:schemeClr val="accent5">
                    <a:lumMod val="50000"/>
                  </a:schemeClr>
                </a:solidFill>
                <a:cs typeface="B Homa" panose="00000400000000000000" pitchFamily="2" charset="-78"/>
              </a:rPr>
              <a:t> </a:t>
            </a:r>
            <a:r>
              <a:rPr lang="fa-IR" sz="2400" dirty="0" smtClean="0">
                <a:solidFill>
                  <a:schemeClr val="accent6">
                    <a:lumMod val="50000"/>
                  </a:schemeClr>
                </a:solidFill>
                <a:cs typeface="B Homa" panose="00000400000000000000" pitchFamily="2" charset="-78"/>
              </a:rPr>
              <a:t>دورانی که زندگی مردم از ارزش‌های معقول، موازین فرهنگی-منطقی و باورهای معنوی تهی بوده است. قرآن نیز جاهل را نه صرفاً به معنی نادان، که به معنی هر انسان متکبر و خودرأی می‌داند. </a:t>
            </a:r>
            <a:endParaRPr lang="en-US" sz="2400" dirty="0" smtClean="0">
              <a:solidFill>
                <a:schemeClr val="accent6">
                  <a:lumMod val="50000"/>
                </a:schemeClr>
              </a:solidFill>
              <a:cs typeface="B Homa" panose="00000400000000000000" pitchFamily="2" charset="-78"/>
            </a:endParaRPr>
          </a:p>
          <a:p>
            <a:pPr marL="0" indent="0" algn="justLow" rtl="1">
              <a:buNone/>
            </a:pPr>
            <a:r>
              <a:rPr lang="fa-IR" sz="2400" dirty="0" smtClean="0">
                <a:solidFill>
                  <a:schemeClr val="accent6">
                    <a:lumMod val="50000"/>
                  </a:schemeClr>
                </a:solidFill>
                <a:cs typeface="B Homa" panose="00000400000000000000" pitchFamily="2" charset="-78"/>
              </a:rPr>
              <a:t>هرچند نمی‌توان جاهلیت را نام زمان، مردم یا قبیله‌ای دانست، اما محدوده زمانی پیش از بعثت پیامبر(ص) مصداق کامل جاهلیت است.</a:t>
            </a:r>
            <a:endParaRPr lang="en-US" sz="2400" b="1" dirty="0" smtClean="0">
              <a:solidFill>
                <a:schemeClr val="accent5">
                  <a:lumMod val="50000"/>
                </a:schemeClr>
              </a:solidFill>
              <a:cs typeface="B Homa" panose="00000400000000000000" pitchFamily="2" charset="-78"/>
            </a:endParaRPr>
          </a:p>
          <a:p>
            <a:pPr marL="0" indent="0" algn="justLow" rtl="1">
              <a:buNone/>
            </a:pPr>
            <a:r>
              <a:rPr lang="fa-IR" sz="2400" b="1" dirty="0" smtClean="0">
                <a:solidFill>
                  <a:schemeClr val="accent5">
                    <a:lumMod val="50000"/>
                  </a:schemeClr>
                </a:solidFill>
                <a:cs typeface="B Homa" panose="00000400000000000000" pitchFamily="2" charset="-78"/>
              </a:rPr>
              <a:t>نشانه‌ها و معیارها: </a:t>
            </a:r>
            <a:r>
              <a:rPr lang="fa-IR" sz="2400" dirty="0" smtClean="0">
                <a:solidFill>
                  <a:schemeClr val="accent6">
                    <a:lumMod val="50000"/>
                  </a:schemeClr>
                </a:solidFill>
                <a:cs typeface="B Homa" panose="00000400000000000000" pitchFamily="2" charset="-78"/>
              </a:rPr>
              <a:t>قومیت محوری، بت‌پرستی، شرک،</a:t>
            </a:r>
            <a:r>
              <a:rPr lang="en-US" sz="2400" dirty="0" smtClean="0">
                <a:solidFill>
                  <a:schemeClr val="accent6">
                    <a:lumMod val="50000"/>
                  </a:schemeClr>
                </a:solidFill>
                <a:cs typeface="B Homa" panose="00000400000000000000" pitchFamily="2" charset="-78"/>
              </a:rPr>
              <a:t> </a:t>
            </a:r>
            <a:r>
              <a:rPr lang="fa-IR" sz="2400" dirty="0" smtClean="0">
                <a:solidFill>
                  <a:schemeClr val="accent6">
                    <a:lumMod val="50000"/>
                  </a:schemeClr>
                </a:solidFill>
                <a:cs typeface="B Homa" panose="00000400000000000000" pitchFamily="2" charset="-78"/>
              </a:rPr>
              <a:t>بردگی، بی بند و باری زنان، تن به</a:t>
            </a:r>
            <a:r>
              <a:rPr lang="en-US" sz="2400" dirty="0" smtClean="0">
                <a:solidFill>
                  <a:schemeClr val="accent6">
                    <a:lumMod val="50000"/>
                  </a:schemeClr>
                </a:solidFill>
                <a:cs typeface="B Homa" panose="00000400000000000000" pitchFamily="2" charset="-78"/>
              </a:rPr>
              <a:t> </a:t>
            </a:r>
            <a:r>
              <a:rPr lang="fa-IR" sz="2400" dirty="0" smtClean="0">
                <a:solidFill>
                  <a:schemeClr val="accent6">
                    <a:lumMod val="50000"/>
                  </a:schemeClr>
                </a:solidFill>
                <a:cs typeface="B Homa" panose="00000400000000000000" pitchFamily="2" charset="-78"/>
              </a:rPr>
              <a:t>ظلم دادن، کمیت گرایی، استبداد حکومت، تقلید کورکورانه، طلاق</a:t>
            </a:r>
            <a:r>
              <a:rPr lang="en-US" sz="2400" dirty="0" smtClean="0">
                <a:solidFill>
                  <a:schemeClr val="accent6">
                    <a:lumMod val="50000"/>
                  </a:schemeClr>
                </a:solidFill>
                <a:cs typeface="B Homa" panose="00000400000000000000" pitchFamily="2" charset="-78"/>
              </a:rPr>
              <a:t> </a:t>
            </a:r>
            <a:r>
              <a:rPr lang="fa-IR" sz="2400" dirty="0" smtClean="0">
                <a:solidFill>
                  <a:schemeClr val="accent6">
                    <a:lumMod val="50000"/>
                  </a:schemeClr>
                </a:solidFill>
                <a:cs typeface="B Homa" panose="00000400000000000000" pitchFamily="2" charset="-78"/>
              </a:rPr>
              <a:t>ظالمانه </a:t>
            </a:r>
          </a:p>
          <a:p>
            <a:pPr algn="justLow" rtl="1">
              <a:buNone/>
            </a:pPr>
            <a:endParaRPr lang="en-US" sz="2400" b="1" dirty="0" smtClean="0">
              <a:cs typeface="B Homa" panose="00000400000000000000" pitchFamily="2" charset="-78"/>
            </a:endParaRPr>
          </a:p>
          <a:p>
            <a:pPr algn="justLow" rtl="1"/>
            <a:endParaRPr lang="en-US" sz="2400" dirty="0">
              <a:cs typeface="B Homa" panose="00000400000000000000" pitchFamily="2" charset="-78"/>
            </a:endParaRPr>
          </a:p>
        </p:txBody>
      </p:sp>
      <p:sp>
        <p:nvSpPr>
          <p:cNvPr id="8" name="Rounded Rectangle 7"/>
          <p:cNvSpPr/>
          <p:nvPr/>
        </p:nvSpPr>
        <p:spPr>
          <a:xfrm>
            <a:off x="1823990" y="255471"/>
            <a:ext cx="6786610" cy="85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buNone/>
            </a:pPr>
            <a:r>
              <a:rPr lang="fa-IR" sz="2400" b="1" dirty="0" smtClean="0">
                <a:cs typeface="B Traffic" pitchFamily="2" charset="-78"/>
              </a:rPr>
              <a:t>یعقوبی در تاریخ الیعقوبی 8 دین برای اعراب برمی‌شمارد که مهمترین آنها شرک و دهریت است.</a:t>
            </a:r>
            <a:endParaRPr lang="en-US" sz="2400" b="1" dirty="0" smtClean="0">
              <a:cs typeface="B Traffic" pitchFamily="2" charset="-78"/>
            </a:endParaRPr>
          </a:p>
        </p:txBody>
      </p:sp>
      <p:pic>
        <p:nvPicPr>
          <p:cNvPr id="9" name="Picture 2" descr="D:\hamidi\aks\png\AN071TR.PNG"/>
          <p:cNvPicPr>
            <a:picLocks noChangeAspect="1" noChangeArrowheads="1"/>
          </p:cNvPicPr>
          <p:nvPr/>
        </p:nvPicPr>
        <p:blipFill>
          <a:blip r:embed="rId3" cstate="print"/>
          <a:srcRect/>
          <a:stretch>
            <a:fillRect/>
          </a:stretch>
        </p:blipFill>
        <p:spPr bwMode="auto">
          <a:xfrm>
            <a:off x="457200" y="1219200"/>
            <a:ext cx="699442" cy="653865"/>
          </a:xfrm>
          <a:prstGeom prst="rect">
            <a:avLst/>
          </a:prstGeom>
          <a:noFill/>
        </p:spPr>
      </p:pic>
      <p:sp>
        <p:nvSpPr>
          <p:cNvPr id="7" name="Rectangle 6"/>
          <p:cNvSpPr/>
          <p:nvPr/>
        </p:nvSpPr>
        <p:spPr>
          <a:xfrm>
            <a:off x="457200" y="5181600"/>
            <a:ext cx="8229600"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a-IR" b="1" dirty="0" smtClean="0">
              <a:cs typeface="B Nazanin" pitchFamily="2" charset="-78"/>
            </a:endParaRPr>
          </a:p>
          <a:p>
            <a:pPr algn="ctr"/>
            <a:endParaRPr lang="fa-IR" sz="2400" b="1" dirty="0" smtClean="0">
              <a:cs typeface="B Nazanin" pitchFamily="2" charset="-78"/>
            </a:endParaRPr>
          </a:p>
          <a:p>
            <a:pPr algn="ctr"/>
            <a:r>
              <a:rPr lang="fa-IR" sz="2400" b="1" dirty="0" smtClean="0">
                <a:cs typeface="B Nazanin" pitchFamily="2" charset="-78"/>
              </a:rPr>
              <a:t>چهار مصداق روشن جاهلیت در قرآن کریم:</a:t>
            </a:r>
          </a:p>
          <a:p>
            <a:pPr algn="r" rtl="1"/>
            <a:r>
              <a:rPr lang="fa-IR" sz="2400" b="1" dirty="0" smtClean="0">
                <a:cs typeface="B Nazanin" pitchFamily="2" charset="-78"/>
              </a:rPr>
              <a:t>1.( حکم الجاهلیه)،2.(ظن الجاهلیه)،3.(تبرج الجاهلیه)،4.( حمیه الجاهلیه)</a:t>
            </a:r>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5687"/>
            <a:ext cx="1061113" cy="1138927"/>
          </a:xfrm>
          <a:prstGeom prst="rect">
            <a:avLst/>
          </a:prstGeom>
        </p:spPr>
      </p:pic>
    </p:spTree>
    <p:extLst>
      <p:ext uri="{BB962C8B-B14F-4D97-AF65-F5344CB8AC3E}">
        <p14:creationId xmlns:p14="http://schemas.microsoft.com/office/powerpoint/2010/main" xmlns="" val="275077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76200" y="1562189"/>
            <a:ext cx="4947874" cy="4914811"/>
          </a:xfrm>
          <a:prstGeom prst="rect">
            <a:avLst/>
          </a:prstGeom>
          <a:noFill/>
        </p:spPr>
      </p:pic>
      <p:sp>
        <p:nvSpPr>
          <p:cNvPr id="4" name="Title 1"/>
          <p:cNvSpPr txBox="1">
            <a:spLocks/>
          </p:cNvSpPr>
          <p:nvPr/>
        </p:nvSpPr>
        <p:spPr>
          <a:xfrm>
            <a:off x="2309153" y="238124"/>
            <a:ext cx="6157928" cy="9906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algn="ctr"/>
            <a:r>
              <a:rPr lang="fa-IR" sz="4000" dirty="0" smtClean="0">
                <a:cs typeface="B Homa" pitchFamily="2" charset="-78"/>
              </a:rPr>
              <a:t>مصداق جاهلیت در قرآن: </a:t>
            </a:r>
            <a:endParaRPr lang="en-US" sz="4000" dirty="0">
              <a:cs typeface="B Homa" pitchFamily="2" charset="-78"/>
            </a:endParaRPr>
          </a:p>
        </p:txBody>
      </p:sp>
      <p:pic>
        <p:nvPicPr>
          <p:cNvPr id="5" name="Picture 2" descr="G:\ghiasvand\Nahad\Ghiasvand\ax\اسلیمی\bote1.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7856986" y="142852"/>
            <a:ext cx="1024463" cy="1219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Diagram 5"/>
          <p:cNvGraphicFramePr/>
          <p:nvPr>
            <p:extLst/>
          </p:nvPr>
        </p:nvGraphicFramePr>
        <p:xfrm>
          <a:off x="785786" y="1500174"/>
          <a:ext cx="9501254" cy="5000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2" descr="G:\ghiasvand\Nahad\Ghiasvand\ax\اسلیمی\bote1.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1003323" flipH="1">
            <a:off x="1892494" y="108885"/>
            <a:ext cx="1024463"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2133600" y="2526268"/>
            <a:ext cx="6324600"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dirty="0" smtClean="0">
                <a:cs typeface="B Traffic" pitchFamily="2" charset="-78"/>
              </a:rPr>
              <a:t>ا</a:t>
            </a:r>
            <a:r>
              <a:rPr lang="ar-SA" sz="1600" dirty="0" smtClean="0">
                <a:cs typeface="B Traffic" pitchFamily="2" charset="-78"/>
              </a:rPr>
              <a:t>َفَحُكْمَ الْجَاهِلِيَّةِ يَبْغُونَ وَمَنْ أَحْسَنُ مِنَ اللَّهِ حُكْمًا لِقَوْمٍ يُوقِنُونَ (٥٠)</a:t>
            </a:r>
            <a:r>
              <a:rPr lang="fa-IR" sz="1600" dirty="0" smtClean="0">
                <a:cs typeface="B Traffic" pitchFamily="2" charset="-78"/>
              </a:rPr>
              <a:t>(مائده)</a:t>
            </a:r>
            <a:endParaRPr lang="en-US" sz="1600" b="1" dirty="0">
              <a:cs typeface="B Traffic" pitchFamily="2" charset="-78"/>
            </a:endParaRPr>
          </a:p>
        </p:txBody>
      </p:sp>
      <p:sp>
        <p:nvSpPr>
          <p:cNvPr id="11" name="Rectangle 10"/>
          <p:cNvSpPr/>
          <p:nvPr/>
        </p:nvSpPr>
        <p:spPr>
          <a:xfrm>
            <a:off x="533400" y="3810000"/>
            <a:ext cx="7924800"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r"/>
            <a:r>
              <a:rPr lang="fa-IR" sz="1600" dirty="0" smtClean="0">
                <a:cs typeface="B Traffic" pitchFamily="2" charset="-78"/>
              </a:rPr>
              <a:t>...</a:t>
            </a:r>
            <a:r>
              <a:rPr lang="ar-SA" sz="1600" dirty="0" smtClean="0">
                <a:cs typeface="B Traffic" pitchFamily="2" charset="-78"/>
              </a:rPr>
              <a:t>يَظُنُّونَ بِاللَّهِ غَيْرَ الْحَقِّ ظَنَّ الْجَاهِلِيَّةِ يَقُولُونَ هَلْ لَنَا مِنَ الأمْرِ مِنْ شَيْءٍ قُلْ إِنَّ الأمْرَ كُلَّهُ لِلَّهِ</a:t>
            </a:r>
            <a:r>
              <a:rPr lang="fa-IR" sz="1600" dirty="0" smtClean="0">
                <a:cs typeface="B Traffic" pitchFamily="2" charset="-78"/>
              </a:rPr>
              <a:t>...(154)(آل عمران)</a:t>
            </a:r>
            <a:endParaRPr lang="en-US" sz="1600" dirty="0">
              <a:cs typeface="B Traffic" pitchFamily="2" charset="-78"/>
            </a:endParaRPr>
          </a:p>
        </p:txBody>
      </p:sp>
      <p:sp>
        <p:nvSpPr>
          <p:cNvPr id="9217" name="Rectangle 1"/>
          <p:cNvSpPr>
            <a:spLocks noChangeArrowheads="1"/>
          </p:cNvSpPr>
          <p:nvPr/>
        </p:nvSpPr>
        <p:spPr bwMode="auto">
          <a:xfrm>
            <a:off x="1447800" y="5181601"/>
            <a:ext cx="7010400" cy="307777"/>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r" rtl="1"/>
            <a:r>
              <a:rPr lang="ar-SA" sz="1400" dirty="0" smtClean="0">
                <a:cs typeface="B Traffic" pitchFamily="2" charset="-78"/>
              </a:rPr>
              <a:t>وَقَرْنَ فِي بُيُوتِكُنَّ وَلا تَبَرَّجْنَ تَبَرُّجَ الْجَاهِلِيَّةِ الأولَى وَأَقِمْنَ الصَّلاةَ وآتِينَ الزَّكَاةَ وَأَطِعْنَ اللَّهَ وَرَسُولَهُ </a:t>
            </a:r>
            <a:r>
              <a:rPr lang="fa-IR" sz="1400" dirty="0" smtClean="0">
                <a:cs typeface="B Traffic" pitchFamily="2" charset="-78"/>
              </a:rPr>
              <a:t>...(33)(احزاب)</a:t>
            </a:r>
            <a:endParaRPr lang="en-US" sz="1400" b="1" dirty="0">
              <a:cs typeface="B Traffic" pitchFamily="2" charset="-78"/>
            </a:endParaRPr>
          </a:p>
        </p:txBody>
      </p:sp>
      <p:sp>
        <p:nvSpPr>
          <p:cNvPr id="9218" name="Rectangle 2"/>
          <p:cNvSpPr>
            <a:spLocks noChangeArrowheads="1"/>
          </p:cNvSpPr>
          <p:nvPr/>
        </p:nvSpPr>
        <p:spPr bwMode="auto">
          <a:xfrm>
            <a:off x="304800" y="6400800"/>
            <a:ext cx="8229600" cy="30777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r" rtl="1"/>
            <a:r>
              <a:rPr lang="ar-SA" sz="1400" dirty="0" smtClean="0">
                <a:cs typeface="B Traffic" pitchFamily="2" charset="-78"/>
              </a:rPr>
              <a:t>إِذْ جَعَلَ الَّذِينَ كَفَرُوا فِي قُلُوبِهِمُ الْحَمِيَّةَ حَمِيَّةَ الْجَاهِلِيَّةِ فَأَنْزَلَ اللَّهُ سَكِينَتَهُ عَلَى رَسُولِهِ وَعَلَى الْمُؤْمِنِينَ وَأَلْزَمَهُمْ كَلِمَةَ التَّقْوَى</a:t>
            </a:r>
            <a:r>
              <a:rPr lang="fa-IR" sz="1400" dirty="0" smtClean="0">
                <a:cs typeface="B Traffic" pitchFamily="2" charset="-78"/>
              </a:rPr>
              <a:t>...(26)</a:t>
            </a:r>
            <a:r>
              <a:rPr lang="ar-SA" sz="1400" dirty="0" smtClean="0">
                <a:cs typeface="B Traffic" pitchFamily="2" charset="-78"/>
              </a:rPr>
              <a:t> </a:t>
            </a:r>
            <a:r>
              <a:rPr lang="fa-IR" sz="1400" dirty="0" smtClean="0">
                <a:cs typeface="B Traffic" pitchFamily="2" charset="-78"/>
              </a:rPr>
              <a:t>(فتح)</a:t>
            </a:r>
            <a:endParaRPr lang="en-US" sz="1400" b="1" dirty="0">
              <a:cs typeface="B Traffic" pitchFamily="2" charset="-78"/>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87" y="5687"/>
            <a:ext cx="1518313" cy="1629654"/>
          </a:xfrm>
          <a:prstGeom prst="rect">
            <a:avLst/>
          </a:prstGeom>
        </p:spPr>
      </p:pic>
    </p:spTree>
    <p:extLst>
      <p:ext uri="{BB962C8B-B14F-4D97-AF65-F5344CB8AC3E}">
        <p14:creationId xmlns:p14="http://schemas.microsoft.com/office/powerpoint/2010/main" xmlns="" val="38180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49" presetClass="entr" presetSubtype="0"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217"/>
                                        </p:tgtEl>
                                        <p:attrNameLst>
                                          <p:attrName>style.visibility</p:attrName>
                                        </p:attrNameLst>
                                      </p:cBhvr>
                                      <p:to>
                                        <p:strVal val="visible"/>
                                      </p:to>
                                    </p:set>
                                    <p:anim calcmode="lin" valueType="num">
                                      <p:cBhvr additive="base">
                                        <p:cTn id="39" dur="500" fill="hold"/>
                                        <p:tgtEl>
                                          <p:spTgt spid="9217"/>
                                        </p:tgtEl>
                                        <p:attrNameLst>
                                          <p:attrName>ppt_x</p:attrName>
                                        </p:attrNameLst>
                                      </p:cBhvr>
                                      <p:tavLst>
                                        <p:tav tm="0">
                                          <p:val>
                                            <p:strVal val="#ppt_x"/>
                                          </p:val>
                                        </p:tav>
                                        <p:tav tm="100000">
                                          <p:val>
                                            <p:strVal val="#ppt_x"/>
                                          </p:val>
                                        </p:tav>
                                      </p:tavLst>
                                    </p:anim>
                                    <p:anim calcmode="lin" valueType="num">
                                      <p:cBhvr additive="base">
                                        <p:cTn id="40" dur="500" fill="hold"/>
                                        <p:tgtEl>
                                          <p:spTgt spid="92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218"/>
                                        </p:tgtEl>
                                        <p:attrNameLst>
                                          <p:attrName>style.visibility</p:attrName>
                                        </p:attrNameLst>
                                      </p:cBhvr>
                                      <p:to>
                                        <p:strVal val="visible"/>
                                      </p:to>
                                    </p:set>
                                    <p:anim calcmode="lin" valueType="num">
                                      <p:cBhvr additive="base">
                                        <p:cTn id="43" dur="500" fill="hold"/>
                                        <p:tgtEl>
                                          <p:spTgt spid="9218"/>
                                        </p:tgtEl>
                                        <p:attrNameLst>
                                          <p:attrName>ppt_x</p:attrName>
                                        </p:attrNameLst>
                                      </p:cBhvr>
                                      <p:tavLst>
                                        <p:tav tm="0">
                                          <p:val>
                                            <p:strVal val="#ppt_x"/>
                                          </p:val>
                                        </p:tav>
                                        <p:tav tm="100000">
                                          <p:val>
                                            <p:strVal val="#ppt_x"/>
                                          </p:val>
                                        </p:tav>
                                      </p:tavLst>
                                    </p:anim>
                                    <p:anim calcmode="lin" valueType="num">
                                      <p:cBhvr additive="base">
                                        <p:cTn id="4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animBg="1"/>
      <p:bldP spid="11" grpId="0" animBg="1"/>
      <p:bldP spid="9217" grpId="0" animBg="1"/>
      <p:bldP spid="92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hamidi.t\Desktop\قلمرو ایران در زمان شاهنشاهی خسرو پرویز . بعد از فتوحات او.jpg"/>
          <p:cNvPicPr>
            <a:picLocks noChangeAspect="1" noChangeArrowheads="1"/>
          </p:cNvPicPr>
          <p:nvPr/>
        </p:nvPicPr>
        <p:blipFill>
          <a:blip r:embed="rId2" cstate="print"/>
          <a:srcRect/>
          <a:stretch>
            <a:fillRect/>
          </a:stretch>
        </p:blipFill>
        <p:spPr bwMode="auto">
          <a:xfrm>
            <a:off x="1623962" y="1604962"/>
            <a:ext cx="7215238" cy="5118266"/>
          </a:xfrm>
          <a:prstGeom prst="rect">
            <a:avLst/>
          </a:prstGeom>
        </p:spPr>
        <p:style>
          <a:lnRef idx="2">
            <a:schemeClr val="dk1"/>
          </a:lnRef>
          <a:fillRef idx="1">
            <a:schemeClr val="lt1"/>
          </a:fillRef>
          <a:effectRef idx="0">
            <a:schemeClr val="dk1"/>
          </a:effectRef>
          <a:fontRef idx="minor">
            <a:schemeClr val="dk1"/>
          </a:fontRef>
        </p:style>
      </p:pic>
      <p:sp>
        <p:nvSpPr>
          <p:cNvPr id="4" name="Title 1"/>
          <p:cNvSpPr txBox="1">
            <a:spLocks/>
          </p:cNvSpPr>
          <p:nvPr/>
        </p:nvSpPr>
        <p:spPr>
          <a:xfrm>
            <a:off x="1833824" y="279725"/>
            <a:ext cx="6925470" cy="1143000"/>
          </a:xfrm>
          <a:prstGeom prst="rect">
            <a:avLst/>
          </a:prstGeom>
          <a:solidFill>
            <a:schemeClr val="accent2">
              <a:lumMod val="75000"/>
            </a:schemeClr>
          </a:solidFill>
        </p:spPr>
        <p:txBody>
          <a:bodyPr vert="horz" lIns="91440" tIns="45720" rIns="91440" bIns="45720" rtlCol="0" anchor="ctr">
            <a:normAutofit fontScale="77500" lnSpcReduction="20000"/>
          </a:bodyPr>
          <a:lstStyle/>
          <a:p>
            <a:pPr algn="ctr" rtl="1">
              <a:buNone/>
            </a:pPr>
            <a:r>
              <a:rPr lang="fa-IR" sz="6000" dirty="0" smtClean="0">
                <a:cs typeface="B Homa" pitchFamily="2" charset="-78"/>
              </a:rPr>
              <a:t>امپراتوری ایران در عصر ساسانی </a:t>
            </a:r>
          </a:p>
        </p:txBody>
      </p:sp>
      <p:pic>
        <p:nvPicPr>
          <p:cNvPr id="5" name="Picture 2" descr="E:\ghiasvand\Nahad\Ghiasvand\ax\اسلیمی\bote5.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410749">
            <a:off x="1376624" y="51125"/>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ghiasvand\Nahad\Ghiasvand\ax\اسلیمی\bote5.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182372" y="51125"/>
            <a:ext cx="942703" cy="14192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28800" y="4953000"/>
            <a:ext cx="6477000" cy="16002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algn="justLow" rtl="1">
              <a:buNone/>
            </a:pPr>
            <a:r>
              <a:rPr lang="fa-IR" sz="2400" dirty="0" smtClean="0">
                <a:cs typeface="B Homa" pitchFamily="2" charset="-78"/>
              </a:rPr>
              <a:t>ایران یکی از دو همسایه بزرگ شبه جزیره عرب بود و با جمعیتی بیش از 140 میلیون نفر بخش های مهمی از عراق- حاشیه دجله و فرات و کارون-قفقاز ،  بخارا، سمرقند ، خوارزم و غزنه را در بر می گرفت. </a:t>
            </a: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8" y="5687"/>
            <a:ext cx="1364594" cy="1464663"/>
          </a:xfrm>
          <a:prstGeom prst="rect">
            <a:avLst/>
          </a:prstGeom>
        </p:spPr>
      </p:pic>
    </p:spTree>
    <p:extLst>
      <p:ext uri="{BB962C8B-B14F-4D97-AF65-F5344CB8AC3E}">
        <p14:creationId xmlns:p14="http://schemas.microsoft.com/office/powerpoint/2010/main" xmlns="" val="356489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1000" y="457200"/>
            <a:ext cx="4786314" cy="637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rtl="1">
              <a:buNone/>
            </a:pPr>
            <a:r>
              <a:rPr lang="fa-IR" sz="2800" dirty="0" smtClean="0">
                <a:solidFill>
                  <a:schemeClr val="accent6">
                    <a:lumMod val="75000"/>
                  </a:schemeClr>
                </a:solidFill>
                <a:cs typeface="B Traffic" pitchFamily="2" charset="-78"/>
              </a:rPr>
              <a:t>الف) حکومت و سازمان جامعه</a:t>
            </a:r>
          </a:p>
          <a:p>
            <a:pPr algn="ctr" rtl="1">
              <a:buNone/>
            </a:pPr>
            <a:r>
              <a:rPr lang="fa-IR" sz="2400" dirty="0" smtClean="0">
                <a:solidFill>
                  <a:schemeClr val="tx1"/>
                </a:solidFill>
                <a:cs typeface="B Traffic" pitchFamily="2" charset="-78"/>
              </a:rPr>
              <a:t> </a:t>
            </a:r>
          </a:p>
          <a:p>
            <a:pPr marL="457200" indent="-457200" algn="r" rtl="1">
              <a:buFont typeface="Arial" panose="020B0604020202020204" pitchFamily="34" charset="0"/>
              <a:buChar char="•"/>
            </a:pPr>
            <a:r>
              <a:rPr lang="fa-IR" sz="2400" dirty="0" smtClean="0">
                <a:cs typeface="B Traffic" pitchFamily="2" charset="-78"/>
              </a:rPr>
              <a:t>سلطنتی و استبدادی، </a:t>
            </a:r>
          </a:p>
          <a:p>
            <a:pPr marL="457200" indent="-457200" algn="r" rtl="1">
              <a:buFont typeface="Arial" panose="020B0604020202020204" pitchFamily="34" charset="0"/>
              <a:buChar char="•"/>
            </a:pPr>
            <a:r>
              <a:rPr lang="fa-IR" sz="2400" dirty="0">
                <a:cs typeface="B Traffic" pitchFamily="2" charset="-78"/>
              </a:rPr>
              <a:t>(</a:t>
            </a:r>
            <a:r>
              <a:rPr lang="fa-IR" sz="2400" dirty="0" smtClean="0">
                <a:cs typeface="B Traffic" pitchFamily="2" charset="-78"/>
              </a:rPr>
              <a:t>پادشاهان ساسانی خود را فرزندان خدا و دارای شخصیتی ربانی می‌دانستند)</a:t>
            </a:r>
          </a:p>
          <a:p>
            <a:pPr marL="457200" indent="-457200" algn="r" rtl="1">
              <a:buFont typeface="Arial" panose="020B0604020202020204" pitchFamily="34" charset="0"/>
              <a:buChar char="•"/>
            </a:pPr>
            <a:r>
              <a:rPr lang="fa-IR" sz="2400" dirty="0">
                <a:cs typeface="B Traffic" pitchFamily="2" charset="-78"/>
              </a:rPr>
              <a:t>حکومت </a:t>
            </a:r>
            <a:r>
              <a:rPr lang="fa-IR" sz="2400" dirty="0" smtClean="0">
                <a:cs typeface="B Traffic" pitchFamily="2" charset="-78"/>
              </a:rPr>
              <a:t>امری موروثی</a:t>
            </a:r>
            <a:endParaRPr lang="fa-IR" sz="2400" dirty="0">
              <a:cs typeface="B Traffic" pitchFamily="2" charset="-78"/>
            </a:endParaRPr>
          </a:p>
          <a:p>
            <a:pPr marL="457200" indent="-457200" algn="r" rtl="1">
              <a:buFont typeface="Arial" panose="020B0604020202020204" pitchFamily="34" charset="0"/>
              <a:buChar char="•"/>
            </a:pPr>
            <a:r>
              <a:rPr lang="fa-IR" sz="2400" dirty="0">
                <a:cs typeface="B Traffic" pitchFamily="2" charset="-78"/>
              </a:rPr>
              <a:t>درباریان خوشگذران </a:t>
            </a:r>
            <a:endParaRPr lang="fa-IR" sz="2400" dirty="0" smtClean="0">
              <a:cs typeface="B Traffic" pitchFamily="2" charset="-78"/>
            </a:endParaRPr>
          </a:p>
          <a:p>
            <a:pPr marL="457200" indent="-457200" algn="r" rtl="1">
              <a:buFont typeface="Arial" panose="020B0604020202020204" pitchFamily="34" charset="0"/>
              <a:buChar char="•"/>
            </a:pPr>
            <a:r>
              <a:rPr lang="fa-IR" sz="2400" dirty="0">
                <a:cs typeface="B Traffic" pitchFamily="2" charset="-78"/>
              </a:rPr>
              <a:t>تقسیمات طبقاتی موثر در حقوق </a:t>
            </a:r>
            <a:r>
              <a:rPr lang="fa-IR" sz="2400" dirty="0" smtClean="0">
                <a:cs typeface="B Traffic" pitchFamily="2" charset="-78"/>
              </a:rPr>
              <a:t>اجتماعی</a:t>
            </a:r>
          </a:p>
          <a:p>
            <a:pPr marL="457200" indent="-457200" algn="r" rtl="1">
              <a:buFont typeface="Arial" panose="020B0604020202020204" pitchFamily="34" charset="0"/>
              <a:buChar char="•"/>
            </a:pPr>
            <a:r>
              <a:rPr lang="fa-IR" sz="2400" dirty="0">
                <a:cs typeface="B Traffic" pitchFamily="2" charset="-78"/>
              </a:rPr>
              <a:t> همه چیز در اختیار </a:t>
            </a:r>
            <a:r>
              <a:rPr lang="fa-IR" sz="2400" dirty="0" smtClean="0">
                <a:cs typeface="B Traffic" pitchFamily="2" charset="-78"/>
              </a:rPr>
              <a:t>اقلیت 1/5 </a:t>
            </a:r>
            <a:r>
              <a:rPr lang="fa-IR" sz="2400" dirty="0">
                <a:cs typeface="B Traffic" pitchFamily="2" charset="-78"/>
              </a:rPr>
              <a:t>میلیونی (</a:t>
            </a:r>
            <a:r>
              <a:rPr lang="fa-IR" sz="2400" dirty="0">
                <a:solidFill>
                  <a:srgbClr val="FF0000"/>
                </a:solidFill>
                <a:cs typeface="B Traffic" pitchFamily="2" charset="-78"/>
              </a:rPr>
              <a:t>1% </a:t>
            </a:r>
            <a:r>
              <a:rPr lang="fa-IR" sz="2400" dirty="0">
                <a:cs typeface="B Traffic" pitchFamily="2" charset="-78"/>
              </a:rPr>
              <a:t>کل جمعیت</a:t>
            </a:r>
            <a:r>
              <a:rPr lang="fa-IR" sz="2400" dirty="0" smtClean="0">
                <a:cs typeface="B Traffic" pitchFamily="2" charset="-78"/>
              </a:rPr>
              <a:t>) و بیش از 98 درصد چون بردگان از حقوق اساسی محروم بودند.</a:t>
            </a:r>
            <a:endParaRPr lang="fa-IR" sz="2400" dirty="0">
              <a:cs typeface="B Traffic" pitchFamily="2" charset="-78"/>
            </a:endParaRPr>
          </a:p>
          <a:p>
            <a:pPr marL="457200" indent="-457200" algn="r" rtl="1">
              <a:buFont typeface="Arial" panose="020B0604020202020204" pitchFamily="34" charset="0"/>
              <a:buChar char="•"/>
            </a:pPr>
            <a:endParaRPr lang="fa-IR" sz="2400" dirty="0" smtClean="0">
              <a:cs typeface="B Traffic" pitchFamily="2" charset="-78"/>
            </a:endParaRPr>
          </a:p>
          <a:p>
            <a:pPr algn="ctr" rtl="1"/>
            <a:endParaRPr lang="fa-IR" sz="2400" dirty="0" smtClean="0">
              <a:cs typeface="B Traffic" pitchFamily="2" charset="-78"/>
            </a:endParaRPr>
          </a:p>
          <a:p>
            <a:pPr algn="ctr" rtl="1"/>
            <a:endParaRPr lang="en-US" sz="2400" dirty="0">
              <a:solidFill>
                <a:schemeClr val="tx1"/>
              </a:solidFill>
            </a:endParaRPr>
          </a:p>
          <a:p>
            <a:pPr algn="ctr" rtl="1">
              <a:buNone/>
            </a:pPr>
            <a:endParaRPr lang="fa-IR" sz="2400" dirty="0" smtClean="0">
              <a:cs typeface="B Traffic" pitchFamily="2" charset="-78"/>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162616"/>
            <a:ext cx="3962400" cy="6186309"/>
          </a:xfrm>
          <a:prstGeom prst="rect">
            <a:avLst/>
          </a:prstGeom>
        </p:spPr>
      </p:pic>
    </p:spTree>
    <p:extLst>
      <p:ext uri="{BB962C8B-B14F-4D97-AF65-F5344CB8AC3E}">
        <p14:creationId xmlns:p14="http://schemas.microsoft.com/office/powerpoint/2010/main" xmlns="" val="46494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ppt_w</p:attrName>
                                        </p:attrNameLst>
                                      </p:cBhvr>
                                      <p:tavLst>
                                        <p:tav tm="0" fmla="#ppt_w*sin(2.5*pi*$)">
                                          <p:val>
                                            <p:fltVal val="0"/>
                                          </p:val>
                                        </p:tav>
                                        <p:tav tm="100000">
                                          <p:val>
                                            <p:fltVal val="1"/>
                                          </p:val>
                                        </p:tav>
                                      </p:tavLst>
                                    </p:anim>
                                    <p:anim calcmode="lin" valueType="num">
                                      <p:cBhvr>
                                        <p:cTn id="2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57200" y="247035"/>
            <a:ext cx="8229600" cy="26776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rtl="1">
              <a:buNone/>
            </a:pPr>
            <a:r>
              <a:rPr lang="fa-IR" sz="2800" dirty="0" smtClean="0">
                <a:solidFill>
                  <a:schemeClr val="bg1"/>
                </a:solidFill>
                <a:cs typeface="B Traffic" pitchFamily="2" charset="-78"/>
              </a:rPr>
              <a:t>ب) نظام خانوادگی و حقوق زن : </a:t>
            </a:r>
          </a:p>
          <a:p>
            <a:pPr marL="342900" indent="-342900" algn="r" rtl="1">
              <a:buFont typeface="Arial" panose="020B0604020202020204" pitchFamily="34" charset="0"/>
              <a:buChar char="•"/>
            </a:pPr>
            <a:r>
              <a:rPr lang="fa-IR" sz="2800" dirty="0" smtClean="0">
                <a:solidFill>
                  <a:schemeClr val="accent1">
                    <a:lumMod val="75000"/>
                  </a:schemeClr>
                </a:solidFill>
                <a:cs typeface="B Traffic" pitchFamily="2" charset="-78"/>
              </a:rPr>
              <a:t>مرد سالار</a:t>
            </a:r>
          </a:p>
          <a:p>
            <a:pPr marL="342900" indent="-342900" algn="r" rtl="1">
              <a:buFont typeface="Arial" panose="020B0604020202020204" pitchFamily="34" charset="0"/>
              <a:buChar char="•"/>
            </a:pPr>
            <a:r>
              <a:rPr lang="fa-IR" sz="2800" dirty="0" smtClean="0">
                <a:solidFill>
                  <a:schemeClr val="accent1">
                    <a:lumMod val="75000"/>
                  </a:schemeClr>
                </a:solidFill>
                <a:cs typeface="B Traffic" pitchFamily="2" charset="-78"/>
              </a:rPr>
              <a:t>ازدواج با محارم</a:t>
            </a:r>
          </a:p>
          <a:p>
            <a:pPr marL="342900" indent="-342900" algn="r" rtl="1">
              <a:buFont typeface="Arial" panose="020B0604020202020204" pitchFamily="34" charset="0"/>
              <a:buChar char="•"/>
            </a:pPr>
            <a:r>
              <a:rPr lang="fa-IR" sz="2800" dirty="0" smtClean="0">
                <a:solidFill>
                  <a:schemeClr val="accent1">
                    <a:lumMod val="75000"/>
                  </a:schemeClr>
                </a:solidFill>
                <a:cs typeface="B Traffic" pitchFamily="2" charset="-78"/>
              </a:rPr>
              <a:t>زن وسیله زندگی</a:t>
            </a:r>
          </a:p>
          <a:p>
            <a:pPr marL="342900" indent="-342900" algn="r" rtl="1">
              <a:buFont typeface="Arial" panose="020B0604020202020204" pitchFamily="34" charset="0"/>
              <a:buChar char="•"/>
            </a:pPr>
            <a:r>
              <a:rPr lang="fa-IR" sz="2800" dirty="0" smtClean="0">
                <a:solidFill>
                  <a:schemeClr val="accent1">
                    <a:lumMod val="75000"/>
                  </a:schemeClr>
                </a:solidFill>
                <a:cs typeface="B Traffic" pitchFamily="2" charset="-78"/>
              </a:rPr>
              <a:t>اختیار مرد در راندن کودکان خود یا فروختن آنها</a:t>
            </a:r>
          </a:p>
          <a:p>
            <a:pPr marL="342900" indent="-342900" algn="r" rtl="1">
              <a:buFont typeface="Arial" panose="020B0604020202020204" pitchFamily="34" charset="0"/>
              <a:buChar char="•"/>
            </a:pPr>
            <a:r>
              <a:rPr lang="fa-IR" sz="2800" dirty="0" smtClean="0">
                <a:solidFill>
                  <a:schemeClr val="accent1">
                    <a:lumMod val="75000"/>
                  </a:schemeClr>
                </a:solidFill>
                <a:cs typeface="B Traffic" pitchFamily="2" charset="-78"/>
              </a:rPr>
              <a:t>اختیار شوهر در واگذاری همسر یا همسران خود به دیگران</a:t>
            </a:r>
            <a:endParaRPr lang="en-US" sz="2800" dirty="0" smtClean="0">
              <a:solidFill>
                <a:schemeClr val="accent1">
                  <a:lumMod val="75000"/>
                </a:schemeClr>
              </a:solidFill>
              <a:cs typeface="B Traffic" pitchFamily="2" charset="-78"/>
            </a:endParaRPr>
          </a:p>
        </p:txBody>
      </p:sp>
      <p:sp>
        <p:nvSpPr>
          <p:cNvPr id="5" name="Content Placeholder 4"/>
          <p:cNvSpPr>
            <a:spLocks noGrp="1"/>
          </p:cNvSpPr>
          <p:nvPr>
            <p:ph idx="1"/>
          </p:nvPr>
        </p:nvSpPr>
        <p:spPr>
          <a:xfrm>
            <a:off x="466299" y="3200400"/>
            <a:ext cx="8229600" cy="31700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rtl="1">
              <a:buNone/>
            </a:pPr>
            <a:r>
              <a:rPr lang="fa-IR" dirty="0" smtClean="0">
                <a:solidFill>
                  <a:schemeClr val="bg1"/>
                </a:solidFill>
                <a:cs typeface="B Traffic" pitchFamily="2" charset="-78"/>
              </a:rPr>
              <a:t>وضعیت مذهب : </a:t>
            </a:r>
          </a:p>
          <a:p>
            <a:pPr algn="r" rtl="1">
              <a:buNone/>
            </a:pPr>
            <a:r>
              <a:rPr lang="fa-IR" sz="2400" dirty="0" smtClean="0">
                <a:solidFill>
                  <a:srgbClr val="FFC000"/>
                </a:solidFill>
                <a:cs typeface="B Traffic" pitchFamily="2" charset="-78"/>
              </a:rPr>
              <a:t>هنگام ظهور اسلام ، ادیانی مانند زرتشتی، یهودی، مانوی، مزدکی، صابئی و مزدکی در ایران رواج داشت.</a:t>
            </a:r>
          </a:p>
          <a:p>
            <a:pPr algn="r" rtl="1">
              <a:buNone/>
            </a:pPr>
            <a:endParaRPr lang="fa-IR" sz="2400" dirty="0" smtClean="0">
              <a:solidFill>
                <a:srgbClr val="FFC000"/>
              </a:solidFill>
              <a:cs typeface="B Traffic" pitchFamily="2" charset="-78"/>
            </a:endParaRPr>
          </a:p>
          <a:p>
            <a:pPr algn="r" rtl="1">
              <a:buNone/>
            </a:pPr>
            <a:r>
              <a:rPr lang="fa-IR" sz="2400" dirty="0">
                <a:solidFill>
                  <a:schemeClr val="tx1"/>
                </a:solidFill>
                <a:cs typeface="B Traffic" pitchFamily="2" charset="-78"/>
              </a:rPr>
              <a:t>اعتقاد به ثنویت </a:t>
            </a:r>
            <a:r>
              <a:rPr lang="fa-IR" sz="2400" dirty="0" smtClean="0">
                <a:solidFill>
                  <a:schemeClr val="tx1"/>
                </a:solidFill>
                <a:cs typeface="B Traffic" pitchFamily="2" charset="-78"/>
              </a:rPr>
              <a:t>جهانی در زمان ساسانیان:</a:t>
            </a:r>
            <a:r>
              <a:rPr lang="fa-IR" sz="2400" dirty="0">
                <a:solidFill>
                  <a:schemeClr val="tx1"/>
                </a:solidFill>
                <a:cs typeface="B Traffic" pitchFamily="2" charset="-78"/>
              </a:rPr>
              <a:t> </a:t>
            </a:r>
            <a:r>
              <a:rPr lang="fa-IR" sz="2400" dirty="0" smtClean="0">
                <a:solidFill>
                  <a:schemeClr val="tx1"/>
                </a:solidFill>
                <a:cs typeface="B Traffic" pitchFamily="2" charset="-78"/>
              </a:rPr>
              <a:t>(</a:t>
            </a:r>
            <a:r>
              <a:rPr lang="fa-IR" sz="2400" dirty="0">
                <a:solidFill>
                  <a:schemeClr val="tx1"/>
                </a:solidFill>
                <a:cs typeface="B Traffic" pitchFamily="2" charset="-78"/>
              </a:rPr>
              <a:t>اهورامزدا و اهریمن</a:t>
            </a:r>
            <a:r>
              <a:rPr lang="fa-IR" sz="2400" dirty="0" smtClean="0">
                <a:solidFill>
                  <a:schemeClr val="tx1"/>
                </a:solidFill>
                <a:cs typeface="B Traffic" pitchFamily="2" charset="-78"/>
              </a:rPr>
              <a:t>): </a:t>
            </a:r>
            <a:r>
              <a:rPr lang="fa-IR" sz="2400" dirty="0" smtClean="0">
                <a:cs typeface="B Traffic" pitchFamily="2" charset="-78"/>
              </a:rPr>
              <a:t>جهان </a:t>
            </a:r>
            <a:r>
              <a:rPr lang="fa-IR" sz="2400" dirty="0">
                <a:cs typeface="B Traffic" pitchFamily="2" charset="-78"/>
              </a:rPr>
              <a:t>دارای دو مبدا </a:t>
            </a:r>
            <a:r>
              <a:rPr lang="fa-IR" sz="2400" dirty="0" smtClean="0">
                <a:cs typeface="B Traffic" pitchFamily="2" charset="-78"/>
              </a:rPr>
              <a:t>خیرات </a:t>
            </a:r>
            <a:r>
              <a:rPr lang="fa-IR" sz="2400" dirty="0">
                <a:cs typeface="B Traffic" pitchFamily="2" charset="-78"/>
              </a:rPr>
              <a:t>و </a:t>
            </a:r>
            <a:r>
              <a:rPr lang="fa-IR" sz="2400" dirty="0" smtClean="0">
                <a:cs typeface="B Traffic" pitchFamily="2" charset="-78"/>
              </a:rPr>
              <a:t>شرور</a:t>
            </a:r>
            <a:endParaRPr lang="en-US" sz="2400" dirty="0">
              <a:cs typeface="B Traffic" pitchFamily="2" charset="-78"/>
            </a:endParaRPr>
          </a:p>
          <a:p>
            <a:pPr algn="r" rtl="1">
              <a:buNone/>
            </a:pPr>
            <a:endParaRPr lang="en-US" sz="2400" dirty="0" smtClean="0">
              <a:solidFill>
                <a:srgbClr val="FFC000"/>
              </a:solidFill>
              <a:cs typeface="B Traffic"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228600"/>
            <a:ext cx="3733800" cy="6348816"/>
          </a:xfrm>
          <a:prstGeom prst="rect">
            <a:avLst/>
          </a:prstGeom>
        </p:spPr>
      </p:pic>
    </p:spTree>
    <p:extLst>
      <p:ext uri="{BB962C8B-B14F-4D97-AF65-F5344CB8AC3E}">
        <p14:creationId xmlns:p14="http://schemas.microsoft.com/office/powerpoint/2010/main" xmlns="" val="34748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5244466" y="3185170"/>
            <a:ext cx="6429364" cy="916295"/>
          </a:xfrm>
          <a:prstGeom prst="rect">
            <a:avLst/>
          </a:prstGeom>
          <a:solidFill>
            <a:srgbClr val="08DBF8"/>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rtl="1"/>
            <a:r>
              <a:rPr lang="en-US" sz="3200" b="1" dirty="0" smtClean="0">
                <a:cs typeface="B Nazanin" pitchFamily="2" charset="-78"/>
              </a:rPr>
              <a:t> </a:t>
            </a:r>
            <a:r>
              <a:rPr lang="fa-IR" sz="3200" b="1" dirty="0" smtClean="0">
                <a:cs typeface="B Nazanin" pitchFamily="2" charset="-78"/>
              </a:rPr>
              <a:t>       </a:t>
            </a:r>
            <a:r>
              <a:rPr lang="en-US" sz="3200" b="1" dirty="0" smtClean="0">
                <a:cs typeface="B Nazanin" pitchFamily="2" charset="-78"/>
              </a:rPr>
              <a:t>  </a:t>
            </a:r>
            <a:r>
              <a:rPr lang="fa-IR" sz="3200" b="1" dirty="0" smtClean="0">
                <a:solidFill>
                  <a:schemeClr val="tx1"/>
                </a:solidFill>
                <a:cs typeface="B Homa" pitchFamily="2" charset="-78"/>
              </a:rPr>
              <a:t>فصل اول: مباحث مقدماتی تاریخ</a:t>
            </a:r>
            <a:r>
              <a:rPr lang="en-US" sz="3200" b="1" dirty="0" smtClean="0">
                <a:solidFill>
                  <a:schemeClr val="tx1"/>
                </a:solidFill>
                <a:cs typeface="B Homa" pitchFamily="2" charset="-78"/>
              </a:rPr>
              <a:t>  </a:t>
            </a:r>
            <a:endParaRPr lang="en-US" sz="3200" b="1" dirty="0">
              <a:solidFill>
                <a:schemeClr val="tx1"/>
              </a:solidFill>
              <a:cs typeface="B Homa" pitchFamily="2" charset="-78"/>
            </a:endParaRPr>
          </a:p>
        </p:txBody>
      </p:sp>
      <p:sp>
        <p:nvSpPr>
          <p:cNvPr id="5" name="Teardrop 4"/>
          <p:cNvSpPr/>
          <p:nvPr/>
        </p:nvSpPr>
        <p:spPr>
          <a:xfrm rot="19030443" flipH="1" flipV="1">
            <a:off x="7924261" y="75661"/>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6" name="Picture 9" descr="C:\Users\satari\Desktop\انديشه 1 عكسها\png\uzdfghrl.png"/>
          <p:cNvPicPr>
            <a:picLocks noChangeAspect="1" noChangeArrowheads="1"/>
          </p:cNvPicPr>
          <p:nvPr/>
        </p:nvPicPr>
        <p:blipFill>
          <a:blip r:embed="rId2" cstate="print"/>
          <a:srcRect/>
          <a:stretch>
            <a:fillRect/>
          </a:stretch>
        </p:blipFill>
        <p:spPr bwMode="auto">
          <a:xfrm>
            <a:off x="7985947" y="143478"/>
            <a:ext cx="872852" cy="852774"/>
          </a:xfrm>
          <a:prstGeom prst="rect">
            <a:avLst/>
          </a:prstGeom>
          <a:noFill/>
          <a:ln>
            <a:noFill/>
          </a:ln>
        </p:spPr>
      </p:pic>
      <p:pic>
        <p:nvPicPr>
          <p:cNvPr id="9" name="Picture 2" descr="C:\Users\satari\Desktop\انديشه 1 عكسها\png\يبفurl.png"/>
          <p:cNvPicPr>
            <a:picLocks noChangeAspect="1" noChangeArrowheads="1"/>
          </p:cNvPicPr>
          <p:nvPr/>
        </p:nvPicPr>
        <p:blipFill>
          <a:blip r:embed="rId3"/>
          <a:srcRect/>
          <a:stretch>
            <a:fillRect/>
          </a:stretch>
        </p:blipFill>
        <p:spPr bwMode="auto">
          <a:xfrm>
            <a:off x="1814522" y="-24"/>
            <a:ext cx="4329114" cy="4300189"/>
          </a:xfrm>
          <a:prstGeom prst="rect">
            <a:avLst/>
          </a:prstGeom>
          <a:noFill/>
        </p:spPr>
      </p:pic>
      <p:pic>
        <p:nvPicPr>
          <p:cNvPr id="2050" name="Picture 2" descr="C:\Users\hamidi.t\Desktop\datex_0.jpeg"/>
          <p:cNvPicPr>
            <a:picLocks noChangeAspect="1" noChangeArrowheads="1"/>
          </p:cNvPicPr>
          <p:nvPr/>
        </p:nvPicPr>
        <p:blipFill>
          <a:blip r:embed="rId4"/>
          <a:srcRect/>
          <a:stretch>
            <a:fillRect/>
          </a:stretch>
        </p:blipFill>
        <p:spPr bwMode="auto">
          <a:xfrm>
            <a:off x="357158" y="1428736"/>
            <a:ext cx="7358114" cy="4683133"/>
          </a:xfrm>
          <a:prstGeom prst="rect">
            <a:avLst/>
          </a:prstGeom>
          <a:effectLst>
            <a:reflection blurRad="6350" stA="52000" endA="300" endPos="35000" dir="5400000" sy="-100000" algn="bl" rotWithShape="0"/>
          </a:effectLst>
        </p:spPr>
        <p:style>
          <a:lnRef idx="2">
            <a:schemeClr val="accent1"/>
          </a:lnRef>
          <a:fillRef idx="1">
            <a:schemeClr val="lt1"/>
          </a:fillRef>
          <a:effectRef idx="0">
            <a:schemeClr val="accent1"/>
          </a:effectRef>
          <a:fontRef idx="minor">
            <a:schemeClr val="dk1"/>
          </a:fontRef>
        </p:style>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000" fill="hold"/>
                                        <p:tgtEl>
                                          <p:spTgt spid="4"/>
                                        </p:tgtEl>
                                        <p:attrNameLst>
                                          <p:attrName>ppt_x</p:attrName>
                                        </p:attrNameLst>
                                      </p:cBhvr>
                                      <p:tavLst>
                                        <p:tav tm="0">
                                          <p:val>
                                            <p:strVal val="#ppt_x"/>
                                          </p:val>
                                        </p:tav>
                                        <p:tav tm="100000">
                                          <p:val>
                                            <p:strVal val="#ppt_x"/>
                                          </p:val>
                                        </p:tav>
                                      </p:tavLst>
                                    </p:anim>
                                    <p:anim calcmode="lin" valueType="num">
                                      <p:cBhvr additive="base">
                                        <p:cTn id="10"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anim calcmode="lin" valueType="num">
                                      <p:cBhvr>
                                        <p:cTn id="16" dur="2000" fill="hold"/>
                                        <p:tgtEl>
                                          <p:spTgt spid="9"/>
                                        </p:tgtEl>
                                        <p:attrNameLst>
                                          <p:attrName>style.rotation</p:attrName>
                                        </p:attrNameLst>
                                      </p:cBhvr>
                                      <p:tavLst>
                                        <p:tav tm="0">
                                          <p:val>
                                            <p:fltVal val="720"/>
                                          </p:val>
                                        </p:tav>
                                        <p:tav tm="100000">
                                          <p:val>
                                            <p:fltVal val="0"/>
                                          </p:val>
                                        </p:tav>
                                      </p:tavLst>
                                    </p:anim>
                                    <p:anim calcmode="lin" valueType="num">
                                      <p:cBhvr>
                                        <p:cTn id="17" dur="2000" fill="hold"/>
                                        <p:tgtEl>
                                          <p:spTgt spid="9"/>
                                        </p:tgtEl>
                                        <p:attrNameLst>
                                          <p:attrName>ppt_h</p:attrName>
                                        </p:attrNameLst>
                                      </p:cBhvr>
                                      <p:tavLst>
                                        <p:tav tm="0">
                                          <p:val>
                                            <p:fltVal val="0"/>
                                          </p:val>
                                        </p:tav>
                                        <p:tav tm="100000">
                                          <p:val>
                                            <p:strVal val="#ppt_h"/>
                                          </p:val>
                                        </p:tav>
                                      </p:tavLst>
                                    </p:anim>
                                    <p:anim calcmode="lin" valueType="num">
                                      <p:cBhvr>
                                        <p:cTn id="18"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amidi.t\Desktop\image008.gif"/>
          <p:cNvPicPr>
            <a:picLocks noChangeAspect="1" noChangeArrowheads="1"/>
          </p:cNvPicPr>
          <p:nvPr/>
        </p:nvPicPr>
        <p:blipFill>
          <a:blip r:embed="rId3" cstate="print"/>
          <a:srcRect/>
          <a:stretch>
            <a:fillRect/>
          </a:stretch>
        </p:blipFill>
        <p:spPr bwMode="auto">
          <a:xfrm>
            <a:off x="228600" y="762000"/>
            <a:ext cx="8686800" cy="4733717"/>
          </a:xfrm>
          <a:prstGeom prst="rect">
            <a:avLst/>
          </a:prstGeom>
          <a:noFill/>
        </p:spPr>
      </p:pic>
      <p:sp>
        <p:nvSpPr>
          <p:cNvPr id="18" name="Title 1"/>
          <p:cNvSpPr>
            <a:spLocks noGrp="1"/>
          </p:cNvSpPr>
          <p:nvPr>
            <p:ph type="title"/>
          </p:nvPr>
        </p:nvSpPr>
        <p:spPr>
          <a:xfrm>
            <a:off x="2438400" y="0"/>
            <a:ext cx="3900486" cy="785818"/>
          </a:xfrm>
        </p:spPr>
        <p:style>
          <a:lnRef idx="3">
            <a:schemeClr val="lt1"/>
          </a:lnRef>
          <a:fillRef idx="1">
            <a:schemeClr val="accent2"/>
          </a:fillRef>
          <a:effectRef idx="1">
            <a:schemeClr val="accent2"/>
          </a:effectRef>
          <a:fontRef idx="minor">
            <a:schemeClr val="lt1"/>
          </a:fontRef>
        </p:style>
        <p:txBody>
          <a:bodyPr>
            <a:normAutofit/>
          </a:bodyPr>
          <a:lstStyle/>
          <a:p>
            <a:r>
              <a:rPr lang="fa-IR" sz="2800" dirty="0" smtClean="0">
                <a:cs typeface="B Traffic" pitchFamily="2" charset="-78"/>
              </a:rPr>
              <a:t>امپراتوری روم شرقی</a:t>
            </a:r>
            <a:endParaRPr lang="en-US" sz="2800" dirty="0"/>
          </a:p>
        </p:txBody>
      </p:sp>
      <p:pic>
        <p:nvPicPr>
          <p:cNvPr id="19" name="Picture 2" descr="D:\hamidi\aks\png\AN071TR.PNG"/>
          <p:cNvPicPr>
            <a:picLocks noChangeAspect="1" noChangeArrowheads="1"/>
          </p:cNvPicPr>
          <p:nvPr/>
        </p:nvPicPr>
        <p:blipFill>
          <a:blip r:embed="rId4" cstate="print"/>
          <a:srcRect/>
          <a:stretch>
            <a:fillRect/>
          </a:stretch>
        </p:blipFill>
        <p:spPr bwMode="auto">
          <a:xfrm>
            <a:off x="2438400" y="0"/>
            <a:ext cx="645122" cy="603084"/>
          </a:xfrm>
          <a:prstGeom prst="rect">
            <a:avLst/>
          </a:prstGeom>
          <a:noFill/>
        </p:spPr>
      </p:pic>
      <p:sp>
        <p:nvSpPr>
          <p:cNvPr id="21" name="Rounded Rectangle 20"/>
          <p:cNvSpPr/>
          <p:nvPr/>
        </p:nvSpPr>
        <p:spPr>
          <a:xfrm>
            <a:off x="214282" y="5486400"/>
            <a:ext cx="8572528" cy="12287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fa-IR" sz="2000" dirty="0" smtClean="0">
                <a:solidFill>
                  <a:schemeClr val="accent2"/>
                </a:solidFill>
                <a:cs typeface="B Traffic" pitchFamily="2" charset="-78"/>
              </a:rPr>
              <a:t>همسایه مقتدر شمالی جزیره العرب، امپراتوری بیزانس بود که آسیای صغیر،شامات،مصر و بخش های عمده ای از اروپای کنونی و آفریقا را در بر می گرفت و قسطنطنیه پایتخت آن شمرده می شد.</a:t>
            </a:r>
            <a:endParaRPr lang="en-US" sz="2000" dirty="0">
              <a:solidFill>
                <a:schemeClr val="accent2"/>
              </a:solidFill>
            </a:endParaRPr>
          </a:p>
        </p:txBody>
      </p:sp>
    </p:spTree>
    <p:extLst>
      <p:ext uri="{BB962C8B-B14F-4D97-AF65-F5344CB8AC3E}">
        <p14:creationId xmlns:p14="http://schemas.microsoft.com/office/powerpoint/2010/main" xmlns="" val="7222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56968"/>
            <a:ext cx="8334404"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342900" indent="-342900" algn="justLow" rtl="1">
              <a:buFont typeface="Arial" panose="020B0604020202020204" pitchFamily="34" charset="0"/>
              <a:buChar char="•"/>
            </a:pPr>
            <a:r>
              <a:rPr lang="fa-IR" sz="2400" dirty="0" smtClean="0">
                <a:cs typeface="B Traffic" pitchFamily="2" charset="-78"/>
              </a:rPr>
              <a:t>یوستینیانوس: امپراتور معروف بیزانس در قرن ششم میلادی بود که حدود چهل سال از دوران فرمانروایی او عصر رویدادهای بزرگ به شمار می آید.</a:t>
            </a:r>
            <a:endParaRPr lang="en-US" sz="2400" dirty="0" smtClean="0">
              <a:cs typeface="B Traffic" pitchFamily="2" charset="-78"/>
            </a:endParaRPr>
          </a:p>
        </p:txBody>
      </p:sp>
      <p:sp>
        <p:nvSpPr>
          <p:cNvPr id="7" name="Rectangle 6"/>
          <p:cNvSpPr/>
          <p:nvPr/>
        </p:nvSpPr>
        <p:spPr>
          <a:xfrm>
            <a:off x="381000" y="1371600"/>
            <a:ext cx="8305800" cy="15081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rtl="1">
              <a:buNone/>
            </a:pPr>
            <a:r>
              <a:rPr lang="fa-IR" sz="3200" dirty="0" smtClean="0">
                <a:solidFill>
                  <a:schemeClr val="tx1"/>
                </a:solidFill>
                <a:cs typeface="B Traffic" pitchFamily="2" charset="-78"/>
              </a:rPr>
              <a:t>الف) وضعیت دینی </a:t>
            </a:r>
          </a:p>
          <a:p>
            <a:pPr algn="r" rtl="1">
              <a:buNone/>
            </a:pPr>
            <a:r>
              <a:rPr lang="fa-IR" sz="2000" dirty="0" smtClean="0">
                <a:cs typeface="B Traffic" pitchFamily="2" charset="-78"/>
              </a:rPr>
              <a:t>مسیحیت از آغاز قرن چهارم میلادی دین رسمی امپراتور اعلام  شد.درسال 313م.قسطنطین به سبب رویایی فرمان آزادی مسیحیت را اعلام کرد و از این پس مشکلات داخلی و درون فرقه ای مسیحیت خود را نشان داد.</a:t>
            </a:r>
            <a:endParaRPr lang="en-US" sz="2000" dirty="0" smtClean="0">
              <a:cs typeface="B Traffic" pitchFamily="2" charset="-78"/>
            </a:endParaRPr>
          </a:p>
        </p:txBody>
      </p:sp>
      <p:sp>
        <p:nvSpPr>
          <p:cNvPr id="8" name="Rectangle 7"/>
          <p:cNvSpPr/>
          <p:nvPr/>
        </p:nvSpPr>
        <p:spPr>
          <a:xfrm>
            <a:off x="381000" y="4572000"/>
            <a:ext cx="8305800" cy="8002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rtl="1"/>
            <a:r>
              <a:rPr lang="fa-IR" sz="2300" dirty="0" smtClean="0">
                <a:cs typeface="B Traffic" pitchFamily="2" charset="-78"/>
              </a:rPr>
              <a:t>دین ستیزی و سکولاریسم </a:t>
            </a:r>
            <a:r>
              <a:rPr lang="fa-IR" sz="2300" dirty="0" smtClean="0">
                <a:solidFill>
                  <a:srgbClr val="FF0000"/>
                </a:solidFill>
                <a:cs typeface="B Traffic" pitchFamily="2" charset="-78"/>
              </a:rPr>
              <a:t>ریشه در قرن 4 م . داشته و شکل دین عوض شد و به جز شعایر هفت گانه چیزی از دین باقی نماند. </a:t>
            </a:r>
            <a:endParaRPr lang="en-US" sz="2300" dirty="0">
              <a:solidFill>
                <a:srgbClr val="FF0000"/>
              </a:solidFill>
            </a:endParaRPr>
          </a:p>
        </p:txBody>
      </p:sp>
      <p:sp>
        <p:nvSpPr>
          <p:cNvPr id="10" name="Rectangle 9"/>
          <p:cNvSpPr/>
          <p:nvPr/>
        </p:nvSpPr>
        <p:spPr>
          <a:xfrm>
            <a:off x="457200" y="5410200"/>
            <a:ext cx="8229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buNone/>
            </a:pPr>
            <a:r>
              <a:rPr lang="fa-IR" sz="2400" dirty="0" smtClean="0">
                <a:cs typeface="B Traffic" pitchFamily="2" charset="-78"/>
              </a:rPr>
              <a:t>ب) نظام طبقاتی</a:t>
            </a:r>
            <a:endParaRPr lang="en-US" sz="2400" dirty="0" smtClean="0">
              <a:cs typeface="B Traffic" pitchFamily="2" charset="-78"/>
            </a:endParaRPr>
          </a:p>
          <a:p>
            <a:pPr algn="ctr"/>
            <a:r>
              <a:rPr lang="fa-IR" sz="2400" dirty="0" smtClean="0">
                <a:solidFill>
                  <a:schemeClr val="tx2">
                    <a:lumMod val="75000"/>
                  </a:schemeClr>
                </a:solidFill>
                <a:cs typeface="B Traffic" pitchFamily="2" charset="-78"/>
              </a:rPr>
              <a:t>مردم به چهار طبقه: </a:t>
            </a:r>
            <a:r>
              <a:rPr lang="fa-IR" sz="2400" dirty="0" smtClean="0">
                <a:solidFill>
                  <a:srgbClr val="C00000"/>
                </a:solidFill>
                <a:cs typeface="B Traffic" pitchFamily="2" charset="-78"/>
              </a:rPr>
              <a:t>اشراف، شوالیه ها،طبقه متوسط و بردگان</a:t>
            </a:r>
            <a:endParaRPr lang="en-US" sz="2400" dirty="0" smtClean="0">
              <a:solidFill>
                <a:srgbClr val="C00000"/>
              </a:solidFill>
              <a:cs typeface="B Traffic" pitchFamily="2" charset="-78"/>
            </a:endParaRPr>
          </a:p>
        </p:txBody>
      </p:sp>
      <p:sp>
        <p:nvSpPr>
          <p:cNvPr id="12" name="Rectangle 11"/>
          <p:cNvSpPr/>
          <p:nvPr/>
        </p:nvSpPr>
        <p:spPr>
          <a:xfrm>
            <a:off x="381000" y="3733800"/>
            <a:ext cx="83058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fa-IR" sz="2400" dirty="0" smtClean="0">
                <a:solidFill>
                  <a:schemeClr val="tx1"/>
                </a:solidFill>
                <a:cs typeface="B Traffic" pitchFamily="2" charset="-78"/>
              </a:rPr>
              <a:t>اسقفان:   </a:t>
            </a:r>
          </a:p>
          <a:p>
            <a:pPr algn="ctr"/>
            <a:r>
              <a:rPr lang="fa-IR" sz="2400" dirty="0" smtClean="0">
                <a:cs typeface="B Traffic" pitchFamily="2" charset="-78"/>
              </a:rPr>
              <a:t>ورود روح‌القدس در مسیحیت و رسمیت بخشیدن  تثلیث</a:t>
            </a:r>
            <a:endParaRPr lang="en-US" sz="2400" dirty="0"/>
          </a:p>
        </p:txBody>
      </p:sp>
      <p:sp>
        <p:nvSpPr>
          <p:cNvPr id="13" name="Rectangle 12"/>
          <p:cNvSpPr/>
          <p:nvPr/>
        </p:nvSpPr>
        <p:spPr>
          <a:xfrm>
            <a:off x="381000" y="2895600"/>
            <a:ext cx="8305800" cy="83099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buNone/>
            </a:pPr>
            <a:r>
              <a:rPr lang="fa-IR" sz="2400" dirty="0" smtClean="0">
                <a:solidFill>
                  <a:schemeClr val="tx1"/>
                </a:solidFill>
                <a:cs typeface="B Traffic" pitchFamily="2" charset="-78"/>
              </a:rPr>
              <a:t>نزاع فکری «آریوس» و«آتاناسیوس» باعث شد</a:t>
            </a:r>
          </a:p>
          <a:p>
            <a:pPr algn="ctr" rtl="1">
              <a:buNone/>
            </a:pPr>
            <a:r>
              <a:rPr lang="fa-IR" sz="2400" dirty="0" smtClean="0">
                <a:cs typeface="B Traffic" pitchFamily="2" charset="-78"/>
              </a:rPr>
              <a:t> امپراتور </a:t>
            </a:r>
            <a:r>
              <a:rPr lang="fa-IR" sz="2400" dirty="0" smtClean="0">
                <a:solidFill>
                  <a:srgbClr val="FFC000"/>
                </a:solidFill>
                <a:cs typeface="B Traffic" pitchFamily="2" charset="-78"/>
              </a:rPr>
              <a:t>شورای</a:t>
            </a:r>
            <a:r>
              <a:rPr lang="fa-IR" sz="2400" dirty="0" smtClean="0">
                <a:cs typeface="B Traffic" pitchFamily="2" charset="-78"/>
              </a:rPr>
              <a:t> </a:t>
            </a:r>
            <a:r>
              <a:rPr lang="fa-IR" sz="2400" dirty="0" smtClean="0">
                <a:solidFill>
                  <a:srgbClr val="FFC000"/>
                </a:solidFill>
                <a:cs typeface="B Traffic" pitchFamily="2" charset="-78"/>
              </a:rPr>
              <a:t>300</a:t>
            </a:r>
            <a:r>
              <a:rPr lang="fa-IR" sz="2400" dirty="0" smtClean="0">
                <a:cs typeface="B Traffic" pitchFamily="2" charset="-78"/>
              </a:rPr>
              <a:t> </a:t>
            </a:r>
            <a:r>
              <a:rPr lang="fa-IR" sz="2400" dirty="0" smtClean="0">
                <a:solidFill>
                  <a:schemeClr val="tx1"/>
                </a:solidFill>
                <a:cs typeface="B Traffic" pitchFamily="2" charset="-78"/>
              </a:rPr>
              <a:t>نفری  اسقفان را مامور رسیدگی کند.</a:t>
            </a:r>
            <a:endParaRPr lang="en-US" sz="2400" dirty="0">
              <a:solidFill>
                <a:schemeClr val="tx1"/>
              </a:solidFill>
            </a:endParaRPr>
          </a:p>
        </p:txBody>
      </p:sp>
      <p:pic>
        <p:nvPicPr>
          <p:cNvPr id="6148" name="Picture 4" descr="C:\Users\hamidi.t\Desktop\129009_921.jpg"/>
          <p:cNvPicPr>
            <a:picLocks noChangeAspect="1" noChangeArrowheads="1"/>
          </p:cNvPicPr>
          <p:nvPr/>
        </p:nvPicPr>
        <p:blipFill>
          <a:blip r:embed="rId3" cstate="print"/>
          <a:srcRect l="17120" r="36737" b="8977"/>
          <a:stretch>
            <a:fillRect/>
          </a:stretch>
        </p:blipFill>
        <p:spPr bwMode="auto">
          <a:xfrm>
            <a:off x="381000" y="0"/>
            <a:ext cx="4191000" cy="6248400"/>
          </a:xfrm>
          <a:prstGeom prst="rect">
            <a:avLst/>
          </a:prstGeom>
          <a:noFill/>
        </p:spPr>
      </p:pic>
      <p:pic>
        <p:nvPicPr>
          <p:cNvPr id="6149" name="Picture 5" descr="C:\Users\hamidi.t\Desktop\secularism2.jpg"/>
          <p:cNvPicPr>
            <a:picLocks noChangeAspect="1" noChangeArrowheads="1"/>
          </p:cNvPicPr>
          <p:nvPr/>
        </p:nvPicPr>
        <p:blipFill>
          <a:blip r:embed="rId4" cstate="print"/>
          <a:srcRect l="17500" r="14999" b="6707"/>
          <a:stretch>
            <a:fillRect/>
          </a:stretch>
        </p:blipFill>
        <p:spPr bwMode="auto">
          <a:xfrm>
            <a:off x="4572000" y="0"/>
            <a:ext cx="4191000" cy="62484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xmlns="" val="4192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80">
                                          <p:stCondLst>
                                            <p:cond delay="0"/>
                                          </p:stCondLst>
                                        </p:cTn>
                                        <p:tgtEl>
                                          <p:spTgt spid="12"/>
                                        </p:tgtEl>
                                      </p:cBhvr>
                                    </p:animEffect>
                                    <p:anim calcmode="lin" valueType="num">
                                      <p:cBhvr>
                                        <p:cTn id="6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
                                        </p:tgtEl>
                                      </p:cBhvr>
                                      <p:to x="100000" y="60000"/>
                                    </p:animScale>
                                    <p:animScale>
                                      <p:cBhvr>
                                        <p:cTn id="68" dur="166" decel="50000">
                                          <p:stCondLst>
                                            <p:cond delay="676"/>
                                          </p:stCondLst>
                                        </p:cTn>
                                        <p:tgtEl>
                                          <p:spTgt spid="12"/>
                                        </p:tgtEl>
                                      </p:cBhvr>
                                      <p:to x="100000" y="100000"/>
                                    </p:animScale>
                                    <p:animScale>
                                      <p:cBhvr>
                                        <p:cTn id="69" dur="26">
                                          <p:stCondLst>
                                            <p:cond delay="1312"/>
                                          </p:stCondLst>
                                        </p:cTn>
                                        <p:tgtEl>
                                          <p:spTgt spid="12"/>
                                        </p:tgtEl>
                                      </p:cBhvr>
                                      <p:to x="100000" y="80000"/>
                                    </p:animScale>
                                    <p:animScale>
                                      <p:cBhvr>
                                        <p:cTn id="70" dur="166" decel="50000">
                                          <p:stCondLst>
                                            <p:cond delay="1338"/>
                                          </p:stCondLst>
                                        </p:cTn>
                                        <p:tgtEl>
                                          <p:spTgt spid="12"/>
                                        </p:tgtEl>
                                      </p:cBhvr>
                                      <p:to x="100000" y="100000"/>
                                    </p:animScale>
                                    <p:animScale>
                                      <p:cBhvr>
                                        <p:cTn id="71" dur="26">
                                          <p:stCondLst>
                                            <p:cond delay="1642"/>
                                          </p:stCondLst>
                                        </p:cTn>
                                        <p:tgtEl>
                                          <p:spTgt spid="12"/>
                                        </p:tgtEl>
                                      </p:cBhvr>
                                      <p:to x="100000" y="90000"/>
                                    </p:animScale>
                                    <p:animScale>
                                      <p:cBhvr>
                                        <p:cTn id="72" dur="166" decel="50000">
                                          <p:stCondLst>
                                            <p:cond delay="1668"/>
                                          </p:stCondLst>
                                        </p:cTn>
                                        <p:tgtEl>
                                          <p:spTgt spid="12"/>
                                        </p:tgtEl>
                                      </p:cBhvr>
                                      <p:to x="100000" y="100000"/>
                                    </p:animScale>
                                    <p:animScale>
                                      <p:cBhvr>
                                        <p:cTn id="73" dur="26">
                                          <p:stCondLst>
                                            <p:cond delay="1808"/>
                                          </p:stCondLst>
                                        </p:cTn>
                                        <p:tgtEl>
                                          <p:spTgt spid="12"/>
                                        </p:tgtEl>
                                      </p:cBhvr>
                                      <p:to x="100000" y="95000"/>
                                    </p:animScale>
                                    <p:animScale>
                                      <p:cBhvr>
                                        <p:cTn id="74" dur="166" decel="50000">
                                          <p:stCondLst>
                                            <p:cond delay="1834"/>
                                          </p:stCondLst>
                                        </p:cTn>
                                        <p:tgtEl>
                                          <p:spTgt spid="1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6148"/>
                                        </p:tgtEl>
                                        <p:attrNameLst>
                                          <p:attrName>style.visibility</p:attrName>
                                        </p:attrNameLst>
                                      </p:cBhvr>
                                      <p:to>
                                        <p:strVal val="visible"/>
                                      </p:to>
                                    </p:set>
                                    <p:anim calcmode="lin" valueType="num">
                                      <p:cBhvr additive="base">
                                        <p:cTn id="115" dur="500" fill="hold"/>
                                        <p:tgtEl>
                                          <p:spTgt spid="6148"/>
                                        </p:tgtEl>
                                        <p:attrNameLst>
                                          <p:attrName>ppt_x</p:attrName>
                                        </p:attrNameLst>
                                      </p:cBhvr>
                                      <p:tavLst>
                                        <p:tav tm="0">
                                          <p:val>
                                            <p:strVal val="#ppt_x"/>
                                          </p:val>
                                        </p:tav>
                                        <p:tav tm="100000">
                                          <p:val>
                                            <p:strVal val="#ppt_x"/>
                                          </p:val>
                                        </p:tav>
                                      </p:tavLst>
                                    </p:anim>
                                    <p:anim calcmode="lin" valueType="num">
                                      <p:cBhvr additive="base">
                                        <p:cTn id="116"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6149"/>
                                        </p:tgtEl>
                                        <p:attrNameLst>
                                          <p:attrName>style.visibility</p:attrName>
                                        </p:attrNameLst>
                                      </p:cBhvr>
                                      <p:to>
                                        <p:strVal val="visible"/>
                                      </p:to>
                                    </p:set>
                                    <p:anim calcmode="lin" valueType="num">
                                      <p:cBhvr additive="base">
                                        <p:cTn id="121" dur="500" fill="hold"/>
                                        <p:tgtEl>
                                          <p:spTgt spid="6149"/>
                                        </p:tgtEl>
                                        <p:attrNameLst>
                                          <p:attrName>ppt_x</p:attrName>
                                        </p:attrNameLst>
                                      </p:cBhvr>
                                      <p:tavLst>
                                        <p:tav tm="0">
                                          <p:val>
                                            <p:strVal val="#ppt_x"/>
                                          </p:val>
                                        </p:tav>
                                        <p:tav tm="100000">
                                          <p:val>
                                            <p:strVal val="#ppt_x"/>
                                          </p:val>
                                        </p:tav>
                                      </p:tavLst>
                                    </p:anim>
                                    <p:anim calcmode="lin" valueType="num">
                                      <p:cBhvr additive="base">
                                        <p:cTn id="122"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ghiyasvand\Desktop\png\يبفurl.png"/>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1971675" y="0"/>
            <a:ext cx="4276725" cy="4248150"/>
          </a:xfrm>
          <a:prstGeom prst="rect">
            <a:avLst/>
          </a:prstGeom>
          <a:noFill/>
        </p:spPr>
      </p:pic>
      <p:sp>
        <p:nvSpPr>
          <p:cNvPr id="5" name="Rectangle 4"/>
          <p:cNvSpPr/>
          <p:nvPr/>
        </p:nvSpPr>
        <p:spPr>
          <a:xfrm rot="16200000">
            <a:off x="5287663" y="3228370"/>
            <a:ext cx="6429364" cy="829896"/>
          </a:xfrm>
          <a:prstGeom prst="rect">
            <a:avLst/>
          </a:prstGeom>
          <a:solidFill>
            <a:srgbClr val="08DBF8"/>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ardrop 5"/>
          <p:cNvSpPr/>
          <p:nvPr/>
        </p:nvSpPr>
        <p:spPr>
          <a:xfrm rot="19030443" flipH="1" flipV="1">
            <a:off x="7995731" y="56448"/>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7" name="Picture 9" descr="C:\Users\satari\Desktop\انديشه 1 عكسها\png\uzdfghrl.png"/>
          <p:cNvPicPr>
            <a:picLocks noChangeAspect="1" noChangeArrowheads="1"/>
          </p:cNvPicPr>
          <p:nvPr/>
        </p:nvPicPr>
        <p:blipFill>
          <a:blip r:embed="rId3" cstate="print"/>
          <a:srcRect/>
          <a:stretch>
            <a:fillRect/>
          </a:stretch>
        </p:blipFill>
        <p:spPr bwMode="auto">
          <a:xfrm>
            <a:off x="8057417" y="124265"/>
            <a:ext cx="872852" cy="852774"/>
          </a:xfrm>
          <a:prstGeom prst="rect">
            <a:avLst/>
          </a:prstGeom>
          <a:noFill/>
          <a:ln>
            <a:noFill/>
          </a:ln>
        </p:spPr>
      </p:pic>
      <p:sp>
        <p:nvSpPr>
          <p:cNvPr id="8" name="Rectangle 7"/>
          <p:cNvSpPr/>
          <p:nvPr/>
        </p:nvSpPr>
        <p:spPr>
          <a:xfrm rot="16200000">
            <a:off x="5534925" y="3630137"/>
            <a:ext cx="5932504" cy="523220"/>
          </a:xfrm>
          <a:prstGeom prst="rect">
            <a:avLst/>
          </a:prstGeom>
        </p:spPr>
        <p:txBody>
          <a:bodyPr wrap="square">
            <a:spAutoFit/>
          </a:bodyPr>
          <a:lstStyle/>
          <a:p>
            <a:pPr algn="ctr"/>
            <a:r>
              <a:rPr lang="fa-IR"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cs typeface="B Homa" pitchFamily="2" charset="-78"/>
              </a:rPr>
              <a:t>تاریخ پیامبر اسلام: ولادت، بعثت و دعوت</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1026" name="Picture 2" descr="C:\Users\hamidi.t\Desktop\65622_701.jpg"/>
          <p:cNvPicPr>
            <a:picLocks noChangeAspect="1" noChangeArrowheads="1"/>
          </p:cNvPicPr>
          <p:nvPr/>
        </p:nvPicPr>
        <p:blipFill>
          <a:blip r:embed="rId4"/>
          <a:srcRect b="11111"/>
          <a:stretch>
            <a:fillRect/>
          </a:stretch>
        </p:blipFill>
        <p:spPr bwMode="auto">
          <a:xfrm>
            <a:off x="304800" y="1905000"/>
            <a:ext cx="7515432" cy="4648200"/>
          </a:xfrm>
          <a:prstGeom prst="rect">
            <a:avLst/>
          </a:prstGeom>
          <a:noFill/>
          <a:effectLst>
            <a:glow rad="139700">
              <a:schemeClr val="accent5">
                <a:satMod val="175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35966833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ppt_x"/>
                                          </p:val>
                                        </p:tav>
                                        <p:tav tm="100000">
                                          <p:val>
                                            <p:strVal val="#ppt_x"/>
                                          </p:val>
                                        </p:tav>
                                      </p:tavLst>
                                    </p:anim>
                                    <p:anim calcmode="lin" valueType="num">
                                      <p:cBhvr additive="base">
                                        <p:cTn id="10" dur="2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8" presetClass="emph" presetSubtype="0" fill="hold" nodeType="withEffect">
                                  <p:stCondLst>
                                    <p:cond delay="0"/>
                                  </p:stCondLst>
                                  <p:childTnLst>
                                    <p:animRot by="21600000">
                                      <p:cBhvr>
                                        <p:cTn id="21" dur="1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616054" y="12728"/>
            <a:ext cx="3810000" cy="3784543"/>
          </a:xfrm>
          <a:prstGeom prst="rect">
            <a:avLst/>
          </a:prstGeom>
          <a:noFill/>
        </p:spPr>
      </p:pic>
      <p:pic>
        <p:nvPicPr>
          <p:cNvPr id="12" name="Picture 2" descr="C:\Users\satari\Desktop\انديشه 1 عكسها\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638800" y="3073457"/>
            <a:ext cx="3810000" cy="3784543"/>
          </a:xfrm>
          <a:prstGeom prst="rect">
            <a:avLst/>
          </a:prstGeom>
          <a:noFill/>
        </p:spPr>
      </p:pic>
      <p:sp>
        <p:nvSpPr>
          <p:cNvPr id="5" name="Title 1"/>
          <p:cNvSpPr txBox="1">
            <a:spLocks/>
          </p:cNvSpPr>
          <p:nvPr/>
        </p:nvSpPr>
        <p:spPr>
          <a:xfrm>
            <a:off x="2514600" y="0"/>
            <a:ext cx="4343400" cy="762000"/>
          </a:xfrm>
          <a:prstGeom prst="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a:bodyPr>
          <a:lstStyle/>
          <a:p>
            <a:pPr algn="ctr" rtl="1">
              <a:buNone/>
            </a:pPr>
            <a:r>
              <a:rPr lang="fa-IR" sz="3200" b="1" dirty="0" smtClean="0">
                <a:cs typeface="B Homa" panose="00000400000000000000" pitchFamily="2" charset="-78"/>
              </a:rPr>
              <a:t>کودکی و نوجواني</a:t>
            </a:r>
            <a:endParaRPr lang="en-US" sz="3200" b="1" dirty="0">
              <a:cs typeface="B Homa" panose="00000400000000000000" pitchFamily="2" charset="-78"/>
            </a:endParaRPr>
          </a:p>
        </p:txBody>
      </p:sp>
      <p:pic>
        <p:nvPicPr>
          <p:cNvPr id="6" name="Picture 3" descr="C:\Users\satari\Desktop\انديشه 1 عكسها\png\AN071TR.PNG"/>
          <p:cNvPicPr>
            <a:picLocks noChangeAspect="1" noChangeArrowheads="1"/>
          </p:cNvPicPr>
          <p:nvPr/>
        </p:nvPicPr>
        <p:blipFill>
          <a:blip r:embed="rId3"/>
          <a:srcRect/>
          <a:stretch>
            <a:fillRect/>
          </a:stretch>
        </p:blipFill>
        <p:spPr bwMode="auto">
          <a:xfrm>
            <a:off x="6096000" y="0"/>
            <a:ext cx="762000" cy="712346"/>
          </a:xfrm>
          <a:prstGeom prst="rect">
            <a:avLst/>
          </a:prstGeom>
          <a:noFill/>
        </p:spPr>
      </p:pic>
      <p:pic>
        <p:nvPicPr>
          <p:cNvPr id="7" name="Picture 3" descr="C:\Users\satari\Desktop\انديشه 1 عكسها\png\AN071TR.PNG"/>
          <p:cNvPicPr>
            <a:picLocks noChangeAspect="1" noChangeArrowheads="1"/>
          </p:cNvPicPr>
          <p:nvPr/>
        </p:nvPicPr>
        <p:blipFill>
          <a:blip r:embed="rId3"/>
          <a:srcRect/>
          <a:stretch>
            <a:fillRect/>
          </a:stretch>
        </p:blipFill>
        <p:spPr bwMode="auto">
          <a:xfrm flipH="1">
            <a:off x="2514600" y="0"/>
            <a:ext cx="762000" cy="712346"/>
          </a:xfrm>
          <a:prstGeom prst="rect">
            <a:avLst/>
          </a:prstGeom>
          <a:noFill/>
        </p:spPr>
      </p:pic>
      <p:sp>
        <p:nvSpPr>
          <p:cNvPr id="16" name="Rounded Rectangle 15"/>
          <p:cNvSpPr/>
          <p:nvPr/>
        </p:nvSpPr>
        <p:spPr>
          <a:xfrm>
            <a:off x="1676400" y="1524000"/>
            <a:ext cx="6019800" cy="762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rtl="1">
              <a:buNone/>
            </a:pPr>
            <a:r>
              <a:rPr lang="fa-IR" sz="2400" b="1" dirty="0" smtClean="0">
                <a:cs typeface="B Traffic" panose="00000400000000000000" pitchFamily="2" charset="-78"/>
              </a:rPr>
              <a:t>کلید شخصیت محمد</a:t>
            </a:r>
            <a:r>
              <a:rPr lang="fa-IR" sz="1100" b="1" dirty="0" smtClean="0">
                <a:cs typeface="B Traffic" panose="00000400000000000000" pitchFamily="2" charset="-78"/>
              </a:rPr>
              <a:t>(ص) </a:t>
            </a:r>
            <a:r>
              <a:rPr lang="fa-IR" sz="2400" b="1" dirty="0" smtClean="0">
                <a:cs typeface="B Traffic" panose="00000400000000000000" pitchFamily="2" charset="-78"/>
              </a:rPr>
              <a:t>در نوجوانی و جوانی</a:t>
            </a:r>
            <a:endParaRPr lang="en-US" sz="2400" b="1" dirty="0">
              <a:cs typeface="B Traffic" panose="00000400000000000000" pitchFamily="2" charset="-78"/>
            </a:endParaRPr>
          </a:p>
        </p:txBody>
      </p:sp>
      <p:sp>
        <p:nvSpPr>
          <p:cNvPr id="14" name="Rounded Rectangle 13"/>
          <p:cNvSpPr/>
          <p:nvPr/>
        </p:nvSpPr>
        <p:spPr>
          <a:xfrm>
            <a:off x="2057400" y="762000"/>
            <a:ext cx="5181600" cy="762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rtl="1">
              <a:buNone/>
            </a:pPr>
            <a:r>
              <a:rPr lang="fa-IR" sz="2400" dirty="0" smtClean="0">
                <a:cs typeface="B Traffic" panose="00000400000000000000" pitchFamily="2" charset="-78"/>
              </a:rPr>
              <a:t>تاریخ تولد 17ربیع الاول سال 570 م. عام الفیل</a:t>
            </a:r>
            <a:endParaRPr lang="en-US" sz="2400" dirty="0">
              <a:cs typeface="B Traffic" panose="00000400000000000000" pitchFamily="2" charset="-78"/>
            </a:endParaRPr>
          </a:p>
        </p:txBody>
      </p:sp>
      <p:sp>
        <p:nvSpPr>
          <p:cNvPr id="15" name="Rounded Rectangle 14"/>
          <p:cNvSpPr/>
          <p:nvPr/>
        </p:nvSpPr>
        <p:spPr>
          <a:xfrm>
            <a:off x="533400" y="2362200"/>
            <a:ext cx="7924800"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rtl="1">
              <a:buNone/>
            </a:pPr>
            <a:r>
              <a:rPr lang="fa-IR" sz="2400" dirty="0" smtClean="0">
                <a:cs typeface="B Traffic" panose="00000400000000000000" pitchFamily="2" charset="-78"/>
              </a:rPr>
              <a:t>ابوطالب و فاطمه بنت اسد همسرش در نگهداری از حضرت محمد</a:t>
            </a:r>
            <a:r>
              <a:rPr lang="fa-IR" sz="1600" dirty="0" smtClean="0">
                <a:cs typeface="B Traffic" panose="00000400000000000000" pitchFamily="2" charset="-78"/>
              </a:rPr>
              <a:t>(ص) </a:t>
            </a:r>
            <a:r>
              <a:rPr lang="fa-IR" sz="2400" dirty="0" smtClean="0">
                <a:cs typeface="B Traffic" panose="00000400000000000000" pitchFamily="2" charset="-78"/>
              </a:rPr>
              <a:t>بسیار کوشیدند.</a:t>
            </a:r>
            <a:endParaRPr lang="en-US" sz="2400" dirty="0">
              <a:cs typeface="B Traffic" panose="00000400000000000000" pitchFamily="2" charset="-78"/>
            </a:endParaRPr>
          </a:p>
        </p:txBody>
      </p:sp>
      <p:pic>
        <p:nvPicPr>
          <p:cNvPr id="34" name="Picture 33"/>
          <p:cNvPicPr>
            <a:picLocks noChangeAspect="1"/>
          </p:cNvPicPr>
          <p:nvPr/>
        </p:nvPicPr>
        <p:blipFill rotWithShape="1">
          <a:blip r:embed="rId4">
            <a:extLst>
              <a:ext uri="{28A0092B-C50C-407E-A947-70E740481C1C}">
                <a14:useLocalDpi xmlns:a14="http://schemas.microsoft.com/office/drawing/2010/main" xmlns="" val="0"/>
              </a:ext>
            </a:extLst>
          </a:blip>
          <a:srcRect l="25000" t="13610" r="15833" b="28166"/>
          <a:stretch/>
        </p:blipFill>
        <p:spPr>
          <a:xfrm>
            <a:off x="914400" y="3352800"/>
            <a:ext cx="6760369" cy="3046926"/>
          </a:xfrm>
          <a:prstGeom prst="round2DiagRect">
            <a:avLst>
              <a:gd name="adj1" fmla="val 16667"/>
              <a:gd name="adj2" fmla="val 43062"/>
            </a:avLst>
          </a:prstGeom>
          <a:ln w="88900" cap="sq">
            <a:solidFill>
              <a:srgbClr val="FFFFFF"/>
            </a:solidFill>
            <a:miter lim="800000"/>
          </a:ln>
          <a:effectLst>
            <a:outerShdw blurRad="254000" algn="tl" rotWithShape="0">
              <a:srgbClr val="000000">
                <a:alpha val="43000"/>
              </a:srgbClr>
            </a:outerShdw>
          </a:effectLst>
        </p:spPr>
      </p:pic>
      <p:pic>
        <p:nvPicPr>
          <p:cNvPr id="9" name="Picture 3" descr="C:\Users\satari\Desktop\انديشه 1 عكسها\png\AN071TR.PNG"/>
          <p:cNvPicPr>
            <a:picLocks noChangeAspect="1" noChangeArrowheads="1"/>
          </p:cNvPicPr>
          <p:nvPr/>
        </p:nvPicPr>
        <p:blipFill>
          <a:blip r:embed="rId5" cstate="print"/>
          <a:srcRect/>
          <a:stretch>
            <a:fillRect/>
          </a:stretch>
        </p:blipFill>
        <p:spPr bwMode="auto">
          <a:xfrm>
            <a:off x="7239000" y="1828800"/>
            <a:ext cx="407557" cy="381000"/>
          </a:xfrm>
          <a:prstGeom prst="rect">
            <a:avLst/>
          </a:prstGeom>
          <a:noFill/>
        </p:spPr>
      </p:pic>
      <p:pic>
        <p:nvPicPr>
          <p:cNvPr id="10" name="Picture 3" descr="C:\Users\satari\Desktop\انديشه 1 عكسها\png\AN071TR.PNG"/>
          <p:cNvPicPr>
            <a:picLocks noChangeAspect="1" noChangeArrowheads="1"/>
          </p:cNvPicPr>
          <p:nvPr/>
        </p:nvPicPr>
        <p:blipFill>
          <a:blip r:embed="rId6" cstate="print"/>
          <a:srcRect/>
          <a:stretch>
            <a:fillRect/>
          </a:stretch>
        </p:blipFill>
        <p:spPr bwMode="auto">
          <a:xfrm>
            <a:off x="1676400" y="1676400"/>
            <a:ext cx="457199" cy="427407"/>
          </a:xfrm>
          <a:prstGeom prst="rect">
            <a:avLst/>
          </a:prstGeom>
          <a:noFill/>
        </p:spPr>
      </p:pic>
      <p:pic>
        <p:nvPicPr>
          <p:cNvPr id="13" name="Picture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18584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6172200" y="437076"/>
            <a:ext cx="2321635" cy="2306124"/>
          </a:xfrm>
          <a:prstGeom prst="rect">
            <a:avLst/>
          </a:prstGeom>
          <a:noFill/>
        </p:spPr>
      </p:pic>
      <p:sp>
        <p:nvSpPr>
          <p:cNvPr id="20" name="Oval 19"/>
          <p:cNvSpPr/>
          <p:nvPr/>
        </p:nvSpPr>
        <p:spPr>
          <a:xfrm>
            <a:off x="6553200" y="208476"/>
            <a:ext cx="2362200" cy="18288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rtl="1">
              <a:buNone/>
            </a:pPr>
            <a:r>
              <a:rPr lang="fa-IR" sz="4000" dirty="0" smtClean="0">
                <a:cs typeface="B Traffic" panose="00000400000000000000" pitchFamily="2" charset="-78"/>
              </a:rPr>
              <a:t>جوانی</a:t>
            </a:r>
            <a:endParaRPr lang="fa-IR" sz="4000" dirty="0">
              <a:cs typeface="B Traffic" panose="00000400000000000000" pitchFamily="2" charset="-78"/>
            </a:endParaRPr>
          </a:p>
        </p:txBody>
      </p:sp>
      <p:pic>
        <p:nvPicPr>
          <p:cNvPr id="21" name="Picture 2" descr="C:\Users\satari\Desktop\انديشه 1 عكسها\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4114800" y="2256887"/>
            <a:ext cx="3810000" cy="3784543"/>
          </a:xfrm>
          <a:prstGeom prst="rect">
            <a:avLst/>
          </a:prstGeom>
          <a:noFill/>
        </p:spPr>
      </p:pic>
      <p:grpSp>
        <p:nvGrpSpPr>
          <p:cNvPr id="2" name="Group 21"/>
          <p:cNvGrpSpPr/>
          <p:nvPr/>
        </p:nvGrpSpPr>
        <p:grpSpPr>
          <a:xfrm>
            <a:off x="463072" y="1143000"/>
            <a:ext cx="5556728" cy="1469430"/>
            <a:chOff x="170815" y="906"/>
            <a:chExt cx="2751380" cy="834373"/>
          </a:xfrm>
          <a:effectLst>
            <a:reflection blurRad="6350" stA="50000" endA="300" endPos="90000" dir="5400000" sy="-100000" algn="bl" rotWithShape="0"/>
          </a:effectLst>
        </p:grpSpPr>
        <p:sp>
          <p:nvSpPr>
            <p:cNvPr id="23" name="Rounded Rectangle 22"/>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Rounded Rectangle 4"/>
            <p:cNvSpPr/>
            <p:nvPr/>
          </p:nvSpPr>
          <p:spPr>
            <a:xfrm>
              <a:off x="195253" y="25344"/>
              <a:ext cx="2702504" cy="78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ctr" rtl="1"/>
              <a:r>
                <a:rPr lang="fa-IR" sz="2000" dirty="0" smtClean="0">
                  <a:solidFill>
                    <a:schemeClr val="tx1"/>
                  </a:solidFill>
                  <a:cs typeface="B Traffic" panose="00000400000000000000" pitchFamily="2" charset="-78"/>
                </a:rPr>
                <a:t>فرزند پاک عبدالله هرگز از فضای تیره جامعه حجاز تاثیر نپذیرفت و چنان در درستی و صداقت شهره شد که بعدها  دشمنانش او را «امین» می خواندند. </a:t>
              </a:r>
              <a:endParaRPr lang="en-US" sz="2000" dirty="0">
                <a:solidFill>
                  <a:schemeClr val="tx1"/>
                </a:solidFill>
                <a:cs typeface="B Traffic" pitchFamily="2" charset="-78"/>
              </a:endParaRPr>
            </a:p>
          </p:txBody>
        </p:sp>
      </p:grpSp>
      <p:grpSp>
        <p:nvGrpSpPr>
          <p:cNvPr id="3" name="Group 24"/>
          <p:cNvGrpSpPr/>
          <p:nvPr/>
        </p:nvGrpSpPr>
        <p:grpSpPr>
          <a:xfrm>
            <a:off x="456209" y="2340970"/>
            <a:ext cx="5564919" cy="1566860"/>
            <a:chOff x="2149" y="389389"/>
            <a:chExt cx="2933808" cy="889696"/>
          </a:xfrm>
          <a:effectLst>
            <a:reflection blurRad="6350" stA="50000" endA="300" endPos="90000" dir="5400000" sy="-100000" algn="bl" rotWithShape="0"/>
          </a:effectLst>
        </p:grpSpPr>
        <p:sp>
          <p:nvSpPr>
            <p:cNvPr id="26" name="Rounded Rectangle 25"/>
            <p:cNvSpPr/>
            <p:nvPr/>
          </p:nvSpPr>
          <p:spPr>
            <a:xfrm>
              <a:off x="2149" y="38938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7" name="Rounded Rectangle 4"/>
            <p:cNvSpPr/>
            <p:nvPr/>
          </p:nvSpPr>
          <p:spPr>
            <a:xfrm>
              <a:off x="28207" y="41544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 rtl="1"/>
              <a:r>
                <a:rPr lang="fa-IR" sz="2400" dirty="0" smtClean="0">
                  <a:solidFill>
                    <a:schemeClr val="tx1"/>
                  </a:solidFill>
                  <a:cs typeface="B Traffic" panose="00000400000000000000" pitchFamily="2" charset="-78"/>
                </a:rPr>
                <a:t>قریش همواره به سلامت نفس، راستگویی،امانت داری و شرافت او اقرار می کردند.</a:t>
              </a:r>
              <a:endParaRPr lang="en-US" sz="2400" dirty="0" smtClean="0">
                <a:solidFill>
                  <a:schemeClr val="tx1"/>
                </a:solidFill>
                <a:cs typeface="B Traffic" pitchFamily="2" charset="-78"/>
              </a:endParaRPr>
            </a:p>
          </p:txBody>
        </p:sp>
      </p:grpSp>
      <p:grpSp>
        <p:nvGrpSpPr>
          <p:cNvPr id="4" name="Group 27"/>
          <p:cNvGrpSpPr/>
          <p:nvPr/>
        </p:nvGrpSpPr>
        <p:grpSpPr>
          <a:xfrm>
            <a:off x="456209" y="3526830"/>
            <a:ext cx="5564919" cy="1566860"/>
            <a:chOff x="2149" y="900964"/>
            <a:chExt cx="2933808" cy="889696"/>
          </a:xfrm>
          <a:effectLst>
            <a:reflection blurRad="6350" stA="50000" endA="300" endPos="90000" dir="5400000" sy="-100000" algn="bl" rotWithShape="0"/>
          </a:effectLst>
        </p:grpSpPr>
        <p:sp>
          <p:nvSpPr>
            <p:cNvPr id="29" name="Rounded Rectangle 28"/>
            <p:cNvSpPr/>
            <p:nvPr/>
          </p:nvSpPr>
          <p:spPr>
            <a:xfrm>
              <a:off x="2149" y="900964"/>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Rounded Rectangle 4"/>
            <p:cNvSpPr/>
            <p:nvPr/>
          </p:nvSpPr>
          <p:spPr>
            <a:xfrm>
              <a:off x="28207" y="927022"/>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 rtl="1">
                <a:buNone/>
              </a:pPr>
              <a:r>
                <a:rPr lang="fa-IR" sz="2400" dirty="0" smtClean="0">
                  <a:solidFill>
                    <a:schemeClr val="tx1"/>
                  </a:solidFill>
                  <a:cs typeface="B Traffic" panose="00000400000000000000" pitchFamily="2" charset="-78"/>
                </a:rPr>
                <a:t>در بیست سالگی با شرکت در پیمان «جوانمردی و نیکوکاری» (حلف الفضول) به دادخواهی ستمدیدگان برخاست.</a:t>
              </a:r>
              <a:endParaRPr lang="fa-IR" sz="2400" dirty="0">
                <a:solidFill>
                  <a:schemeClr val="tx1"/>
                </a:solidFill>
                <a:cs typeface="B Traffic" panose="00000400000000000000" pitchFamily="2" charset="-78"/>
              </a:endParaRPr>
            </a:p>
          </p:txBody>
        </p:sp>
      </p:grpSp>
      <p:grpSp>
        <p:nvGrpSpPr>
          <p:cNvPr id="8" name="Group 30"/>
          <p:cNvGrpSpPr/>
          <p:nvPr/>
        </p:nvGrpSpPr>
        <p:grpSpPr>
          <a:xfrm>
            <a:off x="463072" y="4898430"/>
            <a:ext cx="5556728" cy="1566860"/>
            <a:chOff x="2149" y="1412539"/>
            <a:chExt cx="2933808" cy="889696"/>
          </a:xfrm>
          <a:effectLst>
            <a:reflection blurRad="6350" stA="50000" endA="300" endPos="90000" dir="5400000" sy="-100000" algn="bl" rotWithShape="0"/>
          </a:effectLst>
        </p:grpSpPr>
        <p:sp>
          <p:nvSpPr>
            <p:cNvPr id="32" name="Rounded Rectangle 31"/>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3"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justLow" rtl="1"/>
              <a:r>
                <a:rPr lang="fa-IR" sz="2400" dirty="0" smtClean="0">
                  <a:solidFill>
                    <a:schemeClr val="tx1"/>
                  </a:solidFill>
                  <a:cs typeface="B Traffic" panose="00000400000000000000" pitchFamily="2" charset="-78"/>
                </a:rPr>
                <a:t>شدیدترین اختلاف در پرتو حکیمانه ترین تدبیر ایشان برطرف می شد.</a:t>
              </a:r>
              <a:endParaRPr lang="en-US" sz="2400" dirty="0" smtClean="0">
                <a:solidFill>
                  <a:schemeClr val="tx1"/>
                </a:solidFill>
                <a:cs typeface="B Traffic" pitchFamily="2" charset="-78"/>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0"/>
            <a:ext cx="1061113" cy="1138927"/>
          </a:xfrm>
          <a:prstGeom prst="rect">
            <a:avLst/>
          </a:prstGeom>
        </p:spPr>
      </p:pic>
    </p:spTree>
    <p:extLst>
      <p:ext uri="{BB962C8B-B14F-4D97-AF65-F5344CB8AC3E}">
        <p14:creationId xmlns:p14="http://schemas.microsoft.com/office/powerpoint/2010/main" xmlns="" val="26664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lide(fromBottom)">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4" presetClass="entr" presetSubtype="0" accel="10000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ppt_w*0.05"/>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anim calcmode="lin" valueType="num">
                                      <p:cBhvr>
                                        <p:cTn id="28" dur="500" fill="hold"/>
                                        <p:tgtEl>
                                          <p:spTgt spid="3"/>
                                        </p:tgtEl>
                                        <p:attrNameLst>
                                          <p:attrName>ppt_x</p:attrName>
                                        </p:attrNameLst>
                                      </p:cBhvr>
                                      <p:tavLst>
                                        <p:tav tm="0">
                                          <p:val>
                                            <p:strVal val="#ppt_x-.2"/>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 calcmode="lin" valueType="num">
                                      <p:cBhvr>
                                        <p:cTn id="43" dur="500" fill="hold"/>
                                        <p:tgtEl>
                                          <p:spTgt spid="8"/>
                                        </p:tgtEl>
                                        <p:attrNameLst>
                                          <p:attrName>style.rotation</p:attrName>
                                        </p:attrNameLst>
                                      </p:cBhvr>
                                      <p:tavLst>
                                        <p:tav tm="0">
                                          <p:val>
                                            <p:fltVal val="360"/>
                                          </p:val>
                                        </p:tav>
                                        <p:tav tm="100000">
                                          <p:val>
                                            <p:fltVal val="0"/>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xmlns="" val="0"/>
              </a:ext>
            </a:extLst>
          </a:blip>
          <a:srcRect l="21667" t="14013" r="22500" b="10316"/>
          <a:stretch/>
        </p:blipFill>
        <p:spPr>
          <a:xfrm>
            <a:off x="381000" y="1905000"/>
            <a:ext cx="5029200" cy="30236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3" name="Picture 2" descr="C:\Users\ghiyasvand\Desktop\png\يبفurl.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1219200" y="3276600"/>
            <a:ext cx="3505200" cy="3481781"/>
          </a:xfrm>
          <a:prstGeom prst="rect">
            <a:avLst/>
          </a:prstGeom>
          <a:noFill/>
        </p:spPr>
      </p:pic>
      <p:sp>
        <p:nvSpPr>
          <p:cNvPr id="34" name="Rounded Rectangle 33"/>
          <p:cNvSpPr/>
          <p:nvPr/>
        </p:nvSpPr>
        <p:spPr>
          <a:xfrm>
            <a:off x="152400" y="1676400"/>
            <a:ext cx="5486400" cy="3429000"/>
          </a:xfrm>
          <a:prstGeom prst="roundRect">
            <a:avLst/>
          </a:prstGeom>
          <a:effectLst>
            <a:outerShdw blurRad="40000" dist="20000" dir="5400000" rotWithShape="0">
              <a:srgbClr val="000000">
                <a:alpha val="38000"/>
              </a:srgbClr>
            </a:outerShdw>
            <a:reflection blurRad="6350" stA="52000" endA="300" endPos="35000" dir="5400000" sy="-100000" algn="bl" rotWithShape="0"/>
          </a:effectLst>
        </p:spPr>
        <p:style>
          <a:lnRef idx="1">
            <a:schemeClr val="accent3"/>
          </a:lnRef>
          <a:fillRef idx="2">
            <a:schemeClr val="accent3"/>
          </a:fillRef>
          <a:effectRef idx="1">
            <a:schemeClr val="accent3"/>
          </a:effectRef>
          <a:fontRef idx="minor">
            <a:schemeClr val="dk1"/>
          </a:fontRef>
        </p:style>
        <p:txBody>
          <a:bodyPr rtlCol="0" anchor="ctr"/>
          <a:lstStyle/>
          <a:p>
            <a:pPr algn="r" rtl="1">
              <a:lnSpc>
                <a:spcPct val="107000"/>
              </a:lnSpc>
              <a:spcAft>
                <a:spcPts val="800"/>
              </a:spcAft>
            </a:pPr>
            <a:r>
              <a:rPr lang="fa-IR" sz="2800" dirty="0" smtClean="0">
                <a:solidFill>
                  <a:schemeClr val="accent2">
                    <a:lumMod val="75000"/>
                  </a:schemeClr>
                </a:solidFill>
                <a:latin typeface="Calibri" panose="020F0502020204030204" pitchFamily="34" charset="0"/>
                <a:ea typeface="Calibri" panose="020F0502020204030204" pitchFamily="34" charset="0"/>
                <a:cs typeface="B Traffic" panose="00000400000000000000" pitchFamily="2" charset="-78"/>
              </a:rPr>
              <a:t>ایمان آورندگان نخستین به اسلام :</a:t>
            </a:r>
          </a:p>
          <a:p>
            <a:pPr algn="justLow" rtl="1">
              <a:lnSpc>
                <a:spcPct val="107000"/>
              </a:lnSpc>
              <a:spcAft>
                <a:spcPts val="800"/>
              </a:spcAft>
            </a:pPr>
            <a:r>
              <a:rPr lang="fa-IR" sz="2800" dirty="0" smtClean="0">
                <a:solidFill>
                  <a:schemeClr val="tx2"/>
                </a:solidFill>
                <a:latin typeface="Calibri" panose="020F0502020204030204" pitchFamily="34" charset="0"/>
                <a:ea typeface="Calibri" panose="020F0502020204030204" pitchFamily="34" charset="0"/>
                <a:cs typeface="B Traffic" panose="00000400000000000000" pitchFamily="2" charset="-78"/>
              </a:rPr>
              <a:t>خدیجه</a:t>
            </a:r>
            <a:r>
              <a:rPr lang="fa-IR" sz="1600" dirty="0" smtClean="0">
                <a:solidFill>
                  <a:schemeClr val="tx2"/>
                </a:solidFill>
                <a:latin typeface="Calibri" panose="020F0502020204030204" pitchFamily="34" charset="0"/>
                <a:ea typeface="Calibri" panose="020F0502020204030204" pitchFamily="34" charset="0"/>
                <a:cs typeface="B Traffic" panose="00000400000000000000" pitchFamily="2" charset="-78"/>
              </a:rPr>
              <a:t>(س)</a:t>
            </a:r>
            <a:r>
              <a:rPr lang="fa-IR" sz="2800" dirty="0">
                <a:solidFill>
                  <a:schemeClr val="tx2"/>
                </a:solidFill>
                <a:latin typeface="Calibri" panose="020F0502020204030204" pitchFamily="34" charset="0"/>
                <a:ea typeface="Calibri" panose="020F0502020204030204" pitchFamily="34" charset="0"/>
                <a:cs typeface="B Traffic" panose="00000400000000000000" pitchFamily="2" charset="-78"/>
              </a:rPr>
              <a:t> </a:t>
            </a:r>
            <a:r>
              <a:rPr lang="fa-IR" sz="2800" dirty="0" smtClean="0">
                <a:solidFill>
                  <a:schemeClr val="tx2"/>
                </a:solidFill>
                <a:latin typeface="Calibri" panose="020F0502020204030204" pitchFamily="34" charset="0"/>
                <a:ea typeface="Calibri" panose="020F0502020204030204" pitchFamily="34" charset="0"/>
                <a:cs typeface="B Traffic" panose="00000400000000000000" pitchFamily="2" charset="-78"/>
              </a:rPr>
              <a:t>و علی</a:t>
            </a:r>
            <a:r>
              <a:rPr lang="fa-IR" dirty="0" smtClean="0">
                <a:solidFill>
                  <a:schemeClr val="tx2"/>
                </a:solidFill>
                <a:latin typeface="Calibri" panose="020F0502020204030204" pitchFamily="34" charset="0"/>
                <a:ea typeface="Calibri" panose="020F0502020204030204" pitchFamily="34" charset="0"/>
                <a:cs typeface="B Traffic" panose="00000400000000000000" pitchFamily="2" charset="-78"/>
              </a:rPr>
              <a:t>(ع)</a:t>
            </a:r>
            <a:r>
              <a:rPr lang="fa-IR" sz="2800" dirty="0" smtClean="0">
                <a:solidFill>
                  <a:schemeClr val="tx2"/>
                </a:solidFill>
                <a:latin typeface="Calibri" panose="020F0502020204030204" pitchFamily="34" charset="0"/>
                <a:ea typeface="Calibri" panose="020F0502020204030204" pitchFamily="34" charset="0"/>
                <a:cs typeface="B Traffic" panose="00000400000000000000" pitchFamily="2" charset="-78"/>
              </a:rPr>
              <a:t>، </a:t>
            </a:r>
            <a:r>
              <a:rPr lang="fa-IR" sz="2800" dirty="0" smtClean="0">
                <a:latin typeface="Calibri" panose="020F0502020204030204" pitchFamily="34" charset="0"/>
                <a:ea typeface="Calibri" panose="020F0502020204030204" pitchFamily="34" charset="0"/>
                <a:cs typeface="B Traffic" panose="00000400000000000000" pitchFamily="2" charset="-78"/>
              </a:rPr>
              <a:t>و پس از آنها زید بن حارثه، رقیه، زینب، ام کلثوم(دختران پیامبر)، ابوبکر، بلال، یاسر، سمیه، عمار، مقداد، ابوذر، زبیر ابن عوام، عثمان، طلحه، عبدالرحمان بن عوف، مصعب بن عمیرو سعد بن ابی وقاص.</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ounded Rectangle 4"/>
          <p:cNvSpPr/>
          <p:nvPr/>
        </p:nvSpPr>
        <p:spPr>
          <a:xfrm>
            <a:off x="3962400" y="228601"/>
            <a:ext cx="4495800" cy="1066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lvl="0" algn="ctr" rtl="1">
              <a:spcBef>
                <a:spcPct val="0"/>
              </a:spcBef>
            </a:pPr>
            <a:endParaRPr lang="fa-IR" sz="3200" b="1" dirty="0" smtClean="0">
              <a:cs typeface="B Traffic" panose="00000400000000000000" pitchFamily="2" charset="-78"/>
            </a:endParaRPr>
          </a:p>
          <a:p>
            <a:pPr algn="ctr" rtl="1">
              <a:spcBef>
                <a:spcPct val="0"/>
              </a:spcBef>
            </a:pPr>
            <a:endParaRPr lang="fa-IR" sz="4000" b="1" dirty="0" smtClean="0">
              <a:cs typeface="2  Esfehan" pitchFamily="2" charset="-78"/>
            </a:endParaRPr>
          </a:p>
          <a:p>
            <a:pPr algn="ctr" rtl="1">
              <a:spcBef>
                <a:spcPct val="0"/>
              </a:spcBef>
            </a:pPr>
            <a:r>
              <a:rPr lang="fa-IR" sz="4800" b="1" dirty="0" smtClean="0">
                <a:cs typeface="B Homa" panose="00000400000000000000" pitchFamily="2" charset="-78"/>
              </a:rPr>
              <a:t>آغاز رسالت</a:t>
            </a:r>
            <a:endParaRPr lang="en-US" sz="4800" b="1" dirty="0">
              <a:cs typeface="B Homa" panose="00000400000000000000" pitchFamily="2" charset="-78"/>
            </a:endParaRPr>
          </a:p>
          <a:p>
            <a:pPr lvl="0" algn="ctr" rtl="1">
              <a:spcBef>
                <a:spcPct val="0"/>
              </a:spcBef>
            </a:pPr>
            <a:r>
              <a:rPr lang="en-US" sz="3600" dirty="0">
                <a:cs typeface="B Traffic" panose="00000400000000000000" pitchFamily="2" charset="-78"/>
              </a:rPr>
              <a:t/>
            </a:r>
            <a:br>
              <a:rPr lang="en-US" sz="3600" dirty="0">
                <a:cs typeface="B Traffic" panose="00000400000000000000" pitchFamily="2" charset="-78"/>
              </a:rPr>
            </a:br>
            <a:endParaRPr lang="en-US" sz="3600" dirty="0">
              <a:cs typeface="B Traffic" panose="00000400000000000000" pitchFamily="2" charset="-78"/>
            </a:endParaRPr>
          </a:p>
        </p:txBody>
      </p:sp>
      <p:pic>
        <p:nvPicPr>
          <p:cNvPr id="6" name="Picture 2" descr="C:\Users\satari\Desktop\انديشه 1 عكسها\ax\اسلیمی\bote3.png"/>
          <p:cNvPicPr>
            <a:picLocks noChangeAspect="1" noChangeArrowheads="1"/>
          </p:cNvPicPr>
          <p:nvPr/>
        </p:nvPicPr>
        <p:blipFill>
          <a:blip r:embed="rId4">
            <a:duotone>
              <a:prstClr val="black"/>
              <a:schemeClr val="accent3">
                <a:tint val="45000"/>
                <a:satMod val="400000"/>
              </a:schemeClr>
            </a:duotone>
          </a:blip>
          <a:srcRect/>
          <a:stretch>
            <a:fillRect/>
          </a:stretch>
        </p:blipFill>
        <p:spPr bwMode="auto">
          <a:xfrm>
            <a:off x="3657600" y="154782"/>
            <a:ext cx="769286" cy="1214437"/>
          </a:xfrm>
          <a:prstGeom prst="rect">
            <a:avLst/>
          </a:prstGeom>
          <a:noFill/>
        </p:spPr>
      </p:pic>
      <p:pic>
        <p:nvPicPr>
          <p:cNvPr id="7" name="Picture 2" descr="C:\Users\satari\Desktop\انديشه 1 عكسها\ax\اسلیمی\bote3.png"/>
          <p:cNvPicPr>
            <a:picLocks noChangeAspect="1" noChangeArrowheads="1"/>
          </p:cNvPicPr>
          <p:nvPr/>
        </p:nvPicPr>
        <p:blipFill>
          <a:blip r:embed="rId5">
            <a:duotone>
              <a:prstClr val="black"/>
              <a:schemeClr val="accent3">
                <a:tint val="45000"/>
                <a:satMod val="400000"/>
              </a:schemeClr>
            </a:duotone>
          </a:blip>
          <a:srcRect/>
          <a:stretch>
            <a:fillRect/>
          </a:stretch>
        </p:blipFill>
        <p:spPr bwMode="auto">
          <a:xfrm rot="11517489">
            <a:off x="8044862" y="142781"/>
            <a:ext cx="772533" cy="1239825"/>
          </a:xfrm>
          <a:prstGeom prst="rect">
            <a:avLst/>
          </a:prstGeom>
          <a:noFill/>
        </p:spPr>
      </p:pic>
      <p:pic>
        <p:nvPicPr>
          <p:cNvPr id="29"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6172200" y="1371600"/>
            <a:ext cx="2321635" cy="2306124"/>
          </a:xfrm>
          <a:prstGeom prst="rect">
            <a:avLst/>
          </a:prstGeom>
          <a:noFill/>
        </p:spPr>
      </p:pic>
      <p:pic>
        <p:nvPicPr>
          <p:cNvPr id="30"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6203265" y="3982524"/>
            <a:ext cx="2321635" cy="2306124"/>
          </a:xfrm>
          <a:prstGeom prst="rect">
            <a:avLst/>
          </a:prstGeom>
          <a:noFill/>
        </p:spPr>
      </p:pic>
      <p:sp>
        <p:nvSpPr>
          <p:cNvPr id="31" name="Rounded Rectangle 30"/>
          <p:cNvSpPr/>
          <p:nvPr/>
        </p:nvSpPr>
        <p:spPr>
          <a:xfrm>
            <a:off x="5817930" y="2515658"/>
            <a:ext cx="3011770" cy="25728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Low" rtl="1">
              <a:lnSpc>
                <a:spcPct val="107000"/>
              </a:lnSpc>
              <a:spcAft>
                <a:spcPts val="800"/>
              </a:spcAft>
            </a:pPr>
            <a:r>
              <a:rPr lang="fa-IR" sz="2400" dirty="0" smtClean="0">
                <a:solidFill>
                  <a:srgbClr val="7030A0"/>
                </a:solidFill>
                <a:latin typeface="Calibri" panose="020F0502020204030204" pitchFamily="34" charset="0"/>
                <a:ea typeface="Calibri" panose="020F0502020204030204" pitchFamily="34" charset="0"/>
                <a:cs typeface="B Traffic" panose="00000400000000000000" pitchFamily="2" charset="-78"/>
              </a:rPr>
              <a:t>27 رجب و در 40 سالگی فرمان رسالت از سوی حضرت احدیت صادر شد.</a:t>
            </a:r>
            <a:endParaRPr lang="en-US" sz="2400" dirty="0">
              <a:solidFill>
                <a:srgbClr val="7030A0"/>
              </a:solidFill>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6063941"/>
            <a:ext cx="811473" cy="79405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23954429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29"/>
                                        </p:tgtEl>
                                        <p:attrNameLst>
                                          <p:attrName>r</p:attrName>
                                        </p:attrNameLst>
                                      </p:cBhvr>
                                    </p:animRot>
                                  </p:childTnLst>
                                </p:cTn>
                              </p:par>
                              <p:par>
                                <p:cTn id="26" presetID="8" presetClass="emph" presetSubtype="0" fill="hold" nodeType="withEffect">
                                  <p:stCondLst>
                                    <p:cond delay="0"/>
                                  </p:stCondLst>
                                  <p:childTnLst>
                                    <p:animRot by="21600000">
                                      <p:cBhvr>
                                        <p:cTn id="27" dur="2000" fill="hold"/>
                                        <p:tgtEl>
                                          <p:spTgt spid="30"/>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grpId="0" nodeType="clickEffect">
                                  <p:stCondLst>
                                    <p:cond delay="0"/>
                                  </p:stCondLst>
                                  <p:childTnLst>
                                    <p:set>
                                      <p:cBhvr>
                                        <p:cTn id="31" dur="1" fill="hold">
                                          <p:stCondLst>
                                            <p:cond delay="0"/>
                                          </p:stCondLst>
                                        </p:cTn>
                                        <p:tgtEl>
                                          <p:spTgt spid="34">
                                            <p:bg/>
                                          </p:spTgt>
                                        </p:tgtEl>
                                        <p:attrNameLst>
                                          <p:attrName>style.visibility</p:attrName>
                                        </p:attrNameLst>
                                      </p:cBhvr>
                                      <p:to>
                                        <p:strVal val="visible"/>
                                      </p:to>
                                    </p:set>
                                    <p:anim calcmode="lin" valueType="num">
                                      <p:cBhvr>
                                        <p:cTn id="32" dur="500" fill="hold"/>
                                        <p:tgtEl>
                                          <p:spTgt spid="34">
                                            <p:bg/>
                                          </p:spTgt>
                                        </p:tgtEl>
                                        <p:attrNameLst>
                                          <p:attrName>ppt_w</p:attrName>
                                        </p:attrNameLst>
                                      </p:cBhvr>
                                      <p:tavLst>
                                        <p:tav tm="0">
                                          <p:val>
                                            <p:fltVal val="0"/>
                                          </p:val>
                                        </p:tav>
                                        <p:tav tm="100000">
                                          <p:val>
                                            <p:strVal val="#ppt_w"/>
                                          </p:val>
                                        </p:tav>
                                      </p:tavLst>
                                    </p:anim>
                                    <p:anim calcmode="lin" valueType="num">
                                      <p:cBhvr>
                                        <p:cTn id="33" dur="500" fill="hold"/>
                                        <p:tgtEl>
                                          <p:spTgt spid="34">
                                            <p:bg/>
                                          </p:spTgt>
                                        </p:tgtEl>
                                        <p:attrNameLst>
                                          <p:attrName>ppt_h</p:attrName>
                                        </p:attrNameLst>
                                      </p:cBhvr>
                                      <p:tavLst>
                                        <p:tav tm="0">
                                          <p:val>
                                            <p:fltVal val="0"/>
                                          </p:val>
                                        </p:tav>
                                        <p:tav tm="100000">
                                          <p:val>
                                            <p:strVal val="#ppt_h"/>
                                          </p:val>
                                        </p:tav>
                                      </p:tavLst>
                                    </p:anim>
                                    <p:anim calcmode="lin" valueType="num">
                                      <p:cBhvr>
                                        <p:cTn id="34" dur="500" fill="hold"/>
                                        <p:tgtEl>
                                          <p:spTgt spid="34">
                                            <p:bg/>
                                          </p:spTgt>
                                        </p:tgtEl>
                                        <p:attrNameLst>
                                          <p:attrName>style.rotation</p:attrName>
                                        </p:attrNameLst>
                                      </p:cBhvr>
                                      <p:tavLst>
                                        <p:tav tm="0">
                                          <p:val>
                                            <p:fltVal val="360"/>
                                          </p:val>
                                        </p:tav>
                                        <p:tav tm="100000">
                                          <p:val>
                                            <p:fltVal val="0"/>
                                          </p:val>
                                        </p:tav>
                                      </p:tavLst>
                                    </p:anim>
                                    <p:animEffect transition="in" filter="fade">
                                      <p:cBhvr>
                                        <p:cTn id="35" dur="500"/>
                                        <p:tgtEl>
                                          <p:spTgt spid="34">
                                            <p:bg/>
                                          </p:spTgt>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 calcmode="lin" valueType="num">
                                      <p:cBhvr>
                                        <p:cTn id="38"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40" dur="5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41" dur="500"/>
                                        <p:tgtEl>
                                          <p:spTgt spid="34">
                                            <p:txEl>
                                              <p:pRg st="0" end="0"/>
                                            </p:txEl>
                                          </p:spTgt>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34">
                                            <p:txEl>
                                              <p:pRg st="1" end="1"/>
                                            </p:txEl>
                                          </p:spTgt>
                                        </p:tgtEl>
                                        <p:attrNameLst>
                                          <p:attrName>style.visibility</p:attrName>
                                        </p:attrNameLst>
                                      </p:cBhvr>
                                      <p:to>
                                        <p:strVal val="visible"/>
                                      </p:to>
                                    </p:set>
                                    <p:anim calcmode="lin" valueType="num">
                                      <p:cBhvr>
                                        <p:cTn id="44" dur="500" fill="hold"/>
                                        <p:tgtEl>
                                          <p:spTgt spid="34">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34">
                                            <p:txEl>
                                              <p:pRg st="1" end="1"/>
                                            </p:txEl>
                                          </p:spTgt>
                                        </p:tgtEl>
                                        <p:attrNameLst>
                                          <p:attrName>ppt_h</p:attrName>
                                        </p:attrNameLst>
                                      </p:cBhvr>
                                      <p:tavLst>
                                        <p:tav tm="0">
                                          <p:val>
                                            <p:fltVal val="0"/>
                                          </p:val>
                                        </p:tav>
                                        <p:tav tm="100000">
                                          <p:val>
                                            <p:strVal val="#ppt_h"/>
                                          </p:val>
                                        </p:tav>
                                      </p:tavLst>
                                    </p:anim>
                                    <p:anim calcmode="lin" valueType="num">
                                      <p:cBhvr>
                                        <p:cTn id="46" dur="500" fill="hold"/>
                                        <p:tgtEl>
                                          <p:spTgt spid="34">
                                            <p:txEl>
                                              <p:pRg st="1" end="1"/>
                                            </p:txEl>
                                          </p:spTgt>
                                        </p:tgtEl>
                                        <p:attrNameLst>
                                          <p:attrName>style.rotation</p:attrName>
                                        </p:attrNameLst>
                                      </p:cBhvr>
                                      <p:tavLst>
                                        <p:tav tm="0">
                                          <p:val>
                                            <p:fltVal val="360"/>
                                          </p:val>
                                        </p:tav>
                                        <p:tav tm="100000">
                                          <p:val>
                                            <p:fltVal val="0"/>
                                          </p:val>
                                        </p:tav>
                                      </p:tavLst>
                                    </p:anim>
                                    <p:animEffect transition="in" filter="fade">
                                      <p:cBhvr>
                                        <p:cTn id="47" dur="500"/>
                                        <p:tgtEl>
                                          <p:spTgt spid="34">
                                            <p:txEl>
                                              <p:pRg st="1" end="1"/>
                                            </p:txEl>
                                          </p:spTgt>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 calcmode="lin" valueType="num">
                                      <p:cBhvr>
                                        <p:cTn id="52" dur="500" fill="hold"/>
                                        <p:tgtEl>
                                          <p:spTgt spid="33"/>
                                        </p:tgtEl>
                                        <p:attrNameLst>
                                          <p:attrName>style.rotation</p:attrName>
                                        </p:attrNameLst>
                                      </p:cBhvr>
                                      <p:tavLst>
                                        <p:tav tm="0">
                                          <p:val>
                                            <p:fltVal val="360"/>
                                          </p:val>
                                        </p:tav>
                                        <p:tav tm="100000">
                                          <p:val>
                                            <p:fltVal val="0"/>
                                          </p:val>
                                        </p:tav>
                                      </p:tavLst>
                                    </p:anim>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allAtOnce"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atari\Desktop\انديشه 1 عكسها\png\يبفurl.png"/>
          <p:cNvPicPr>
            <a:picLocks noChangeAspect="1" noChangeArrowheads="1"/>
          </p:cNvPicPr>
          <p:nvPr/>
        </p:nvPicPr>
        <p:blipFill>
          <a:blip r:embed="rId2" cstate="print">
            <a:duotone>
              <a:prstClr val="black"/>
              <a:srgbClr val="FF5050">
                <a:tint val="45000"/>
                <a:satMod val="400000"/>
              </a:srgbClr>
            </a:duotone>
          </a:blip>
          <a:srcRect/>
          <a:stretch>
            <a:fillRect/>
          </a:stretch>
        </p:blipFill>
        <p:spPr bwMode="auto">
          <a:xfrm>
            <a:off x="4419600" y="4360200"/>
            <a:ext cx="2514600" cy="2497799"/>
          </a:xfrm>
          <a:prstGeom prst="rect">
            <a:avLst/>
          </a:prstGeom>
          <a:noFill/>
        </p:spPr>
      </p:pic>
      <p:sp>
        <p:nvSpPr>
          <p:cNvPr id="5" name="Rounded Rectangle 4"/>
          <p:cNvSpPr/>
          <p:nvPr/>
        </p:nvSpPr>
        <p:spPr>
          <a:xfrm>
            <a:off x="1447800" y="228601"/>
            <a:ext cx="6368404" cy="11406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rtl="1">
              <a:spcBef>
                <a:spcPct val="0"/>
              </a:spcBef>
            </a:pPr>
            <a:endParaRPr lang="fa-IR" sz="3200" b="1" dirty="0" smtClean="0">
              <a:cs typeface="B Traffic" panose="00000400000000000000" pitchFamily="2" charset="-78"/>
            </a:endParaRPr>
          </a:p>
          <a:p>
            <a:pPr algn="ctr" rtl="1">
              <a:spcBef>
                <a:spcPct val="0"/>
              </a:spcBef>
            </a:pPr>
            <a:endParaRPr lang="fa-IR" sz="4000" b="1" dirty="0" smtClean="0">
              <a:cs typeface="2  Esfehan" pitchFamily="2" charset="-78"/>
            </a:endParaRPr>
          </a:p>
          <a:p>
            <a:pPr algn="r" rtl="1">
              <a:buNone/>
            </a:pPr>
            <a:r>
              <a:rPr lang="fa-IR" sz="3600" dirty="0">
                <a:cs typeface="B Homa" panose="00000400000000000000" pitchFamily="2" charset="-78"/>
              </a:rPr>
              <a:t>دعوت </a:t>
            </a:r>
            <a:r>
              <a:rPr lang="fa-IR" sz="3600" dirty="0" smtClean="0">
                <a:cs typeface="B Homa" panose="00000400000000000000" pitchFamily="2" charset="-78"/>
              </a:rPr>
              <a:t>خصوصی- پنهانی </a:t>
            </a:r>
            <a:r>
              <a:rPr lang="fa-IR" sz="3600" dirty="0">
                <a:cs typeface="B Homa" panose="00000400000000000000" pitchFamily="2" charset="-78"/>
              </a:rPr>
              <a:t>و تبلیغ عملی </a:t>
            </a:r>
            <a:endParaRPr lang="en-US" sz="3600" dirty="0">
              <a:cs typeface="B Homa" panose="00000400000000000000" pitchFamily="2" charset="-78"/>
            </a:endParaRPr>
          </a:p>
          <a:p>
            <a:pPr lvl="0" algn="ctr" rtl="1">
              <a:spcBef>
                <a:spcPct val="0"/>
              </a:spcBef>
            </a:pPr>
            <a:r>
              <a:rPr lang="en-US" sz="3600" dirty="0">
                <a:cs typeface="B Traffic" panose="00000400000000000000" pitchFamily="2" charset="-78"/>
              </a:rPr>
              <a:t/>
            </a:r>
            <a:br>
              <a:rPr lang="en-US" sz="3600" dirty="0">
                <a:cs typeface="B Traffic" panose="00000400000000000000" pitchFamily="2" charset="-78"/>
              </a:rPr>
            </a:br>
            <a:endParaRPr lang="en-US" sz="3600" dirty="0">
              <a:cs typeface="B Traffic" panose="00000400000000000000" pitchFamily="2" charset="-78"/>
            </a:endParaRPr>
          </a:p>
        </p:txBody>
      </p:sp>
      <p:pic>
        <p:nvPicPr>
          <p:cNvPr id="6" name="Picture 2" descr="C:\Users\satari\Desktop\انديشه 1 عكسها\ax\اسلیمی\bote3.png"/>
          <p:cNvPicPr>
            <a:picLocks noChangeAspect="1" noChangeArrowheads="1"/>
          </p:cNvPicPr>
          <p:nvPr/>
        </p:nvPicPr>
        <p:blipFill>
          <a:blip r:embed="rId3">
            <a:duotone>
              <a:prstClr val="black"/>
              <a:srgbClr val="FFFF3F">
                <a:tint val="45000"/>
                <a:satMod val="400000"/>
              </a:srgbClr>
            </a:duotone>
          </a:blip>
          <a:srcRect/>
          <a:stretch>
            <a:fillRect/>
          </a:stretch>
        </p:blipFill>
        <p:spPr bwMode="auto">
          <a:xfrm>
            <a:off x="1143000" y="228601"/>
            <a:ext cx="769286" cy="1214437"/>
          </a:xfrm>
          <a:prstGeom prst="rect">
            <a:avLst/>
          </a:prstGeom>
          <a:noFill/>
        </p:spPr>
      </p:pic>
      <p:pic>
        <p:nvPicPr>
          <p:cNvPr id="7" name="Picture 2" descr="C:\Users\satari\Desktop\انديشه 1 عكسها\ax\اسلیمی\bote3.png"/>
          <p:cNvPicPr>
            <a:picLocks noChangeAspect="1" noChangeArrowheads="1"/>
          </p:cNvPicPr>
          <p:nvPr/>
        </p:nvPicPr>
        <p:blipFill>
          <a:blip r:embed="rId4">
            <a:duotone>
              <a:prstClr val="black"/>
              <a:srgbClr val="FFFF00">
                <a:tint val="45000"/>
                <a:satMod val="400000"/>
              </a:srgbClr>
            </a:duotone>
          </a:blip>
          <a:srcRect/>
          <a:stretch>
            <a:fillRect/>
          </a:stretch>
        </p:blipFill>
        <p:spPr bwMode="auto">
          <a:xfrm rot="11517489">
            <a:off x="7395802" y="73563"/>
            <a:ext cx="853545" cy="1369840"/>
          </a:xfrm>
          <a:prstGeom prst="rect">
            <a:avLst/>
          </a:prstGeom>
          <a:noFill/>
        </p:spPr>
      </p:pic>
      <p:sp>
        <p:nvSpPr>
          <p:cNvPr id="8" name="Title 1"/>
          <p:cNvSpPr txBox="1">
            <a:spLocks/>
          </p:cNvSpPr>
          <p:nvPr/>
        </p:nvSpPr>
        <p:spPr>
          <a:xfrm>
            <a:off x="3962400" y="1676400"/>
            <a:ext cx="4720938" cy="7355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algn="ctr" rtl="1">
              <a:buNone/>
            </a:pPr>
            <a:r>
              <a:rPr lang="fa-IR" sz="2400" dirty="0" smtClean="0">
                <a:cs typeface="B Traffic" panose="00000400000000000000" pitchFamily="2" charset="-78"/>
              </a:rPr>
              <a:t>  شرط اساسی اصلاحات عمیق و ریشه دار</a:t>
            </a:r>
            <a:r>
              <a:rPr lang="fa-IR" sz="2400" b="1" dirty="0" smtClean="0">
                <a:cs typeface="B Traffic" panose="00000400000000000000" pitchFamily="2" charset="-78"/>
              </a:rPr>
              <a:t>:</a:t>
            </a:r>
            <a:endParaRPr lang="fa-IR" sz="2400" b="1" dirty="0" smtClean="0">
              <a:cs typeface="B Homa" pitchFamily="2" charset="-78"/>
            </a:endParaRPr>
          </a:p>
        </p:txBody>
      </p:sp>
      <p:pic>
        <p:nvPicPr>
          <p:cNvPr id="10" name="Picture 2" descr="C:\Users\ghiyasvand\Desktop\png\bote2.pn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flipH="1" flipV="1">
            <a:off x="8254709" y="1641188"/>
            <a:ext cx="700649" cy="873412"/>
          </a:xfrm>
          <a:prstGeom prst="rect">
            <a:avLst/>
          </a:prstGeom>
          <a:noFill/>
        </p:spPr>
      </p:pic>
      <p:sp>
        <p:nvSpPr>
          <p:cNvPr id="11" name="Rounded Rectangle 10"/>
          <p:cNvSpPr/>
          <p:nvPr/>
        </p:nvSpPr>
        <p:spPr>
          <a:xfrm>
            <a:off x="76200" y="1676400"/>
            <a:ext cx="39624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1" algn="r" rtl="1"/>
            <a:r>
              <a:rPr lang="fa-IR" sz="2400" dirty="0" smtClean="0">
                <a:cs typeface="B Traffic" panose="00000400000000000000" pitchFamily="2" charset="-78"/>
              </a:rPr>
              <a:t>اندیشه قوی و ایدئولوژی غنی </a:t>
            </a:r>
            <a:endParaRPr lang="en-US" sz="2400" dirty="0" smtClean="0">
              <a:solidFill>
                <a:schemeClr val="tx1"/>
              </a:solidFill>
              <a:cs typeface="B Traffic" pitchFamily="2" charset="-78"/>
            </a:endParaRPr>
          </a:p>
        </p:txBody>
      </p:sp>
      <p:sp>
        <p:nvSpPr>
          <p:cNvPr id="12" name="Rounded Rectangle 11"/>
          <p:cNvSpPr/>
          <p:nvPr/>
        </p:nvSpPr>
        <p:spPr>
          <a:xfrm>
            <a:off x="228600" y="2590800"/>
            <a:ext cx="5791200"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rtl="1">
              <a:buNone/>
            </a:pPr>
            <a:r>
              <a:rPr lang="fa-IR" sz="3200" dirty="0" smtClean="0">
                <a:cs typeface="B Traffic" panose="00000400000000000000" pitchFamily="2" charset="-78"/>
              </a:rPr>
              <a:t>عضوگیری و تربیت، هسته اصلی تبلیغ</a:t>
            </a:r>
            <a:endParaRPr lang="en-US" sz="3200" dirty="0">
              <a:cs typeface="B Traffic" panose="00000400000000000000" pitchFamily="2" charset="-78"/>
            </a:endParaRPr>
          </a:p>
        </p:txBody>
      </p:sp>
      <p:sp>
        <p:nvSpPr>
          <p:cNvPr id="13" name="Rounded Rectangle 12"/>
          <p:cNvSpPr/>
          <p:nvPr/>
        </p:nvSpPr>
        <p:spPr>
          <a:xfrm>
            <a:off x="838200" y="4648200"/>
            <a:ext cx="7696200" cy="1981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justLow" rtl="1">
              <a:buNone/>
            </a:pPr>
            <a:r>
              <a:rPr lang="fa-IR" sz="2400" dirty="0" smtClean="0">
                <a:cs typeface="B Traffic" panose="00000400000000000000" pitchFamily="2" charset="-78"/>
              </a:rPr>
              <a:t>در این دوره سه ساله که هنوز دعوت علنی و عمومی اش را آغاز نکرده بود،همراه علی و خدیجه و کمی بعدتر زیدبن حارث که اساس سازمان اجتماعی و امت او را تشکیل می دادند- در مراکز پر جمعیت مکه مثل مسجدالحرام و منا به نیایش خدای واحد می پرداخت.</a:t>
            </a:r>
            <a:endParaRPr lang="en-US" sz="2400" dirty="0">
              <a:latin typeface="Calibri" panose="020F0502020204030204" pitchFamily="34" charset="0"/>
              <a:ea typeface="Calibri" panose="020F0502020204030204" pitchFamily="34" charset="0"/>
              <a:cs typeface="B Traffic" panose="00000400000000000000" pitchFamily="2" charset="-78"/>
            </a:endParaRPr>
          </a:p>
        </p:txBody>
      </p:sp>
      <p:sp>
        <p:nvSpPr>
          <p:cNvPr id="14" name="Right Arrow 13"/>
          <p:cNvSpPr/>
          <p:nvPr/>
        </p:nvSpPr>
        <p:spPr>
          <a:xfrm flipH="1">
            <a:off x="5638800" y="2438400"/>
            <a:ext cx="3048000" cy="220980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r" rtl="1">
              <a:buNone/>
            </a:pPr>
            <a:r>
              <a:rPr lang="fa-IR" sz="3200" dirty="0" smtClean="0">
                <a:cs typeface="B Traffic" panose="00000400000000000000" pitchFamily="2" charset="-78"/>
              </a:rPr>
              <a:t>تبلیغ پنهانی: </a:t>
            </a:r>
          </a:p>
        </p:txBody>
      </p:sp>
      <p:pic>
        <p:nvPicPr>
          <p:cNvPr id="15" name="Picture 14">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6063941"/>
            <a:ext cx="811473" cy="79405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87" y="0"/>
            <a:ext cx="1137313" cy="1220714"/>
          </a:xfrm>
          <a:prstGeom prst="rect">
            <a:avLst/>
          </a:prstGeom>
        </p:spPr>
      </p:pic>
    </p:spTree>
    <p:extLst>
      <p:ext uri="{BB962C8B-B14F-4D97-AF65-F5344CB8AC3E}">
        <p14:creationId xmlns:p14="http://schemas.microsoft.com/office/powerpoint/2010/main" xmlns="" val="1762885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childTnLst>
                                </p:cTn>
                              </p:par>
                              <p:par>
                                <p:cTn id="51" presetID="35"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2000"/>
                                        <p:tgtEl>
                                          <p:spTgt spid="9"/>
                                        </p:tgtEl>
                                      </p:cBhvr>
                                    </p:animEffect>
                                    <p:anim calcmode="lin" valueType="num">
                                      <p:cBhvr>
                                        <p:cTn id="54" dur="2000" fill="hold"/>
                                        <p:tgtEl>
                                          <p:spTgt spid="9"/>
                                        </p:tgtEl>
                                        <p:attrNameLst>
                                          <p:attrName>style.rotation</p:attrName>
                                        </p:attrNameLst>
                                      </p:cBhvr>
                                      <p:tavLst>
                                        <p:tav tm="0">
                                          <p:val>
                                            <p:fltVal val="720"/>
                                          </p:val>
                                        </p:tav>
                                        <p:tav tm="100000">
                                          <p:val>
                                            <p:fltVal val="0"/>
                                          </p:val>
                                        </p:tav>
                                      </p:tavLst>
                                    </p:anim>
                                    <p:anim calcmode="lin" valueType="num">
                                      <p:cBhvr>
                                        <p:cTn id="55" dur="2000" fill="hold"/>
                                        <p:tgtEl>
                                          <p:spTgt spid="9"/>
                                        </p:tgtEl>
                                        <p:attrNameLst>
                                          <p:attrName>ppt_h</p:attrName>
                                        </p:attrNameLst>
                                      </p:cBhvr>
                                      <p:tavLst>
                                        <p:tav tm="0">
                                          <p:val>
                                            <p:fltVal val="0"/>
                                          </p:val>
                                        </p:tav>
                                        <p:tav tm="100000">
                                          <p:val>
                                            <p:strVal val="#ppt_h"/>
                                          </p:val>
                                        </p:tav>
                                      </p:tavLst>
                                    </p:anim>
                                    <p:anim calcmode="lin" valueType="num">
                                      <p:cBhvr>
                                        <p:cTn id="5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randombar(horizont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47800" y="228601"/>
            <a:ext cx="6368404" cy="11406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rtl="1">
              <a:spcBef>
                <a:spcPct val="0"/>
              </a:spcBef>
            </a:pPr>
            <a:endParaRPr lang="fa-IR" sz="3200" b="1" dirty="0" smtClean="0">
              <a:cs typeface="B Traffic" panose="00000400000000000000" pitchFamily="2" charset="-78"/>
            </a:endParaRPr>
          </a:p>
          <a:p>
            <a:pPr algn="ctr" rtl="1">
              <a:spcBef>
                <a:spcPct val="0"/>
              </a:spcBef>
            </a:pPr>
            <a:endParaRPr lang="fa-IR" sz="4000" dirty="0" smtClean="0">
              <a:cs typeface="2  Esfehan" pitchFamily="2" charset="-78"/>
            </a:endParaRPr>
          </a:p>
          <a:p>
            <a:pPr algn="r" rtl="1">
              <a:buNone/>
            </a:pPr>
            <a:r>
              <a:rPr lang="fa-IR" sz="2800" dirty="0">
                <a:cs typeface="B Homa" panose="00000400000000000000" pitchFamily="2" charset="-78"/>
              </a:rPr>
              <a:t>سه مسلمان نخست و جهت گيري اجتماعي دعوت </a:t>
            </a:r>
            <a:endParaRPr lang="fa-IR" sz="2400" dirty="0">
              <a:cs typeface="B Homa" panose="00000400000000000000" pitchFamily="2" charset="-78"/>
            </a:endParaRPr>
          </a:p>
          <a:p>
            <a:pPr lvl="0" algn="ctr" rtl="1">
              <a:spcBef>
                <a:spcPct val="0"/>
              </a:spcBef>
            </a:pPr>
            <a:r>
              <a:rPr lang="en-US" sz="3600" dirty="0">
                <a:cs typeface="B Traffic" panose="00000400000000000000" pitchFamily="2" charset="-78"/>
              </a:rPr>
              <a:t/>
            </a:r>
            <a:br>
              <a:rPr lang="en-US" sz="3600" dirty="0">
                <a:cs typeface="B Traffic" panose="00000400000000000000" pitchFamily="2" charset="-78"/>
              </a:rPr>
            </a:br>
            <a:endParaRPr lang="en-US" sz="3600" dirty="0">
              <a:cs typeface="B Traffic" panose="00000400000000000000" pitchFamily="2" charset="-78"/>
            </a:endParaRPr>
          </a:p>
        </p:txBody>
      </p:sp>
      <p:pic>
        <p:nvPicPr>
          <p:cNvPr id="6" name="Picture 2" descr="C:\Users\satari\Desktop\انديشه 1 عكسها\ax\اسلیمی\bote3.png"/>
          <p:cNvPicPr>
            <a:picLocks noChangeAspect="1" noChangeArrowheads="1"/>
          </p:cNvPicPr>
          <p:nvPr/>
        </p:nvPicPr>
        <p:blipFill>
          <a:blip r:embed="rId3">
            <a:duotone>
              <a:prstClr val="black"/>
              <a:schemeClr val="accent5">
                <a:tint val="45000"/>
                <a:satMod val="400000"/>
              </a:schemeClr>
            </a:duotone>
          </a:blip>
          <a:srcRect/>
          <a:stretch>
            <a:fillRect/>
          </a:stretch>
        </p:blipFill>
        <p:spPr bwMode="auto">
          <a:xfrm>
            <a:off x="1143000" y="228601"/>
            <a:ext cx="769286" cy="1214437"/>
          </a:xfrm>
          <a:prstGeom prst="rect">
            <a:avLst/>
          </a:prstGeom>
          <a:noFill/>
        </p:spPr>
      </p:pic>
      <p:pic>
        <p:nvPicPr>
          <p:cNvPr id="7" name="Picture 2" descr="C:\Users\satari\Desktop\انديشه 1 عكسها\ax\اسلیمی\bote3.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rot="11517489">
            <a:off x="7395802" y="73563"/>
            <a:ext cx="853545" cy="1369840"/>
          </a:xfrm>
          <a:prstGeom prst="rect">
            <a:avLst/>
          </a:prstGeom>
          <a:noFill/>
        </p:spPr>
      </p:pic>
      <p:pic>
        <p:nvPicPr>
          <p:cNvPr id="9" name="Picture 2" descr="C:\Users\satari\Desktop\انديشه 1 عكسها\png\يبفurl.png"/>
          <p:cNvPicPr>
            <a:picLocks noChangeAspect="1" noChangeArrowheads="1"/>
          </p:cNvPicPr>
          <p:nvPr/>
        </p:nvPicPr>
        <p:blipFill>
          <a:blip r:embed="rId5" cstate="print">
            <a:duotone>
              <a:prstClr val="black"/>
              <a:srgbClr val="FF5050">
                <a:tint val="45000"/>
                <a:satMod val="400000"/>
              </a:srgbClr>
            </a:duotone>
          </a:blip>
          <a:srcRect/>
          <a:stretch>
            <a:fillRect/>
          </a:stretch>
        </p:blipFill>
        <p:spPr bwMode="auto">
          <a:xfrm>
            <a:off x="2209800" y="1634822"/>
            <a:ext cx="5181600" cy="5146978"/>
          </a:xfrm>
          <a:prstGeom prst="rect">
            <a:avLst/>
          </a:prstGeom>
          <a:noFill/>
        </p:spPr>
      </p:pic>
      <p:graphicFrame>
        <p:nvGraphicFramePr>
          <p:cNvPr id="10" name="Diagram 9"/>
          <p:cNvGraphicFramePr/>
          <p:nvPr>
            <p:extLst/>
          </p:nvPr>
        </p:nvGraphicFramePr>
        <p:xfrm>
          <a:off x="1676400" y="2142822"/>
          <a:ext cx="6248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2" name="Group 11"/>
          <p:cNvGrpSpPr/>
          <p:nvPr/>
        </p:nvGrpSpPr>
        <p:grpSpPr>
          <a:xfrm>
            <a:off x="304800" y="2209800"/>
            <a:ext cx="2514846" cy="1066800"/>
            <a:chOff x="170815" y="906"/>
            <a:chExt cx="2751380" cy="834373"/>
          </a:xfrm>
        </p:grpSpPr>
        <p:sp>
          <p:nvSpPr>
            <p:cNvPr id="13" name="Rounded Rectangle 12"/>
            <p:cNvSpPr/>
            <p:nvPr/>
          </p:nvSpPr>
          <p:spPr>
            <a:xfrm>
              <a:off x="170815" y="906"/>
              <a:ext cx="2751380" cy="83437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14" name="Rounded Rectangle 4"/>
            <p:cNvSpPr/>
            <p:nvPr/>
          </p:nvSpPr>
          <p:spPr>
            <a:xfrm>
              <a:off x="195253" y="25344"/>
              <a:ext cx="2702504" cy="785497"/>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14605" tIns="14605" rIns="14605" bIns="14605" numCol="1" spcCol="1270" anchor="ctr" anchorCtr="0">
              <a:noAutofit/>
            </a:bodyPr>
            <a:lstStyle/>
            <a:p>
              <a:pPr algn="ctr" rtl="1"/>
              <a:r>
                <a:rPr lang="fa-IR" sz="3600" dirty="0" smtClean="0">
                  <a:solidFill>
                    <a:schemeClr val="bg1"/>
                  </a:solidFill>
                  <a:cs typeface="B Traffic" pitchFamily="2" charset="-78"/>
                </a:rPr>
                <a:t>1- مرد بودن </a:t>
              </a:r>
            </a:p>
          </p:txBody>
        </p:sp>
      </p:grpSp>
      <p:grpSp>
        <p:nvGrpSpPr>
          <p:cNvPr id="15" name="Group 14"/>
          <p:cNvGrpSpPr/>
          <p:nvPr/>
        </p:nvGrpSpPr>
        <p:grpSpPr>
          <a:xfrm>
            <a:off x="300849" y="3276600"/>
            <a:ext cx="2518552" cy="2209800"/>
            <a:chOff x="2149" y="389389"/>
            <a:chExt cx="2933808" cy="889696"/>
          </a:xfrm>
        </p:grpSpPr>
        <p:sp>
          <p:nvSpPr>
            <p:cNvPr id="16" name="Rounded Rectangle 15"/>
            <p:cNvSpPr/>
            <p:nvPr/>
          </p:nvSpPr>
          <p:spPr>
            <a:xfrm>
              <a:off x="2149" y="389389"/>
              <a:ext cx="2933808" cy="889696"/>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17" name="Rounded Rectangle 4"/>
            <p:cNvSpPr/>
            <p:nvPr/>
          </p:nvSpPr>
          <p:spPr>
            <a:xfrm>
              <a:off x="28207" y="415447"/>
              <a:ext cx="2881692" cy="837580"/>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5240" tIns="15240" rIns="15240" bIns="15240" numCol="1" spcCol="1270" anchor="ctr" anchorCtr="0">
              <a:noAutofit/>
            </a:bodyPr>
            <a:lstStyle/>
            <a:p>
              <a:pPr algn="ctr" rtl="1"/>
              <a:r>
                <a:rPr lang="fa-IR" sz="2800" dirty="0" smtClean="0">
                  <a:solidFill>
                    <a:srgbClr val="FFFF00"/>
                  </a:solidFill>
                  <a:cs typeface="B Traffic" pitchFamily="2" charset="-78"/>
                </a:rPr>
                <a:t>2- مسن بودن</a:t>
              </a:r>
            </a:p>
            <a:p>
              <a:pPr algn="ctr" rtl="1"/>
              <a:r>
                <a:rPr lang="fa-IR" sz="2800" dirty="0" smtClean="0">
                  <a:solidFill>
                    <a:srgbClr val="FFFF00"/>
                  </a:solidFill>
                  <a:cs typeface="B Traffic" pitchFamily="2" charset="-78"/>
                </a:rPr>
                <a:t>( 40سال به بالا در دارالندوه برای حل امور اجتماعی )</a:t>
              </a:r>
            </a:p>
          </p:txBody>
        </p:sp>
      </p:grpSp>
      <p:grpSp>
        <p:nvGrpSpPr>
          <p:cNvPr id="18" name="Group 17"/>
          <p:cNvGrpSpPr/>
          <p:nvPr/>
        </p:nvGrpSpPr>
        <p:grpSpPr>
          <a:xfrm>
            <a:off x="300849" y="5202871"/>
            <a:ext cx="2518552" cy="1502729"/>
            <a:chOff x="2149" y="900964"/>
            <a:chExt cx="2933808" cy="889696"/>
          </a:xfrm>
        </p:grpSpPr>
        <p:sp>
          <p:nvSpPr>
            <p:cNvPr id="19" name="Rounded Rectangle 18"/>
            <p:cNvSpPr/>
            <p:nvPr/>
          </p:nvSpPr>
          <p:spPr>
            <a:xfrm>
              <a:off x="2149" y="900964"/>
              <a:ext cx="2933808" cy="889696"/>
            </a:xfrm>
            <a:prstGeom prst="roundRect">
              <a:avLst>
                <a:gd name="adj" fmla="val 10000"/>
              </a:avLst>
            </a:prstGeom>
          </p:spPr>
          <p:style>
            <a:lnRef idx="0">
              <a:schemeClr val="accent4"/>
            </a:lnRef>
            <a:fillRef idx="3">
              <a:schemeClr val="accent4"/>
            </a:fillRef>
            <a:effectRef idx="3">
              <a:schemeClr val="accent4"/>
            </a:effectRef>
            <a:fontRef idx="minor">
              <a:schemeClr val="lt1"/>
            </a:fontRef>
          </p:style>
        </p:sp>
        <p:sp>
          <p:nvSpPr>
            <p:cNvPr id="20" name="Rounded Rectangle 4"/>
            <p:cNvSpPr/>
            <p:nvPr/>
          </p:nvSpPr>
          <p:spPr>
            <a:xfrm>
              <a:off x="28207" y="927022"/>
              <a:ext cx="2881692" cy="837580"/>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15240" tIns="15240" rIns="15240" bIns="15240" numCol="1" spcCol="1270" anchor="ctr" anchorCtr="0">
              <a:noAutofit/>
            </a:bodyPr>
            <a:lstStyle/>
            <a:p>
              <a:pPr algn="ctr" rtl="1"/>
              <a:r>
                <a:rPr lang="fa-IR" sz="4000" dirty="0" smtClean="0">
                  <a:solidFill>
                    <a:schemeClr val="bg1"/>
                  </a:solidFill>
                  <a:cs typeface="B Traffic" pitchFamily="2" charset="-78"/>
                </a:rPr>
                <a:t>3- آزاد بودن</a:t>
              </a:r>
              <a:endParaRPr lang="en-US" sz="4000" dirty="0">
                <a:solidFill>
                  <a:schemeClr val="bg1"/>
                </a:solidFill>
                <a:cs typeface="B Traffic" pitchFamily="2" charset="-78"/>
              </a:endParaRPr>
            </a:p>
          </p:txBody>
        </p:sp>
      </p:grpSp>
      <p:sp>
        <p:nvSpPr>
          <p:cNvPr id="11" name="Right Arrow 10"/>
          <p:cNvSpPr/>
          <p:nvPr/>
        </p:nvSpPr>
        <p:spPr>
          <a:xfrm flipH="1">
            <a:off x="2057400" y="1219200"/>
            <a:ext cx="6934200" cy="137160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marL="457200" indent="-457200" algn="r" rtl="1">
              <a:buFont typeface="Arial" panose="020B0604020202020204" pitchFamily="34" charset="0"/>
              <a:buChar char="•"/>
            </a:pPr>
            <a:r>
              <a:rPr lang="fa-IR" sz="2800" b="1" dirty="0" smtClean="0">
                <a:solidFill>
                  <a:schemeClr val="bg1"/>
                </a:solidFill>
                <a:cs typeface="B Traffic" pitchFamily="2" charset="-78"/>
              </a:rPr>
              <a:t>سه اصل برتری در زمان جاهلیت </a:t>
            </a:r>
            <a:r>
              <a:rPr lang="fa-IR" sz="2800" dirty="0" smtClean="0">
                <a:solidFill>
                  <a:schemeClr val="bg1"/>
                </a:solidFill>
                <a:cs typeface="B Traffic" pitchFamily="2" charset="-78"/>
              </a:rPr>
              <a:t>:</a:t>
            </a:r>
          </a:p>
        </p:txBody>
      </p:sp>
      <p:grpSp>
        <p:nvGrpSpPr>
          <p:cNvPr id="21" name="Group 20"/>
          <p:cNvGrpSpPr/>
          <p:nvPr/>
        </p:nvGrpSpPr>
        <p:grpSpPr>
          <a:xfrm>
            <a:off x="6096000" y="2362200"/>
            <a:ext cx="2954202" cy="3769360"/>
            <a:chOff x="170815" y="906"/>
            <a:chExt cx="2751380" cy="834373"/>
          </a:xfrm>
          <a:effectLst>
            <a:reflection blurRad="6350" stA="50000" endA="300" endPos="90000" dir="5400000" sy="-100000" algn="bl" rotWithShape="0"/>
          </a:effectLst>
        </p:grpSpPr>
        <p:sp>
          <p:nvSpPr>
            <p:cNvPr id="22" name="Rounded Rectangle 21"/>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3" name="Rounded Rectangle 4"/>
            <p:cNvSpPr/>
            <p:nvPr/>
          </p:nvSpPr>
          <p:spPr>
            <a:xfrm>
              <a:off x="195253" y="25344"/>
              <a:ext cx="2317521" cy="802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justLow" rtl="1">
                <a:buNone/>
              </a:pPr>
              <a:r>
                <a:rPr lang="fa-IR" sz="2400" dirty="0" smtClean="0">
                  <a:solidFill>
                    <a:srgbClr val="7030A0"/>
                  </a:solidFill>
                  <a:cs typeface="B Traffic" pitchFamily="2" charset="-78"/>
                </a:rPr>
                <a:t>هیچ یک از این سه تن نمی توانستنددر جامعه جاهلی آن روز دارای جایگاه و مرتبه ای باشنداسلام از همان آغاز به یک موضع گیری بر ضد ارزش های جاهلی اقدام کرده بود.</a:t>
              </a:r>
              <a:endParaRPr lang="en-US" sz="2400" dirty="0">
                <a:solidFill>
                  <a:srgbClr val="7030A0"/>
                </a:solidFill>
                <a:cs typeface="B Traffic" pitchFamily="2" charset="-78"/>
              </a:endParaRPr>
            </a:p>
          </p:txBody>
        </p:sp>
      </p:grpSp>
      <p:pic>
        <p:nvPicPr>
          <p:cNvPr id="24" name="Picture 2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687" y="0"/>
            <a:ext cx="1275671" cy="1369219"/>
          </a:xfrm>
          <a:prstGeom prst="rect">
            <a:avLst/>
          </a:prstGeom>
        </p:spPr>
      </p:pic>
    </p:spTree>
    <p:extLst>
      <p:ext uri="{BB962C8B-B14F-4D97-AF65-F5344CB8AC3E}">
        <p14:creationId xmlns:p14="http://schemas.microsoft.com/office/powerpoint/2010/main" xmlns="" val="8465390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atari\Desktop\انديشه 1 عكسها\png\يبفurl.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228600" y="3733800"/>
            <a:ext cx="2819400" cy="2800562"/>
          </a:xfrm>
          <a:prstGeom prst="rect">
            <a:avLst/>
          </a:prstGeom>
          <a:noFill/>
        </p:spPr>
      </p:pic>
      <p:sp>
        <p:nvSpPr>
          <p:cNvPr id="5" name="Rounded Rectangle 4"/>
          <p:cNvSpPr/>
          <p:nvPr/>
        </p:nvSpPr>
        <p:spPr>
          <a:xfrm>
            <a:off x="1447800" y="228601"/>
            <a:ext cx="6368404" cy="11406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buNone/>
            </a:pPr>
            <a:r>
              <a:rPr lang="fa-IR" sz="4000" dirty="0" smtClean="0">
                <a:cs typeface="B Homa" panose="00000400000000000000" pitchFamily="2" charset="-78"/>
              </a:rPr>
              <a:t>انذار </a:t>
            </a:r>
            <a:r>
              <a:rPr lang="fa-IR" sz="4000" dirty="0">
                <a:cs typeface="B Homa" panose="00000400000000000000" pitchFamily="2" charset="-78"/>
              </a:rPr>
              <a:t>خويشاوندان و دعوت </a:t>
            </a:r>
            <a:r>
              <a:rPr lang="fa-IR" sz="4000" dirty="0" smtClean="0">
                <a:cs typeface="B Homa" panose="00000400000000000000" pitchFamily="2" charset="-78"/>
              </a:rPr>
              <a:t>آشكار</a:t>
            </a:r>
            <a:endParaRPr lang="en-US" sz="4000" dirty="0">
              <a:cs typeface="B Homa" panose="00000400000000000000" pitchFamily="2" charset="-78"/>
            </a:endParaRPr>
          </a:p>
        </p:txBody>
      </p:sp>
      <p:pic>
        <p:nvPicPr>
          <p:cNvPr id="6" name="Picture 2" descr="C:\Users\satari\Desktop\انديشه 1 عكسها\ax\اسلیمی\bote3.png"/>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1143000" y="228601"/>
            <a:ext cx="769286" cy="1214437"/>
          </a:xfrm>
          <a:prstGeom prst="rect">
            <a:avLst/>
          </a:prstGeom>
          <a:noFill/>
        </p:spPr>
      </p:pic>
      <p:pic>
        <p:nvPicPr>
          <p:cNvPr id="7" name="Picture 2" descr="C:\Users\satari\Desktop\انديشه 1 عكسها\ax\اسلیمی\bote3.png"/>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1517489">
            <a:off x="7464488" y="214719"/>
            <a:ext cx="770074" cy="1235878"/>
          </a:xfrm>
          <a:prstGeom prst="rect">
            <a:avLst/>
          </a:prstGeom>
          <a:noFill/>
        </p:spPr>
      </p:pic>
      <p:pic>
        <p:nvPicPr>
          <p:cNvPr id="8" name="Picture 2" descr="C:\Users\ghiyasvand\Desktop\png\يبفurl.pn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5257800" y="1699311"/>
            <a:ext cx="3429000" cy="3406089"/>
          </a:xfrm>
          <a:prstGeom prst="rect">
            <a:avLst/>
          </a:prstGeom>
          <a:noFill/>
        </p:spPr>
      </p:pic>
      <p:sp>
        <p:nvSpPr>
          <p:cNvPr id="10" name="Rounded Rectangle 9"/>
          <p:cNvSpPr/>
          <p:nvPr/>
        </p:nvSpPr>
        <p:spPr>
          <a:xfrm>
            <a:off x="5029200" y="1752600"/>
            <a:ext cx="3824318" cy="1600200"/>
          </a:xfrm>
          <a:prstGeom prst="roundRect">
            <a:avLst/>
          </a:prstGeom>
          <a:effectLst>
            <a:outerShdw blurRad="40000" dist="23000" dir="5400000" rotWithShape="0">
              <a:srgbClr val="000000">
                <a:alpha val="35000"/>
              </a:srgbClr>
            </a:outerShdw>
            <a:reflection blurRad="6350" stA="50000" endA="300" endPos="550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lvl="1" algn="justLow" rtl="1"/>
            <a:r>
              <a:rPr lang="fa-IR" sz="2800" dirty="0" smtClean="0">
                <a:solidFill>
                  <a:srgbClr val="FF0000"/>
                </a:solidFill>
                <a:cs typeface="B Traffic" pitchFamily="2" charset="-78"/>
              </a:rPr>
              <a:t>3 سال تبلیغ عملی و پنهانی ایجاد زمینه برای تبلیغ آشکار:</a:t>
            </a:r>
            <a:r>
              <a:rPr lang="en-US" sz="2800" dirty="0" smtClean="0">
                <a:solidFill>
                  <a:srgbClr val="FF0000"/>
                </a:solidFill>
                <a:cs typeface="B Traffic" pitchFamily="2" charset="-78"/>
              </a:rPr>
              <a:t> </a:t>
            </a:r>
            <a:endParaRPr lang="en-US" sz="2800" dirty="0">
              <a:solidFill>
                <a:srgbClr val="FF0000"/>
              </a:solidFill>
              <a:cs typeface="B Traffic" pitchFamily="2" charset="-78"/>
            </a:endParaRPr>
          </a:p>
        </p:txBody>
      </p:sp>
      <p:sp>
        <p:nvSpPr>
          <p:cNvPr id="12" name="Rounded Rectangle 11"/>
          <p:cNvSpPr/>
          <p:nvPr/>
        </p:nvSpPr>
        <p:spPr>
          <a:xfrm>
            <a:off x="1219200" y="1752600"/>
            <a:ext cx="3429000" cy="2286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r" rtl="1"/>
            <a:r>
              <a:rPr lang="fa-IR" sz="2400" dirty="0" smtClean="0">
                <a:solidFill>
                  <a:schemeClr val="tx1"/>
                </a:solidFill>
                <a:cs typeface="B Traffic" panose="00000400000000000000" pitchFamily="2" charset="-78"/>
              </a:rPr>
              <a:t>دعوت بیش از 40 تن از نزدیکان و فرزند زادگان عبدالمطلب شامل حمزه، ابولهب و </a:t>
            </a:r>
            <a:br>
              <a:rPr lang="fa-IR" sz="2400" dirty="0" smtClean="0">
                <a:solidFill>
                  <a:schemeClr val="tx1"/>
                </a:solidFill>
                <a:cs typeface="B Traffic" panose="00000400000000000000" pitchFamily="2" charset="-78"/>
              </a:rPr>
            </a:br>
            <a:r>
              <a:rPr lang="fa-IR" sz="2400" dirty="0" smtClean="0">
                <a:solidFill>
                  <a:schemeClr val="tx1"/>
                </a:solidFill>
                <a:cs typeface="B Traffic" panose="00000400000000000000" pitchFamily="2" charset="-78"/>
              </a:rPr>
              <a:t>ابوطالب و ... </a:t>
            </a:r>
            <a:endParaRPr lang="en-US" sz="2400" dirty="0">
              <a:solidFill>
                <a:schemeClr val="tx1"/>
              </a:solidFill>
            </a:endParaRPr>
          </a:p>
        </p:txBody>
      </p:sp>
      <p:sp>
        <p:nvSpPr>
          <p:cNvPr id="13" name="Rounded Rectangle 12"/>
          <p:cNvSpPr/>
          <p:nvPr/>
        </p:nvSpPr>
        <p:spPr>
          <a:xfrm>
            <a:off x="1219200" y="4553162"/>
            <a:ext cx="7620000" cy="1143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Low" rtl="1"/>
            <a:r>
              <a:rPr lang="fa-IR" sz="2800" dirty="0" smtClean="0">
                <a:solidFill>
                  <a:schemeClr val="tx1"/>
                </a:solidFill>
                <a:cs typeface="B Traffic" panose="00000400000000000000" pitchFamily="2" charset="-78"/>
              </a:rPr>
              <a:t>دعوت از خویشاوندان نوعی اتمام حجت بود و در آینده راه تمسک به هرگونه بهانه را مسدود می کرد.</a:t>
            </a:r>
            <a:endParaRPr lang="en-US" sz="2800" dirty="0">
              <a:solidFill>
                <a:schemeClr val="tx1"/>
              </a:solidFill>
            </a:endParaRPr>
          </a:p>
        </p:txBody>
      </p:sp>
      <p:pic>
        <p:nvPicPr>
          <p:cNvPr id="11" name="Picture 10">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2927" y="5943600"/>
            <a:ext cx="811473" cy="794059"/>
          </a:xfrm>
          <a:prstGeom prst="rect">
            <a:avLst/>
          </a:prstGeom>
        </p:spPr>
      </p:pic>
      <p:sp>
        <p:nvSpPr>
          <p:cNvPr id="14" name="Rectangle 13"/>
          <p:cNvSpPr/>
          <p:nvPr/>
        </p:nvSpPr>
        <p:spPr>
          <a:xfrm>
            <a:off x="3962400" y="5782270"/>
            <a:ext cx="47244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a:r>
              <a:rPr lang="ar-SA" dirty="0" smtClean="0"/>
              <a:t>وَأَنْذِرْ عَشِيرَتَكَ الأقْرَبِينَ (٢١٤)</a:t>
            </a:r>
            <a:endParaRPr lang="en-US" dirty="0" smtClean="0"/>
          </a:p>
          <a:p>
            <a:pPr algn="r"/>
            <a:r>
              <a:rPr lang="ar-SA" dirty="0" smtClean="0"/>
              <a:t>وَاخْفِضْ جَنَاحَكَ لِمَنِ اتَّبَعَكَ مِنَ الْمُؤْمِنِينَ (٢١٥)</a:t>
            </a:r>
            <a:endParaRPr lang="en-US" dirty="0" smtClean="0"/>
          </a:p>
          <a:p>
            <a:pPr algn="r"/>
            <a:r>
              <a:rPr lang="ar-SA" dirty="0" smtClean="0"/>
              <a:t>فَإِنْ عَصَوْكَ فَقُلْ إِنِّي بَرِيءٌ مِمَّا تَعْمَلُونَ (٢١٦)</a:t>
            </a:r>
            <a:r>
              <a:rPr lang="fa-IR" dirty="0" smtClean="0"/>
              <a:t>(شعراء)</a:t>
            </a:r>
            <a:endParaRPr lang="en-US" b="1" dirty="0">
              <a:cs typeface="B Traffic" pitchFamily="2" charset="-78"/>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87" y="0"/>
            <a:ext cx="1137313" cy="1220714"/>
          </a:xfrm>
          <a:prstGeom prst="rect">
            <a:avLst/>
          </a:prstGeom>
        </p:spPr>
      </p:pic>
    </p:spTree>
    <p:extLst>
      <p:ext uri="{BB962C8B-B14F-4D97-AF65-F5344CB8AC3E}">
        <p14:creationId xmlns:p14="http://schemas.microsoft.com/office/powerpoint/2010/main" xmlns="" val="38454243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from="(-#ppt_w/2)" to="(#ppt_x)" calcmode="lin" valueType="num">
                                      <p:cBhvr>
                                        <p:cTn id="7" dur="600" fill="hold">
                                          <p:stCondLst>
                                            <p:cond delay="0"/>
                                          </p:stCondLst>
                                        </p:cTn>
                                        <p:tgtEl>
                                          <p:spTgt spid="10"/>
                                        </p:tgtEl>
                                        <p:attrNameLst>
                                          <p:attrName>ppt_x</p:attrName>
                                        </p:attrNameLst>
                                      </p:cBhvr>
                                    </p:anim>
                                    <p:anim from="0" to="-1.0" calcmode="lin" valueType="num">
                                      <p:cBhvr>
                                        <p:cTn id="8" dur="200" decel="50000" autoRev="1" fill="hold">
                                          <p:stCondLst>
                                            <p:cond delay="600"/>
                                          </p:stCondLst>
                                        </p:cTn>
                                        <p:tgtEl>
                                          <p:spTgt spid="10"/>
                                        </p:tgtEl>
                                        <p:attrNameLst>
                                          <p:attrName>xshear</p:attrName>
                                        </p:attrNameLst>
                                      </p:cBhvr>
                                    </p:anim>
                                    <p:animScale>
                                      <p:cBhvr>
                                        <p:cTn id="9" dur="200" decel="100000" autoRev="1" fill="hold">
                                          <p:stCondLst>
                                            <p:cond delay="600"/>
                                          </p:stCondLst>
                                        </p:cTn>
                                        <p:tgtEl>
                                          <p:spTgt spid="10"/>
                                        </p:tgtEl>
                                      </p:cBhvr>
                                      <p:from x="100000" y="100000"/>
                                      <p:to x="80000" y="100000"/>
                                    </p:animScale>
                                    <p:anim by="(#ppt_h/3+#ppt_w*0.1)" calcmode="lin" valueType="num">
                                      <p:cBhvr additive="sum">
                                        <p:cTn id="10" dur="200" decel="100000" autoRev="1" fill="hold">
                                          <p:stCondLst>
                                            <p:cond delay="600"/>
                                          </p:stCondLst>
                                        </p:cTn>
                                        <p:tgtEl>
                                          <p:spTgt spid="10"/>
                                        </p:tgtEl>
                                        <p:attrNameLst>
                                          <p:attrName>ppt_x</p:attrName>
                                        </p:attrNameLst>
                                      </p:cBhvr>
                                    </p:anim>
                                  </p:childTnLst>
                                </p:cTn>
                              </p:par>
                              <p:par>
                                <p:cTn id="11" presetID="8" presetClass="emph" presetSubtype="0" fill="hold" nodeType="withEffect">
                                  <p:stCondLst>
                                    <p:cond delay="0"/>
                                  </p:stCondLst>
                                  <p:childTnLst>
                                    <p:animRot by="21600000">
                                      <p:cBhvr>
                                        <p:cTn id="12" dur="2000" fill="hold"/>
                                        <p:tgtEl>
                                          <p:spTgt spid="8"/>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satari\Desktop\انديشه 1 عكسها\png\يبفurl.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1066800" y="2056240"/>
            <a:ext cx="3962400" cy="3935925"/>
          </a:xfrm>
          <a:prstGeom prst="rect">
            <a:avLst/>
          </a:prstGeom>
          <a:noFill/>
        </p:spPr>
      </p:pic>
      <p:sp>
        <p:nvSpPr>
          <p:cNvPr id="4" name="Title 1"/>
          <p:cNvSpPr>
            <a:spLocks noGrp="1"/>
          </p:cNvSpPr>
          <p:nvPr>
            <p:ph type="title"/>
          </p:nvPr>
        </p:nvSpPr>
        <p:spPr>
          <a:xfrm>
            <a:off x="457200" y="142860"/>
            <a:ext cx="8153400" cy="857248"/>
          </a:xfrm>
        </p:spPr>
        <p:style>
          <a:lnRef idx="3">
            <a:schemeClr val="lt1"/>
          </a:lnRef>
          <a:fillRef idx="1">
            <a:schemeClr val="accent2"/>
          </a:fillRef>
          <a:effectRef idx="1">
            <a:schemeClr val="accent2"/>
          </a:effectRef>
          <a:fontRef idx="minor">
            <a:schemeClr val="lt1"/>
          </a:fontRef>
        </p:style>
        <p:txBody>
          <a:bodyPr>
            <a:noAutofit/>
          </a:bodyPr>
          <a:lstStyle/>
          <a:p>
            <a:pPr rtl="1"/>
            <a:r>
              <a:rPr lang="fa-IR" sz="2400" dirty="0" smtClean="0">
                <a:cs typeface="B Homa" pitchFamily="2" charset="-78"/>
              </a:rPr>
              <a:t>دعوت عمومی و آغاز صف بندی موحدان و مشرکان در مکه</a:t>
            </a:r>
            <a:endParaRPr lang="en-US" sz="2400" dirty="0">
              <a:cs typeface="B Homa" pitchFamily="2" charset="-78"/>
            </a:endParaRPr>
          </a:p>
        </p:txBody>
      </p:sp>
      <p:pic>
        <p:nvPicPr>
          <p:cNvPr id="5" name="Picture 3" descr="C:\Users\satari\Desktop\انديشه 1 عكسها\png\AN071TR.PNG"/>
          <p:cNvPicPr>
            <a:picLocks noChangeAspect="1" noChangeArrowheads="1"/>
          </p:cNvPicPr>
          <p:nvPr/>
        </p:nvPicPr>
        <p:blipFill>
          <a:blip r:embed="rId3"/>
          <a:srcRect/>
          <a:stretch>
            <a:fillRect/>
          </a:stretch>
        </p:blipFill>
        <p:spPr bwMode="auto">
          <a:xfrm>
            <a:off x="7748582" y="214298"/>
            <a:ext cx="785818" cy="734612"/>
          </a:xfrm>
          <a:prstGeom prst="rect">
            <a:avLst/>
          </a:prstGeom>
          <a:noFill/>
        </p:spPr>
      </p:pic>
      <p:pic>
        <p:nvPicPr>
          <p:cNvPr id="6" name="Picture 3" descr="C:\Users\satari\Desktop\انديشه 1 عكسها\png\AN071TR.PNG"/>
          <p:cNvPicPr>
            <a:picLocks noChangeAspect="1" noChangeArrowheads="1"/>
          </p:cNvPicPr>
          <p:nvPr/>
        </p:nvPicPr>
        <p:blipFill>
          <a:blip r:embed="rId3"/>
          <a:srcRect/>
          <a:stretch>
            <a:fillRect/>
          </a:stretch>
        </p:blipFill>
        <p:spPr bwMode="auto">
          <a:xfrm flipH="1">
            <a:off x="533400" y="214298"/>
            <a:ext cx="785818" cy="734612"/>
          </a:xfrm>
          <a:prstGeom prst="rect">
            <a:avLst/>
          </a:prstGeom>
          <a:noFill/>
        </p:spPr>
      </p:pic>
      <p:sp>
        <p:nvSpPr>
          <p:cNvPr id="8" name="Oval 7"/>
          <p:cNvSpPr/>
          <p:nvPr/>
        </p:nvSpPr>
        <p:spPr>
          <a:xfrm>
            <a:off x="5334000" y="838200"/>
            <a:ext cx="2720196" cy="206392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buNone/>
            </a:pPr>
            <a:r>
              <a:rPr lang="fa-IR" sz="2800" dirty="0" smtClean="0">
                <a:solidFill>
                  <a:srgbClr val="7030A0"/>
                </a:solidFill>
                <a:cs typeface="B Traffic" panose="00000400000000000000" pitchFamily="2" charset="-78"/>
                <a:sym typeface="Wingdings" pitchFamily="2" charset="2"/>
              </a:rPr>
              <a:t>فاصدع بما تومر.</a:t>
            </a:r>
            <a:r>
              <a:rPr lang="fa-IR" dirty="0" smtClean="0">
                <a:solidFill>
                  <a:srgbClr val="7030A0"/>
                </a:solidFill>
                <a:cs typeface="B Traffic" panose="00000400000000000000" pitchFamily="2" charset="-78"/>
                <a:sym typeface="Wingdings" pitchFamily="2" charset="2"/>
              </a:rPr>
              <a:t>1</a:t>
            </a:r>
            <a:endParaRPr lang="en-US" sz="2800" dirty="0">
              <a:solidFill>
                <a:srgbClr val="7030A0"/>
              </a:solidFill>
              <a:cs typeface="B Traffic" panose="00000400000000000000" pitchFamily="2" charset="-78"/>
            </a:endParaRPr>
          </a:p>
        </p:txBody>
      </p:sp>
      <p:pic>
        <p:nvPicPr>
          <p:cNvPr id="9" name="Picture 3" descr="C:\Users\satari\Desktop\انديشه 1 عكسها\png\كادر 2.png"/>
          <p:cNvPicPr>
            <a:picLocks noChangeAspect="1" noChangeArrowheads="1"/>
          </p:cNvPicPr>
          <p:nvPr/>
        </p:nvPicPr>
        <p:blipFill>
          <a:blip r:embed="rId4" cstate="print"/>
          <a:srcRect l="4458" t="11871" r="13064" b="15552"/>
          <a:stretch>
            <a:fillRect/>
          </a:stretch>
        </p:blipFill>
        <p:spPr bwMode="auto">
          <a:xfrm>
            <a:off x="5233307" y="762000"/>
            <a:ext cx="2920093" cy="2209800"/>
          </a:xfrm>
          <a:prstGeom prst="rect">
            <a:avLst/>
          </a:prstGeom>
          <a:noFill/>
        </p:spPr>
      </p:pic>
      <p:graphicFrame>
        <p:nvGraphicFramePr>
          <p:cNvPr id="12" name="Diagram 11"/>
          <p:cNvGraphicFramePr/>
          <p:nvPr>
            <p:extLst/>
          </p:nvPr>
        </p:nvGraphicFramePr>
        <p:xfrm>
          <a:off x="76200" y="2004365"/>
          <a:ext cx="81534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74" name="Picture 2" descr="C:\Users\hamidi.t\Desktop\18387_231.jpg"/>
          <p:cNvPicPr>
            <a:picLocks noChangeAspect="1" noChangeArrowheads="1"/>
          </p:cNvPicPr>
          <p:nvPr/>
        </p:nvPicPr>
        <p:blipFill>
          <a:blip r:embed="rId9"/>
          <a:srcRect/>
          <a:stretch>
            <a:fillRect/>
          </a:stretch>
        </p:blipFill>
        <p:spPr bwMode="auto">
          <a:xfrm>
            <a:off x="3962400" y="2895600"/>
            <a:ext cx="4895850" cy="3151835"/>
          </a:xfrm>
          <a:prstGeom prst="rect">
            <a:avLst/>
          </a:prstGeom>
          <a:noFill/>
        </p:spPr>
      </p:pic>
      <p:sp>
        <p:nvSpPr>
          <p:cNvPr id="10" name="Rectangle 9"/>
          <p:cNvSpPr/>
          <p:nvPr/>
        </p:nvSpPr>
        <p:spPr>
          <a:xfrm>
            <a:off x="4343400" y="6183868"/>
            <a:ext cx="444865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fa-IR" dirty="0" smtClean="0">
                <a:cs typeface="B Traffic" pitchFamily="2" charset="-78"/>
              </a:rPr>
              <a:t>1. </a:t>
            </a:r>
            <a:r>
              <a:rPr lang="ar-SA" dirty="0" smtClean="0">
                <a:cs typeface="B Traffic" pitchFamily="2" charset="-78"/>
              </a:rPr>
              <a:t>فَاصْدَعْ بِمَا تُؤْمَرُ وَأَعْرِضْ عَنِ الْمُشْرِكِينَ (٩٤)</a:t>
            </a:r>
            <a:r>
              <a:rPr lang="fa-IR" dirty="0" smtClean="0">
                <a:cs typeface="B Traffic" pitchFamily="2" charset="-78"/>
              </a:rPr>
              <a:t>(حجر)</a:t>
            </a:r>
            <a:endParaRPr lang="en-US" b="1" dirty="0">
              <a:cs typeface="B Traffic" pitchFamily="2" charset="-78"/>
            </a:endParaRPr>
          </a:p>
        </p:txBody>
      </p:sp>
    </p:spTree>
    <p:extLst>
      <p:ext uri="{BB962C8B-B14F-4D97-AF65-F5344CB8AC3E}">
        <p14:creationId xmlns:p14="http://schemas.microsoft.com/office/powerpoint/2010/main" xmlns="" val="277889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360"/>
                                          </p:val>
                                        </p:tav>
                                        <p:tav tm="100000">
                                          <p:val>
                                            <p:fltVal val="0"/>
                                          </p:val>
                                        </p:tav>
                                      </p:tavLst>
                                    </p:anim>
                                    <p:animEffect transition="in" filter="fade">
                                      <p:cBhvr>
                                        <p:cTn id="24" dur="1000"/>
                                        <p:tgtEl>
                                          <p:spTgt spid="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36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3000"/>
                                        <p:tgtEl>
                                          <p:spTgt spid="12"/>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2000" fill="hold"/>
                                        <p:tgtEl>
                                          <p:spTgt spid="13"/>
                                        </p:tgtEl>
                                        <p:attrNameLst>
                                          <p:attrName>ppt_w</p:attrName>
                                        </p:attrNameLst>
                                      </p:cBhvr>
                                      <p:tavLst>
                                        <p:tav tm="0">
                                          <p:val>
                                            <p:fltVal val="0"/>
                                          </p:val>
                                        </p:tav>
                                        <p:tav tm="100000">
                                          <p:val>
                                            <p:strVal val="#ppt_w"/>
                                          </p:val>
                                        </p:tav>
                                      </p:tavLst>
                                    </p:anim>
                                    <p:anim calcmode="lin" valueType="num">
                                      <p:cBhvr>
                                        <p:cTn id="39" dur="2000" fill="hold"/>
                                        <p:tgtEl>
                                          <p:spTgt spid="13"/>
                                        </p:tgtEl>
                                        <p:attrNameLst>
                                          <p:attrName>ppt_h</p:attrName>
                                        </p:attrNameLst>
                                      </p:cBhvr>
                                      <p:tavLst>
                                        <p:tav tm="0">
                                          <p:val>
                                            <p:fltVal val="0"/>
                                          </p:val>
                                        </p:tav>
                                        <p:tav tm="100000">
                                          <p:val>
                                            <p:strVal val="#ppt_h"/>
                                          </p:val>
                                        </p:tav>
                                      </p:tavLst>
                                    </p:anim>
                                    <p:anim calcmode="lin" valueType="num">
                                      <p:cBhvr>
                                        <p:cTn id="40" dur="2000" fill="hold"/>
                                        <p:tgtEl>
                                          <p:spTgt spid="13"/>
                                        </p:tgtEl>
                                        <p:attrNameLst>
                                          <p:attrName>style.rotation</p:attrName>
                                        </p:attrNameLst>
                                      </p:cBhvr>
                                      <p:tavLst>
                                        <p:tav tm="0">
                                          <p:val>
                                            <p:fltVal val="360"/>
                                          </p:val>
                                        </p:tav>
                                        <p:tav tm="100000">
                                          <p:val>
                                            <p:fltVal val="0"/>
                                          </p:val>
                                        </p:tav>
                                      </p:tavLst>
                                    </p:anim>
                                    <p:animEffect transition="in" filter="fade">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074"/>
                                        </p:tgtEl>
                                        <p:attrNameLst>
                                          <p:attrName>style.visibility</p:attrName>
                                        </p:attrNameLst>
                                      </p:cBhvr>
                                      <p:to>
                                        <p:strVal val="visible"/>
                                      </p:to>
                                    </p:set>
                                    <p:anim calcmode="lin" valueType="num">
                                      <p:cBhvr additive="base">
                                        <p:cTn id="46" dur="500" fill="hold"/>
                                        <p:tgtEl>
                                          <p:spTgt spid="3074"/>
                                        </p:tgtEl>
                                        <p:attrNameLst>
                                          <p:attrName>ppt_x</p:attrName>
                                        </p:attrNameLst>
                                      </p:cBhvr>
                                      <p:tavLst>
                                        <p:tav tm="0">
                                          <p:val>
                                            <p:strVal val="#ppt_x"/>
                                          </p:val>
                                        </p:tav>
                                        <p:tav tm="100000">
                                          <p:val>
                                            <p:strVal val="#ppt_x"/>
                                          </p:val>
                                        </p:tav>
                                      </p:tavLst>
                                    </p:anim>
                                    <p:anim calcmode="lin" valueType="num">
                                      <p:cBhvr additive="base">
                                        <p:cTn id="47" dur="500" fill="hold"/>
                                        <p:tgtEl>
                                          <p:spTgt spid="307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Graphic spid="12" grpId="0">
        <p:bldAsOne/>
      </p:bldGraphic>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362200" y="1066800"/>
            <a:ext cx="3505200" cy="3541717"/>
          </a:xfrm>
          <a:prstGeom prst="rect">
            <a:avLst/>
          </a:prstGeom>
          <a:noFill/>
        </p:spPr>
      </p:pic>
      <p:sp>
        <p:nvSpPr>
          <p:cNvPr id="6" name="Rounded Rectangle 5"/>
          <p:cNvSpPr/>
          <p:nvPr/>
        </p:nvSpPr>
        <p:spPr>
          <a:xfrm>
            <a:off x="685800" y="1676400"/>
            <a:ext cx="78486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2800" dirty="0" smtClean="0">
                <a:cs typeface="B Traffic" pitchFamily="2" charset="-78"/>
              </a:rPr>
              <a:t>تاریخ از ماده (اخَ) یا (وَرخ) به معنای تعیین وقت است. </a:t>
            </a:r>
            <a:endParaRPr lang="en-US" sz="2800" dirty="0" smtClean="0">
              <a:cs typeface="B Traffic" pitchFamily="2" charset="-78"/>
            </a:endParaRPr>
          </a:p>
        </p:txBody>
      </p:sp>
      <p:sp>
        <p:nvSpPr>
          <p:cNvPr id="7" name="Rounded Rectangle 6"/>
          <p:cNvSpPr/>
          <p:nvPr/>
        </p:nvSpPr>
        <p:spPr>
          <a:xfrm>
            <a:off x="685800" y="838200"/>
            <a:ext cx="78486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rtl="1"/>
            <a:r>
              <a:rPr lang="fa-IR" sz="2800" dirty="0" smtClean="0">
                <a:cs typeface="B Traffic" pitchFamily="2" charset="-78"/>
              </a:rPr>
              <a:t>تاریخ در لغت به معنی تعیین و شناساندن وقت است.</a:t>
            </a:r>
            <a:endParaRPr lang="en-US" sz="2800" dirty="0" smtClean="0">
              <a:cs typeface="B Traffic" pitchFamily="2" charset="-78"/>
            </a:endParaRPr>
          </a:p>
        </p:txBody>
      </p:sp>
      <p:sp>
        <p:nvSpPr>
          <p:cNvPr id="8" name="Rounded Rectangle 7"/>
          <p:cNvSpPr/>
          <p:nvPr/>
        </p:nvSpPr>
        <p:spPr>
          <a:xfrm>
            <a:off x="685800" y="2590800"/>
            <a:ext cx="7848600" cy="1143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800" dirty="0" smtClean="0">
                <a:cs typeface="B Traffic" pitchFamily="2" charset="-78"/>
              </a:rPr>
              <a:t>هرودوت(پدر تاریخ) علم تاریخ را به معنای مطالعه و بررسی روزگار گذشته می‌داند.</a:t>
            </a:r>
            <a:endParaRPr lang="en-US" sz="2800" dirty="0" smtClean="0">
              <a:cs typeface="B Traffic" pitchFamily="2" charset="-78"/>
            </a:endParaRPr>
          </a:p>
        </p:txBody>
      </p:sp>
      <p:sp>
        <p:nvSpPr>
          <p:cNvPr id="9" name="Rounded Rectangle 8"/>
          <p:cNvSpPr/>
          <p:nvPr/>
        </p:nvSpPr>
        <p:spPr>
          <a:xfrm>
            <a:off x="685800" y="3886200"/>
            <a:ext cx="78486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800" dirty="0" smtClean="0">
                <a:cs typeface="B Traffic" pitchFamily="2" charset="-78"/>
              </a:rPr>
              <a:t>ابن خلدون تاریخ را دانشی سرچشمه گرفته از حکمت،</a:t>
            </a:r>
            <a:r>
              <a:rPr lang="en-US" sz="2800" dirty="0" smtClean="0">
                <a:cs typeface="B Traffic" pitchFamily="2" charset="-78"/>
              </a:rPr>
              <a:t> </a:t>
            </a:r>
            <a:r>
              <a:rPr lang="fa-IR" sz="2800" dirty="0" smtClean="0">
                <a:cs typeface="B Traffic" pitchFamily="2" charset="-78"/>
              </a:rPr>
              <a:t>و بیانگر سرگذشت ملت‌ها، سیره پیامبران و سیاست پادشاهان می‌داند.</a:t>
            </a:r>
          </a:p>
        </p:txBody>
      </p:sp>
      <p:sp>
        <p:nvSpPr>
          <p:cNvPr id="10" name="Rounded Rectangle 9"/>
          <p:cNvSpPr/>
          <p:nvPr/>
        </p:nvSpPr>
        <p:spPr>
          <a:xfrm>
            <a:off x="685800" y="5334000"/>
            <a:ext cx="7848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700" dirty="0" smtClean="0">
                <a:cs typeface="B Traffic" pitchFamily="2" charset="-78"/>
              </a:rPr>
              <a:t>شهید مطهری</a:t>
            </a:r>
            <a:r>
              <a:rPr lang="fa-IR" dirty="0" smtClean="0">
                <a:cs typeface="B Traffic" pitchFamily="2" charset="-78"/>
              </a:rPr>
              <a:t>(ره) </a:t>
            </a:r>
            <a:r>
              <a:rPr lang="fa-IR" sz="2700" dirty="0" smtClean="0">
                <a:cs typeface="B Traffic" pitchFamily="2" charset="-78"/>
              </a:rPr>
              <a:t>تاریخ را یکی از منابع معرفت انسانی می‌داند</a:t>
            </a:r>
            <a:r>
              <a:rPr lang="en-US" sz="2700" dirty="0" smtClean="0">
                <a:cs typeface="B Traffic" pitchFamily="2" charset="-78"/>
              </a:rPr>
              <a:t>.</a:t>
            </a:r>
            <a:endParaRPr lang="fa-IR" sz="2700" dirty="0" smtClean="0">
              <a:cs typeface="B 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80">
                                          <p:stCondLst>
                                            <p:cond delay="0"/>
                                          </p:stCondLst>
                                        </p:cTn>
                                        <p:tgtEl>
                                          <p:spTgt spid="8"/>
                                        </p:tgtEl>
                                      </p:cBhvr>
                                    </p:animEffect>
                                    <p:anim calcmode="lin" valueType="num">
                                      <p:cBhvr>
                                        <p:cTn id="4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3" dur="26">
                                          <p:stCondLst>
                                            <p:cond delay="650"/>
                                          </p:stCondLst>
                                        </p:cTn>
                                        <p:tgtEl>
                                          <p:spTgt spid="8"/>
                                        </p:tgtEl>
                                      </p:cBhvr>
                                      <p:to x="100000" y="60000"/>
                                    </p:animScale>
                                    <p:animScale>
                                      <p:cBhvr>
                                        <p:cTn id="54" dur="166" decel="50000">
                                          <p:stCondLst>
                                            <p:cond delay="676"/>
                                          </p:stCondLst>
                                        </p:cTn>
                                        <p:tgtEl>
                                          <p:spTgt spid="8"/>
                                        </p:tgtEl>
                                      </p:cBhvr>
                                      <p:to x="100000" y="100000"/>
                                    </p:animScale>
                                    <p:animScale>
                                      <p:cBhvr>
                                        <p:cTn id="55" dur="26">
                                          <p:stCondLst>
                                            <p:cond delay="1312"/>
                                          </p:stCondLst>
                                        </p:cTn>
                                        <p:tgtEl>
                                          <p:spTgt spid="8"/>
                                        </p:tgtEl>
                                      </p:cBhvr>
                                      <p:to x="100000" y="80000"/>
                                    </p:animScale>
                                    <p:animScale>
                                      <p:cBhvr>
                                        <p:cTn id="56" dur="166" decel="50000">
                                          <p:stCondLst>
                                            <p:cond delay="1338"/>
                                          </p:stCondLst>
                                        </p:cTn>
                                        <p:tgtEl>
                                          <p:spTgt spid="8"/>
                                        </p:tgtEl>
                                      </p:cBhvr>
                                      <p:to x="100000" y="100000"/>
                                    </p:animScale>
                                    <p:animScale>
                                      <p:cBhvr>
                                        <p:cTn id="57" dur="26">
                                          <p:stCondLst>
                                            <p:cond delay="1642"/>
                                          </p:stCondLst>
                                        </p:cTn>
                                        <p:tgtEl>
                                          <p:spTgt spid="8"/>
                                        </p:tgtEl>
                                      </p:cBhvr>
                                      <p:to x="100000" y="90000"/>
                                    </p:animScale>
                                    <p:animScale>
                                      <p:cBhvr>
                                        <p:cTn id="58" dur="166" decel="50000">
                                          <p:stCondLst>
                                            <p:cond delay="1668"/>
                                          </p:stCondLst>
                                        </p:cTn>
                                        <p:tgtEl>
                                          <p:spTgt spid="8"/>
                                        </p:tgtEl>
                                      </p:cBhvr>
                                      <p:to x="100000" y="100000"/>
                                    </p:animScale>
                                    <p:animScale>
                                      <p:cBhvr>
                                        <p:cTn id="59" dur="26">
                                          <p:stCondLst>
                                            <p:cond delay="1808"/>
                                          </p:stCondLst>
                                        </p:cTn>
                                        <p:tgtEl>
                                          <p:spTgt spid="8"/>
                                        </p:tgtEl>
                                      </p:cBhvr>
                                      <p:to x="100000" y="95000"/>
                                    </p:animScale>
                                    <p:animScale>
                                      <p:cBhvr>
                                        <p:cTn id="60" dur="166" decel="50000">
                                          <p:stCondLst>
                                            <p:cond delay="1834"/>
                                          </p:stCondLst>
                                        </p:cTn>
                                        <p:tgtEl>
                                          <p:spTgt spid="8"/>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80">
                                          <p:stCondLst>
                                            <p:cond delay="0"/>
                                          </p:stCondLst>
                                        </p:cTn>
                                        <p:tgtEl>
                                          <p:spTgt spid="9"/>
                                        </p:tgtEl>
                                      </p:cBhvr>
                                    </p:animEffect>
                                    <p:anim calcmode="lin" valueType="num">
                                      <p:cBhvr>
                                        <p:cTn id="6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1" dur="26">
                                          <p:stCondLst>
                                            <p:cond delay="650"/>
                                          </p:stCondLst>
                                        </p:cTn>
                                        <p:tgtEl>
                                          <p:spTgt spid="9"/>
                                        </p:tgtEl>
                                      </p:cBhvr>
                                      <p:to x="100000" y="60000"/>
                                    </p:animScale>
                                    <p:animScale>
                                      <p:cBhvr>
                                        <p:cTn id="72" dur="166" decel="50000">
                                          <p:stCondLst>
                                            <p:cond delay="676"/>
                                          </p:stCondLst>
                                        </p:cTn>
                                        <p:tgtEl>
                                          <p:spTgt spid="9"/>
                                        </p:tgtEl>
                                      </p:cBhvr>
                                      <p:to x="100000" y="100000"/>
                                    </p:animScale>
                                    <p:animScale>
                                      <p:cBhvr>
                                        <p:cTn id="73" dur="26">
                                          <p:stCondLst>
                                            <p:cond delay="1312"/>
                                          </p:stCondLst>
                                        </p:cTn>
                                        <p:tgtEl>
                                          <p:spTgt spid="9"/>
                                        </p:tgtEl>
                                      </p:cBhvr>
                                      <p:to x="100000" y="80000"/>
                                    </p:animScale>
                                    <p:animScale>
                                      <p:cBhvr>
                                        <p:cTn id="74" dur="166" decel="50000">
                                          <p:stCondLst>
                                            <p:cond delay="1338"/>
                                          </p:stCondLst>
                                        </p:cTn>
                                        <p:tgtEl>
                                          <p:spTgt spid="9"/>
                                        </p:tgtEl>
                                      </p:cBhvr>
                                      <p:to x="100000" y="100000"/>
                                    </p:animScale>
                                    <p:animScale>
                                      <p:cBhvr>
                                        <p:cTn id="75" dur="26">
                                          <p:stCondLst>
                                            <p:cond delay="1642"/>
                                          </p:stCondLst>
                                        </p:cTn>
                                        <p:tgtEl>
                                          <p:spTgt spid="9"/>
                                        </p:tgtEl>
                                      </p:cBhvr>
                                      <p:to x="100000" y="90000"/>
                                    </p:animScale>
                                    <p:animScale>
                                      <p:cBhvr>
                                        <p:cTn id="76" dur="166" decel="50000">
                                          <p:stCondLst>
                                            <p:cond delay="1668"/>
                                          </p:stCondLst>
                                        </p:cTn>
                                        <p:tgtEl>
                                          <p:spTgt spid="9"/>
                                        </p:tgtEl>
                                      </p:cBhvr>
                                      <p:to x="100000" y="100000"/>
                                    </p:animScale>
                                    <p:animScale>
                                      <p:cBhvr>
                                        <p:cTn id="77" dur="26">
                                          <p:stCondLst>
                                            <p:cond delay="1808"/>
                                          </p:stCondLst>
                                        </p:cTn>
                                        <p:tgtEl>
                                          <p:spTgt spid="9"/>
                                        </p:tgtEl>
                                      </p:cBhvr>
                                      <p:to x="100000" y="95000"/>
                                    </p:animScale>
                                    <p:animScale>
                                      <p:cBhvr>
                                        <p:cTn id="78" dur="166" decel="50000">
                                          <p:stCondLst>
                                            <p:cond delay="1834"/>
                                          </p:stCondLst>
                                        </p:cTn>
                                        <p:tgtEl>
                                          <p:spTgt spid="9"/>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down)">
                                      <p:cBhvr>
                                        <p:cTn id="83" dur="580">
                                          <p:stCondLst>
                                            <p:cond delay="0"/>
                                          </p:stCondLst>
                                        </p:cTn>
                                        <p:tgtEl>
                                          <p:spTgt spid="10"/>
                                        </p:tgtEl>
                                      </p:cBhvr>
                                    </p:animEffect>
                                    <p:anim calcmode="lin" valueType="num">
                                      <p:cBhvr>
                                        <p:cTn id="8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9" dur="26">
                                          <p:stCondLst>
                                            <p:cond delay="650"/>
                                          </p:stCondLst>
                                        </p:cTn>
                                        <p:tgtEl>
                                          <p:spTgt spid="10"/>
                                        </p:tgtEl>
                                      </p:cBhvr>
                                      <p:to x="100000" y="60000"/>
                                    </p:animScale>
                                    <p:animScale>
                                      <p:cBhvr>
                                        <p:cTn id="90" dur="166" decel="50000">
                                          <p:stCondLst>
                                            <p:cond delay="676"/>
                                          </p:stCondLst>
                                        </p:cTn>
                                        <p:tgtEl>
                                          <p:spTgt spid="10"/>
                                        </p:tgtEl>
                                      </p:cBhvr>
                                      <p:to x="100000" y="100000"/>
                                    </p:animScale>
                                    <p:animScale>
                                      <p:cBhvr>
                                        <p:cTn id="91" dur="26">
                                          <p:stCondLst>
                                            <p:cond delay="1312"/>
                                          </p:stCondLst>
                                        </p:cTn>
                                        <p:tgtEl>
                                          <p:spTgt spid="10"/>
                                        </p:tgtEl>
                                      </p:cBhvr>
                                      <p:to x="100000" y="80000"/>
                                    </p:animScale>
                                    <p:animScale>
                                      <p:cBhvr>
                                        <p:cTn id="92" dur="166" decel="50000">
                                          <p:stCondLst>
                                            <p:cond delay="1338"/>
                                          </p:stCondLst>
                                        </p:cTn>
                                        <p:tgtEl>
                                          <p:spTgt spid="10"/>
                                        </p:tgtEl>
                                      </p:cBhvr>
                                      <p:to x="100000" y="100000"/>
                                    </p:animScale>
                                    <p:animScale>
                                      <p:cBhvr>
                                        <p:cTn id="93" dur="26">
                                          <p:stCondLst>
                                            <p:cond delay="1642"/>
                                          </p:stCondLst>
                                        </p:cTn>
                                        <p:tgtEl>
                                          <p:spTgt spid="10"/>
                                        </p:tgtEl>
                                      </p:cBhvr>
                                      <p:to x="100000" y="90000"/>
                                    </p:animScale>
                                    <p:animScale>
                                      <p:cBhvr>
                                        <p:cTn id="94" dur="166" decel="50000">
                                          <p:stCondLst>
                                            <p:cond delay="1668"/>
                                          </p:stCondLst>
                                        </p:cTn>
                                        <p:tgtEl>
                                          <p:spTgt spid="10"/>
                                        </p:tgtEl>
                                      </p:cBhvr>
                                      <p:to x="100000" y="100000"/>
                                    </p:animScale>
                                    <p:animScale>
                                      <p:cBhvr>
                                        <p:cTn id="95" dur="26">
                                          <p:stCondLst>
                                            <p:cond delay="1808"/>
                                          </p:stCondLst>
                                        </p:cTn>
                                        <p:tgtEl>
                                          <p:spTgt spid="10"/>
                                        </p:tgtEl>
                                      </p:cBhvr>
                                      <p:to x="100000" y="95000"/>
                                    </p:animScale>
                                    <p:animScale>
                                      <p:cBhvr>
                                        <p:cTn id="9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785794" y="3352800"/>
            <a:ext cx="1994525" cy="1981199"/>
          </a:xfrm>
          <a:prstGeom prst="rect">
            <a:avLst/>
          </a:prstGeom>
          <a:noFill/>
        </p:spPr>
      </p:pic>
      <p:pic>
        <p:nvPicPr>
          <p:cNvPr id="19"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029200" y="4724401"/>
            <a:ext cx="1994525" cy="1981199"/>
          </a:xfrm>
          <a:prstGeom prst="rect">
            <a:avLst/>
          </a:prstGeom>
          <a:noFill/>
        </p:spPr>
      </p:pic>
      <p:pic>
        <p:nvPicPr>
          <p:cNvPr id="17"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029200" y="3810000"/>
            <a:ext cx="1994525" cy="1981199"/>
          </a:xfrm>
          <a:prstGeom prst="rect">
            <a:avLst/>
          </a:prstGeom>
          <a:noFill/>
        </p:spPr>
      </p:pic>
      <p:pic>
        <p:nvPicPr>
          <p:cNvPr id="15"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029200" y="2895600"/>
            <a:ext cx="1994525" cy="1981199"/>
          </a:xfrm>
          <a:prstGeom prst="rect">
            <a:avLst/>
          </a:prstGeom>
          <a:noFill/>
        </p:spPr>
      </p:pic>
      <p:pic>
        <p:nvPicPr>
          <p:cNvPr id="11"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029200" y="1143001"/>
            <a:ext cx="1994525" cy="1981199"/>
          </a:xfrm>
          <a:prstGeom prst="rect">
            <a:avLst/>
          </a:prstGeom>
          <a:noFill/>
        </p:spPr>
      </p:pic>
      <p:pic>
        <p:nvPicPr>
          <p:cNvPr id="13" name="Picture 2" descr="C:\Users\ghiyasvand\Desktop\png\يبفurl.pn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029200" y="1981201"/>
            <a:ext cx="1994525" cy="1981199"/>
          </a:xfrm>
          <a:prstGeom prst="rect">
            <a:avLst/>
          </a:prstGeom>
          <a:noFill/>
        </p:spPr>
      </p:pic>
      <p:sp>
        <p:nvSpPr>
          <p:cNvPr id="9" name="Title 1"/>
          <p:cNvSpPr>
            <a:spLocks noGrp="1"/>
          </p:cNvSpPr>
          <p:nvPr>
            <p:ph type="title"/>
          </p:nvPr>
        </p:nvSpPr>
        <p:spPr>
          <a:xfrm>
            <a:off x="3571868" y="273906"/>
            <a:ext cx="5278908" cy="869078"/>
          </a:xfrm>
        </p:spPr>
        <p:style>
          <a:lnRef idx="0">
            <a:schemeClr val="accent4"/>
          </a:lnRef>
          <a:fillRef idx="3">
            <a:schemeClr val="accent4"/>
          </a:fillRef>
          <a:effectRef idx="3">
            <a:schemeClr val="accent4"/>
          </a:effectRef>
          <a:fontRef idx="minor">
            <a:schemeClr val="lt1"/>
          </a:fontRef>
        </p:style>
        <p:txBody>
          <a:bodyPr>
            <a:normAutofit/>
          </a:bodyPr>
          <a:lstStyle/>
          <a:p>
            <a:pPr rtl="1"/>
            <a:r>
              <a:rPr lang="fa-IR" sz="2800" dirty="0" smtClean="0">
                <a:cs typeface="B Traffic" panose="00000400000000000000" pitchFamily="2" charset="-78"/>
              </a:rPr>
              <a:t>گروه‌هایی که بر منطق پیامبر برآشفتند:</a:t>
            </a:r>
            <a:endParaRPr lang="en-US" sz="2800" dirty="0">
              <a:cs typeface="B Traffic" panose="00000400000000000000" pitchFamily="2" charset="-78"/>
            </a:endParaRPr>
          </a:p>
        </p:txBody>
      </p:sp>
      <p:pic>
        <p:nvPicPr>
          <p:cNvPr id="10" name="Picture 2" descr="C:\Users\satari\Desktop\انديشه 1 عكسها\png\bote2.png"/>
          <p:cNvPicPr>
            <a:picLocks noChangeAspect="1" noChangeArrowheads="1"/>
          </p:cNvPicPr>
          <p:nvPr/>
        </p:nvPicPr>
        <p:blipFill>
          <a:blip r:embed="rId3" cstate="print"/>
          <a:srcRect/>
          <a:stretch>
            <a:fillRect/>
          </a:stretch>
        </p:blipFill>
        <p:spPr bwMode="auto">
          <a:xfrm rot="9992556">
            <a:off x="8562090" y="71320"/>
            <a:ext cx="728386" cy="978762"/>
          </a:xfrm>
          <a:prstGeom prst="rect">
            <a:avLst/>
          </a:prstGeom>
          <a:noFill/>
        </p:spPr>
      </p:pic>
      <p:sp>
        <p:nvSpPr>
          <p:cNvPr id="12" name="Rounded Rectangle 11"/>
          <p:cNvSpPr/>
          <p:nvPr/>
        </p:nvSpPr>
        <p:spPr>
          <a:xfrm>
            <a:off x="3733800" y="1752600"/>
            <a:ext cx="4776806" cy="6858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3200" dirty="0" smtClean="0">
                <a:cs typeface="B Traffic" panose="00000400000000000000" pitchFamily="2" charset="-78"/>
              </a:rPr>
              <a:t>1- پیروانِ نیاکان خود</a:t>
            </a:r>
          </a:p>
        </p:txBody>
      </p:sp>
      <p:sp>
        <p:nvSpPr>
          <p:cNvPr id="14" name="Rounded Rectangle 13"/>
          <p:cNvSpPr/>
          <p:nvPr/>
        </p:nvSpPr>
        <p:spPr>
          <a:xfrm>
            <a:off x="3733800" y="2667000"/>
            <a:ext cx="4776806" cy="6858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3200" dirty="0" smtClean="0">
                <a:cs typeface="B Traffic" panose="00000400000000000000" pitchFamily="2" charset="-78"/>
              </a:rPr>
              <a:t>2- دلبستگان به دنیا</a:t>
            </a:r>
          </a:p>
        </p:txBody>
      </p:sp>
      <p:sp>
        <p:nvSpPr>
          <p:cNvPr id="16" name="Rounded Rectangle 15"/>
          <p:cNvSpPr/>
          <p:nvPr/>
        </p:nvSpPr>
        <p:spPr>
          <a:xfrm>
            <a:off x="3733800" y="3581399"/>
            <a:ext cx="4776806" cy="6858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2400" dirty="0" smtClean="0">
                <a:cs typeface="B Traffic" panose="00000400000000000000" pitchFamily="2" charset="-78"/>
              </a:rPr>
              <a:t>3- کسانی که خود را برتر از طبقات پایین می‌دانستند </a:t>
            </a:r>
          </a:p>
        </p:txBody>
      </p:sp>
      <p:sp>
        <p:nvSpPr>
          <p:cNvPr id="18" name="Rounded Rectangle 17"/>
          <p:cNvSpPr/>
          <p:nvPr/>
        </p:nvSpPr>
        <p:spPr>
          <a:xfrm>
            <a:off x="3733800" y="4495799"/>
            <a:ext cx="4776806" cy="6858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2400" dirty="0" smtClean="0">
                <a:cs typeface="B Traffic" panose="00000400000000000000" pitchFamily="2" charset="-78"/>
              </a:rPr>
              <a:t>4- معتقدان به جبر برای کارهای خود</a:t>
            </a:r>
          </a:p>
        </p:txBody>
      </p:sp>
      <p:sp>
        <p:nvSpPr>
          <p:cNvPr id="20" name="Rounded Rectangle 19"/>
          <p:cNvSpPr/>
          <p:nvPr/>
        </p:nvSpPr>
        <p:spPr>
          <a:xfrm>
            <a:off x="3733800" y="5410200"/>
            <a:ext cx="4776806" cy="6858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2000" dirty="0" smtClean="0">
                <a:cs typeface="B Traffic" panose="00000400000000000000" pitchFamily="2" charset="-78"/>
              </a:rPr>
              <a:t>5- گروهی که به دلیل رذایل اخلاقی نمی‌توانستند موقعیت ارزشی و خاندان پیامبر را بپذیرند</a:t>
            </a:r>
          </a:p>
        </p:txBody>
      </p:sp>
      <p:sp>
        <p:nvSpPr>
          <p:cNvPr id="21" name="Rounded Rectangle 20"/>
          <p:cNvSpPr/>
          <p:nvPr/>
        </p:nvSpPr>
        <p:spPr>
          <a:xfrm>
            <a:off x="633394" y="1752600"/>
            <a:ext cx="2338406" cy="2514600"/>
          </a:xfrm>
          <a:prstGeom prst="roundRect">
            <a:avLst/>
          </a:prstGeom>
          <a:effectLst>
            <a:outerShdw blurRad="40000" dist="20000" dir="5400000" rotWithShape="0">
              <a:srgbClr val="000000">
                <a:alpha val="38000"/>
              </a:srgbClr>
            </a:outerShdw>
            <a:reflection blurRad="6350" stA="50000" endA="300" endPos="90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just" rtl="1">
              <a:buNone/>
            </a:pPr>
            <a:r>
              <a:rPr lang="fa-IR" sz="3200" dirty="0" smtClean="0">
                <a:cs typeface="B Traffic" panose="00000400000000000000" pitchFamily="2" charset="-78"/>
              </a:rPr>
              <a:t>6- لجاجت و تعصب بی‌جا</a:t>
            </a:r>
            <a:endParaRPr lang="en-US" sz="3200" dirty="0">
              <a:cs typeface="B Traffic" panose="00000400000000000000" pitchFamily="2" charset="-78"/>
            </a:endParaRPr>
          </a:p>
        </p:txBody>
      </p:sp>
      <p:pic>
        <p:nvPicPr>
          <p:cNvPr id="23" name="Picture 2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30187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anim calcmode="lin" valueType="num">
                                      <p:cBhvr>
                                        <p:cTn id="15" dur="1000" fill="hold"/>
                                        <p:tgtEl>
                                          <p:spTgt spid="12">
                                            <p:bg/>
                                          </p:spTgt>
                                        </p:tgtEl>
                                        <p:attrNameLst>
                                          <p:attrName>ppt_w</p:attrName>
                                        </p:attrNameLst>
                                      </p:cBhvr>
                                      <p:tavLst>
                                        <p:tav tm="0">
                                          <p:val>
                                            <p:fltVal val="0"/>
                                          </p:val>
                                        </p:tav>
                                        <p:tav tm="100000">
                                          <p:val>
                                            <p:strVal val="#ppt_w"/>
                                          </p:val>
                                        </p:tav>
                                      </p:tavLst>
                                    </p:anim>
                                    <p:anim calcmode="lin" valueType="num">
                                      <p:cBhvr>
                                        <p:cTn id="16" dur="1000" fill="hold"/>
                                        <p:tgtEl>
                                          <p:spTgt spid="12">
                                            <p:bg/>
                                          </p:spTgt>
                                        </p:tgtEl>
                                        <p:attrNameLst>
                                          <p:attrName>ppt_h</p:attrName>
                                        </p:attrNameLst>
                                      </p:cBhvr>
                                      <p:tavLst>
                                        <p:tav tm="0">
                                          <p:val>
                                            <p:fltVal val="0"/>
                                          </p:val>
                                        </p:tav>
                                        <p:tav tm="100000">
                                          <p:val>
                                            <p:strVal val="#ppt_h"/>
                                          </p:val>
                                        </p:tav>
                                      </p:tavLst>
                                    </p:anim>
                                    <p:anim calcmode="lin" valueType="num">
                                      <p:cBhvr>
                                        <p:cTn id="17" dur="1000" fill="hold"/>
                                        <p:tgtEl>
                                          <p:spTgt spid="12">
                                            <p:bg/>
                                          </p:spTgt>
                                        </p:tgtEl>
                                        <p:attrNameLst>
                                          <p:attrName>style.rotation</p:attrName>
                                        </p:attrNameLst>
                                      </p:cBhvr>
                                      <p:tavLst>
                                        <p:tav tm="0">
                                          <p:val>
                                            <p:fltVal val="360"/>
                                          </p:val>
                                        </p:tav>
                                        <p:tav tm="100000">
                                          <p:val>
                                            <p:fltVal val="0"/>
                                          </p:val>
                                        </p:tav>
                                      </p:tavLst>
                                    </p:anim>
                                    <p:animEffect transition="in" filter="fade">
                                      <p:cBhvr>
                                        <p:cTn id="18" dur="1000"/>
                                        <p:tgtEl>
                                          <p:spTgt spid="12">
                                            <p:bg/>
                                          </p:spTgt>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2">
                                            <p:txEl>
                                              <p:pRg st="0" end="0"/>
                                            </p:txEl>
                                          </p:spTgt>
                                        </p:tgtEl>
                                        <p:attrNameLst>
                                          <p:attrName>style.rotation</p:attrName>
                                        </p:attrNameLst>
                                      </p:cBhvr>
                                      <p:tavLst>
                                        <p:tav tm="0">
                                          <p:val>
                                            <p:fltVal val="360"/>
                                          </p:val>
                                        </p:tav>
                                        <p:tav tm="100000">
                                          <p:val>
                                            <p:fltVal val="0"/>
                                          </p:val>
                                        </p:tav>
                                      </p:tavLst>
                                    </p:anim>
                                    <p:animEffect transition="in" filter="fade">
                                      <p:cBhvr>
                                        <p:cTn id="24" dur="1000"/>
                                        <p:tgtEl>
                                          <p:spTgt spid="12">
                                            <p:txEl>
                                              <p:pRg st="0" end="0"/>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36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4">
                                            <p:bg/>
                                          </p:spTgt>
                                        </p:tgtEl>
                                        <p:attrNameLst>
                                          <p:attrName>style.visibility</p:attrName>
                                        </p:attrNameLst>
                                      </p:cBhvr>
                                      <p:to>
                                        <p:strVal val="visible"/>
                                      </p:to>
                                    </p:set>
                                    <p:anim calcmode="lin" valueType="num">
                                      <p:cBhvr>
                                        <p:cTn id="35" dur="1000" fill="hold"/>
                                        <p:tgtEl>
                                          <p:spTgt spid="14">
                                            <p:bg/>
                                          </p:spTgt>
                                        </p:tgtEl>
                                        <p:attrNameLst>
                                          <p:attrName>ppt_w</p:attrName>
                                        </p:attrNameLst>
                                      </p:cBhvr>
                                      <p:tavLst>
                                        <p:tav tm="0">
                                          <p:val>
                                            <p:fltVal val="0"/>
                                          </p:val>
                                        </p:tav>
                                        <p:tav tm="100000">
                                          <p:val>
                                            <p:strVal val="#ppt_w"/>
                                          </p:val>
                                        </p:tav>
                                      </p:tavLst>
                                    </p:anim>
                                    <p:anim calcmode="lin" valueType="num">
                                      <p:cBhvr>
                                        <p:cTn id="36" dur="1000" fill="hold"/>
                                        <p:tgtEl>
                                          <p:spTgt spid="14">
                                            <p:bg/>
                                          </p:spTgt>
                                        </p:tgtEl>
                                        <p:attrNameLst>
                                          <p:attrName>ppt_h</p:attrName>
                                        </p:attrNameLst>
                                      </p:cBhvr>
                                      <p:tavLst>
                                        <p:tav tm="0">
                                          <p:val>
                                            <p:fltVal val="0"/>
                                          </p:val>
                                        </p:tav>
                                        <p:tav tm="100000">
                                          <p:val>
                                            <p:strVal val="#ppt_h"/>
                                          </p:val>
                                        </p:tav>
                                      </p:tavLst>
                                    </p:anim>
                                    <p:anim calcmode="lin" valueType="num">
                                      <p:cBhvr>
                                        <p:cTn id="37" dur="1000" fill="hold"/>
                                        <p:tgtEl>
                                          <p:spTgt spid="14">
                                            <p:bg/>
                                          </p:spTgt>
                                        </p:tgtEl>
                                        <p:attrNameLst>
                                          <p:attrName>style.rotation</p:attrName>
                                        </p:attrNameLst>
                                      </p:cBhvr>
                                      <p:tavLst>
                                        <p:tav tm="0">
                                          <p:val>
                                            <p:fltVal val="360"/>
                                          </p:val>
                                        </p:tav>
                                        <p:tav tm="100000">
                                          <p:val>
                                            <p:fltVal val="0"/>
                                          </p:val>
                                        </p:tav>
                                      </p:tavLst>
                                    </p:anim>
                                    <p:animEffect transition="in" filter="fade">
                                      <p:cBhvr>
                                        <p:cTn id="38" dur="1000"/>
                                        <p:tgtEl>
                                          <p:spTgt spid="14">
                                            <p:bg/>
                                          </p:spTgt>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p:cTn id="41"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43" dur="1000" fill="hold"/>
                                        <p:tgtEl>
                                          <p:spTgt spid="14">
                                            <p:txEl>
                                              <p:pRg st="0" end="0"/>
                                            </p:txEl>
                                          </p:spTgt>
                                        </p:tgtEl>
                                        <p:attrNameLst>
                                          <p:attrName>style.rotation</p:attrName>
                                        </p:attrNameLst>
                                      </p:cBhvr>
                                      <p:tavLst>
                                        <p:tav tm="0">
                                          <p:val>
                                            <p:fltVal val="360"/>
                                          </p:val>
                                        </p:tav>
                                        <p:tav tm="100000">
                                          <p:val>
                                            <p:fltVal val="0"/>
                                          </p:val>
                                        </p:tav>
                                      </p:tavLst>
                                    </p:anim>
                                    <p:animEffect transition="in" filter="fade">
                                      <p:cBhvr>
                                        <p:cTn id="44" dur="1000"/>
                                        <p:tgtEl>
                                          <p:spTgt spid="14">
                                            <p:txEl>
                                              <p:pRg st="0" end="0"/>
                                            </p:txEl>
                                          </p:spTgt>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360"/>
                                          </p:val>
                                        </p:tav>
                                        <p:tav tm="100000">
                                          <p:val>
                                            <p:fltVal val="0"/>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6">
                                            <p:bg/>
                                          </p:spTgt>
                                        </p:tgtEl>
                                        <p:attrNameLst>
                                          <p:attrName>style.visibility</p:attrName>
                                        </p:attrNameLst>
                                      </p:cBhvr>
                                      <p:to>
                                        <p:strVal val="visible"/>
                                      </p:to>
                                    </p:set>
                                    <p:anim calcmode="lin" valueType="num">
                                      <p:cBhvr>
                                        <p:cTn id="55" dur="1000" fill="hold"/>
                                        <p:tgtEl>
                                          <p:spTgt spid="16">
                                            <p:bg/>
                                          </p:spTgt>
                                        </p:tgtEl>
                                        <p:attrNameLst>
                                          <p:attrName>ppt_w</p:attrName>
                                        </p:attrNameLst>
                                      </p:cBhvr>
                                      <p:tavLst>
                                        <p:tav tm="0">
                                          <p:val>
                                            <p:fltVal val="0"/>
                                          </p:val>
                                        </p:tav>
                                        <p:tav tm="100000">
                                          <p:val>
                                            <p:strVal val="#ppt_w"/>
                                          </p:val>
                                        </p:tav>
                                      </p:tavLst>
                                    </p:anim>
                                    <p:anim calcmode="lin" valueType="num">
                                      <p:cBhvr>
                                        <p:cTn id="56" dur="1000" fill="hold"/>
                                        <p:tgtEl>
                                          <p:spTgt spid="16">
                                            <p:bg/>
                                          </p:spTgt>
                                        </p:tgtEl>
                                        <p:attrNameLst>
                                          <p:attrName>ppt_h</p:attrName>
                                        </p:attrNameLst>
                                      </p:cBhvr>
                                      <p:tavLst>
                                        <p:tav tm="0">
                                          <p:val>
                                            <p:fltVal val="0"/>
                                          </p:val>
                                        </p:tav>
                                        <p:tav tm="100000">
                                          <p:val>
                                            <p:strVal val="#ppt_h"/>
                                          </p:val>
                                        </p:tav>
                                      </p:tavLst>
                                    </p:anim>
                                    <p:anim calcmode="lin" valueType="num">
                                      <p:cBhvr>
                                        <p:cTn id="57" dur="1000" fill="hold"/>
                                        <p:tgtEl>
                                          <p:spTgt spid="16">
                                            <p:bg/>
                                          </p:spTgt>
                                        </p:tgtEl>
                                        <p:attrNameLst>
                                          <p:attrName>style.rotation</p:attrName>
                                        </p:attrNameLst>
                                      </p:cBhvr>
                                      <p:tavLst>
                                        <p:tav tm="0">
                                          <p:val>
                                            <p:fltVal val="360"/>
                                          </p:val>
                                        </p:tav>
                                        <p:tav tm="100000">
                                          <p:val>
                                            <p:fltVal val="0"/>
                                          </p:val>
                                        </p:tav>
                                      </p:tavLst>
                                    </p:anim>
                                    <p:animEffect transition="in" filter="fade">
                                      <p:cBhvr>
                                        <p:cTn id="58" dur="1000"/>
                                        <p:tgtEl>
                                          <p:spTgt spid="16">
                                            <p:bg/>
                                          </p:spTgt>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cBhvr>
                                        <p:cTn id="6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6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64" dur="1000"/>
                                        <p:tgtEl>
                                          <p:spTgt spid="16">
                                            <p:txEl>
                                              <p:pRg st="0" end="0"/>
                                            </p:txEl>
                                          </p:spTgt>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 calcmode="lin" valueType="num">
                                      <p:cBhvr>
                                        <p:cTn id="69" dur="1000" fill="hold"/>
                                        <p:tgtEl>
                                          <p:spTgt spid="15"/>
                                        </p:tgtEl>
                                        <p:attrNameLst>
                                          <p:attrName>style.rotation</p:attrName>
                                        </p:attrNameLst>
                                      </p:cBhvr>
                                      <p:tavLst>
                                        <p:tav tm="0">
                                          <p:val>
                                            <p:fltVal val="360"/>
                                          </p:val>
                                        </p:tav>
                                        <p:tav tm="100000">
                                          <p:val>
                                            <p:fltVal val="0"/>
                                          </p:val>
                                        </p:tav>
                                      </p:tavLst>
                                    </p:anim>
                                    <p:animEffect transition="in" filter="fade">
                                      <p:cBhvr>
                                        <p:cTn id="70" dur="10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childTnLst>
                                    <p:set>
                                      <p:cBhvr>
                                        <p:cTn id="74" dur="1" fill="hold">
                                          <p:stCondLst>
                                            <p:cond delay="0"/>
                                          </p:stCondLst>
                                        </p:cTn>
                                        <p:tgtEl>
                                          <p:spTgt spid="18">
                                            <p:bg/>
                                          </p:spTgt>
                                        </p:tgtEl>
                                        <p:attrNameLst>
                                          <p:attrName>style.visibility</p:attrName>
                                        </p:attrNameLst>
                                      </p:cBhvr>
                                      <p:to>
                                        <p:strVal val="visible"/>
                                      </p:to>
                                    </p:set>
                                    <p:anim calcmode="lin" valueType="num">
                                      <p:cBhvr>
                                        <p:cTn id="75" dur="1000" fill="hold"/>
                                        <p:tgtEl>
                                          <p:spTgt spid="18">
                                            <p:bg/>
                                          </p:spTgt>
                                        </p:tgtEl>
                                        <p:attrNameLst>
                                          <p:attrName>ppt_w</p:attrName>
                                        </p:attrNameLst>
                                      </p:cBhvr>
                                      <p:tavLst>
                                        <p:tav tm="0">
                                          <p:val>
                                            <p:fltVal val="0"/>
                                          </p:val>
                                        </p:tav>
                                        <p:tav tm="100000">
                                          <p:val>
                                            <p:strVal val="#ppt_w"/>
                                          </p:val>
                                        </p:tav>
                                      </p:tavLst>
                                    </p:anim>
                                    <p:anim calcmode="lin" valueType="num">
                                      <p:cBhvr>
                                        <p:cTn id="76" dur="1000" fill="hold"/>
                                        <p:tgtEl>
                                          <p:spTgt spid="18">
                                            <p:bg/>
                                          </p:spTgt>
                                        </p:tgtEl>
                                        <p:attrNameLst>
                                          <p:attrName>ppt_h</p:attrName>
                                        </p:attrNameLst>
                                      </p:cBhvr>
                                      <p:tavLst>
                                        <p:tav tm="0">
                                          <p:val>
                                            <p:fltVal val="0"/>
                                          </p:val>
                                        </p:tav>
                                        <p:tav tm="100000">
                                          <p:val>
                                            <p:strVal val="#ppt_h"/>
                                          </p:val>
                                        </p:tav>
                                      </p:tavLst>
                                    </p:anim>
                                    <p:anim calcmode="lin" valueType="num">
                                      <p:cBhvr>
                                        <p:cTn id="77" dur="1000" fill="hold"/>
                                        <p:tgtEl>
                                          <p:spTgt spid="18">
                                            <p:bg/>
                                          </p:spTgt>
                                        </p:tgtEl>
                                        <p:attrNameLst>
                                          <p:attrName>style.rotation</p:attrName>
                                        </p:attrNameLst>
                                      </p:cBhvr>
                                      <p:tavLst>
                                        <p:tav tm="0">
                                          <p:val>
                                            <p:fltVal val="360"/>
                                          </p:val>
                                        </p:tav>
                                        <p:tav tm="100000">
                                          <p:val>
                                            <p:fltVal val="0"/>
                                          </p:val>
                                        </p:tav>
                                      </p:tavLst>
                                    </p:anim>
                                    <p:animEffect transition="in" filter="fade">
                                      <p:cBhvr>
                                        <p:cTn id="78" dur="1000"/>
                                        <p:tgtEl>
                                          <p:spTgt spid="18">
                                            <p:bg/>
                                          </p:spTgt>
                                        </p:tgtEl>
                                      </p:cBhvr>
                                    </p:animEffect>
                                  </p:childTnLst>
                                </p:cTn>
                              </p:par>
                              <p:par>
                                <p:cTn id="79" presetID="49" presetClass="entr" presetSubtype="0" decel="100000" fill="hold" grpId="0" nodeType="withEffect">
                                  <p:stCondLst>
                                    <p:cond delay="0"/>
                                  </p:stCondLst>
                                  <p:childTnLst>
                                    <p:set>
                                      <p:cBhvr>
                                        <p:cTn id="80" dur="1" fill="hold">
                                          <p:stCondLst>
                                            <p:cond delay="0"/>
                                          </p:stCondLst>
                                        </p:cTn>
                                        <p:tgtEl>
                                          <p:spTgt spid="18">
                                            <p:txEl>
                                              <p:pRg st="0" end="0"/>
                                            </p:txEl>
                                          </p:spTgt>
                                        </p:tgtEl>
                                        <p:attrNameLst>
                                          <p:attrName>style.visibility</p:attrName>
                                        </p:attrNameLst>
                                      </p:cBhvr>
                                      <p:to>
                                        <p:strVal val="visible"/>
                                      </p:to>
                                    </p:set>
                                    <p:anim calcmode="lin" valueType="num">
                                      <p:cBhvr>
                                        <p:cTn id="81"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2"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83" dur="1000" fill="hold"/>
                                        <p:tgtEl>
                                          <p:spTgt spid="18">
                                            <p:txEl>
                                              <p:pRg st="0" end="0"/>
                                            </p:txEl>
                                          </p:spTgt>
                                        </p:tgtEl>
                                        <p:attrNameLst>
                                          <p:attrName>style.rotation</p:attrName>
                                        </p:attrNameLst>
                                      </p:cBhvr>
                                      <p:tavLst>
                                        <p:tav tm="0">
                                          <p:val>
                                            <p:fltVal val="360"/>
                                          </p:val>
                                        </p:tav>
                                        <p:tav tm="100000">
                                          <p:val>
                                            <p:fltVal val="0"/>
                                          </p:val>
                                        </p:tav>
                                      </p:tavLst>
                                    </p:anim>
                                    <p:animEffect transition="in" filter="fade">
                                      <p:cBhvr>
                                        <p:cTn id="84" dur="1000"/>
                                        <p:tgtEl>
                                          <p:spTgt spid="18">
                                            <p:txEl>
                                              <p:pRg st="0" end="0"/>
                                            </p:txEl>
                                          </p:spTgt>
                                        </p:tgtEl>
                                      </p:cBhvr>
                                    </p:animEffect>
                                  </p:childTnLst>
                                </p:cTn>
                              </p:par>
                              <p:par>
                                <p:cTn id="85" presetID="49" presetClass="entr" presetSubtype="0" decel="10000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style.rotation</p:attrName>
                                        </p:attrNameLst>
                                      </p:cBhvr>
                                      <p:tavLst>
                                        <p:tav tm="0">
                                          <p:val>
                                            <p:fltVal val="360"/>
                                          </p:val>
                                        </p:tav>
                                        <p:tav tm="100000">
                                          <p:val>
                                            <p:fltVal val="0"/>
                                          </p:val>
                                        </p:tav>
                                      </p:tavLst>
                                    </p:anim>
                                    <p:animEffect transition="in" filter="fade">
                                      <p:cBhvr>
                                        <p:cTn id="90" dur="10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20">
                                            <p:bg/>
                                          </p:spTgt>
                                        </p:tgtEl>
                                        <p:attrNameLst>
                                          <p:attrName>style.visibility</p:attrName>
                                        </p:attrNameLst>
                                      </p:cBhvr>
                                      <p:to>
                                        <p:strVal val="visible"/>
                                      </p:to>
                                    </p:set>
                                    <p:anim calcmode="lin" valueType="num">
                                      <p:cBhvr>
                                        <p:cTn id="95" dur="1000" fill="hold"/>
                                        <p:tgtEl>
                                          <p:spTgt spid="20">
                                            <p:bg/>
                                          </p:spTgt>
                                        </p:tgtEl>
                                        <p:attrNameLst>
                                          <p:attrName>ppt_w</p:attrName>
                                        </p:attrNameLst>
                                      </p:cBhvr>
                                      <p:tavLst>
                                        <p:tav tm="0">
                                          <p:val>
                                            <p:fltVal val="0"/>
                                          </p:val>
                                        </p:tav>
                                        <p:tav tm="100000">
                                          <p:val>
                                            <p:strVal val="#ppt_w"/>
                                          </p:val>
                                        </p:tav>
                                      </p:tavLst>
                                    </p:anim>
                                    <p:anim calcmode="lin" valueType="num">
                                      <p:cBhvr>
                                        <p:cTn id="96" dur="1000" fill="hold"/>
                                        <p:tgtEl>
                                          <p:spTgt spid="20">
                                            <p:bg/>
                                          </p:spTgt>
                                        </p:tgtEl>
                                        <p:attrNameLst>
                                          <p:attrName>ppt_h</p:attrName>
                                        </p:attrNameLst>
                                      </p:cBhvr>
                                      <p:tavLst>
                                        <p:tav tm="0">
                                          <p:val>
                                            <p:fltVal val="0"/>
                                          </p:val>
                                        </p:tav>
                                        <p:tav tm="100000">
                                          <p:val>
                                            <p:strVal val="#ppt_h"/>
                                          </p:val>
                                        </p:tav>
                                      </p:tavLst>
                                    </p:anim>
                                    <p:anim calcmode="lin" valueType="num">
                                      <p:cBhvr>
                                        <p:cTn id="97" dur="1000" fill="hold"/>
                                        <p:tgtEl>
                                          <p:spTgt spid="20">
                                            <p:bg/>
                                          </p:spTgt>
                                        </p:tgtEl>
                                        <p:attrNameLst>
                                          <p:attrName>style.rotation</p:attrName>
                                        </p:attrNameLst>
                                      </p:cBhvr>
                                      <p:tavLst>
                                        <p:tav tm="0">
                                          <p:val>
                                            <p:fltVal val="360"/>
                                          </p:val>
                                        </p:tav>
                                        <p:tav tm="100000">
                                          <p:val>
                                            <p:fltVal val="0"/>
                                          </p:val>
                                        </p:tav>
                                      </p:tavLst>
                                    </p:anim>
                                    <p:animEffect transition="in" filter="fade">
                                      <p:cBhvr>
                                        <p:cTn id="98" dur="1000"/>
                                        <p:tgtEl>
                                          <p:spTgt spid="20">
                                            <p:bg/>
                                          </p:spTgt>
                                        </p:tgtEl>
                                      </p:cBhvr>
                                    </p:animEffect>
                                  </p:childTnLst>
                                </p:cTn>
                              </p:par>
                              <p:par>
                                <p:cTn id="99" presetID="49" presetClass="entr" presetSubtype="0" decel="100000" fill="hold" grpId="0" nodeType="withEffect">
                                  <p:stCondLst>
                                    <p:cond delay="0"/>
                                  </p:stCondLst>
                                  <p:childTnLst>
                                    <p:set>
                                      <p:cBhvr>
                                        <p:cTn id="100" dur="1" fill="hold">
                                          <p:stCondLst>
                                            <p:cond delay="0"/>
                                          </p:stCondLst>
                                        </p:cTn>
                                        <p:tgtEl>
                                          <p:spTgt spid="20">
                                            <p:txEl>
                                              <p:pRg st="0" end="0"/>
                                            </p:txEl>
                                          </p:spTgt>
                                        </p:tgtEl>
                                        <p:attrNameLst>
                                          <p:attrName>style.visibility</p:attrName>
                                        </p:attrNameLst>
                                      </p:cBhvr>
                                      <p:to>
                                        <p:strVal val="visible"/>
                                      </p:to>
                                    </p:set>
                                    <p:anim calcmode="lin" valueType="num">
                                      <p:cBhvr>
                                        <p:cTn id="101"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02"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103" dur="1000" fill="hold"/>
                                        <p:tgtEl>
                                          <p:spTgt spid="20">
                                            <p:txEl>
                                              <p:pRg st="0" end="0"/>
                                            </p:txEl>
                                          </p:spTgt>
                                        </p:tgtEl>
                                        <p:attrNameLst>
                                          <p:attrName>style.rotation</p:attrName>
                                        </p:attrNameLst>
                                      </p:cBhvr>
                                      <p:tavLst>
                                        <p:tav tm="0">
                                          <p:val>
                                            <p:fltVal val="360"/>
                                          </p:val>
                                        </p:tav>
                                        <p:tav tm="100000">
                                          <p:val>
                                            <p:fltVal val="0"/>
                                          </p:val>
                                        </p:tav>
                                      </p:tavLst>
                                    </p:anim>
                                    <p:animEffect transition="in" filter="fade">
                                      <p:cBhvr>
                                        <p:cTn id="104" dur="1000"/>
                                        <p:tgtEl>
                                          <p:spTgt spid="20">
                                            <p:txEl>
                                              <p:pRg st="0" end="0"/>
                                            </p:txEl>
                                          </p:spTgt>
                                        </p:tgtEl>
                                      </p:cBhvr>
                                    </p:animEffect>
                                  </p:childTnLst>
                                </p:cTn>
                              </p:par>
                              <p:par>
                                <p:cTn id="105" presetID="49" presetClass="entr" presetSubtype="0" decel="10000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p:cTn id="107" dur="1000" fill="hold"/>
                                        <p:tgtEl>
                                          <p:spTgt spid="19"/>
                                        </p:tgtEl>
                                        <p:attrNameLst>
                                          <p:attrName>ppt_w</p:attrName>
                                        </p:attrNameLst>
                                      </p:cBhvr>
                                      <p:tavLst>
                                        <p:tav tm="0">
                                          <p:val>
                                            <p:fltVal val="0"/>
                                          </p:val>
                                        </p:tav>
                                        <p:tav tm="100000">
                                          <p:val>
                                            <p:strVal val="#ppt_w"/>
                                          </p:val>
                                        </p:tav>
                                      </p:tavLst>
                                    </p:anim>
                                    <p:anim calcmode="lin" valueType="num">
                                      <p:cBhvr>
                                        <p:cTn id="108" dur="1000" fill="hold"/>
                                        <p:tgtEl>
                                          <p:spTgt spid="19"/>
                                        </p:tgtEl>
                                        <p:attrNameLst>
                                          <p:attrName>ppt_h</p:attrName>
                                        </p:attrNameLst>
                                      </p:cBhvr>
                                      <p:tavLst>
                                        <p:tav tm="0">
                                          <p:val>
                                            <p:fltVal val="0"/>
                                          </p:val>
                                        </p:tav>
                                        <p:tav tm="100000">
                                          <p:val>
                                            <p:strVal val="#ppt_h"/>
                                          </p:val>
                                        </p:tav>
                                      </p:tavLst>
                                    </p:anim>
                                    <p:anim calcmode="lin" valueType="num">
                                      <p:cBhvr>
                                        <p:cTn id="109" dur="1000" fill="hold"/>
                                        <p:tgtEl>
                                          <p:spTgt spid="19"/>
                                        </p:tgtEl>
                                        <p:attrNameLst>
                                          <p:attrName>style.rotation</p:attrName>
                                        </p:attrNameLst>
                                      </p:cBhvr>
                                      <p:tavLst>
                                        <p:tav tm="0">
                                          <p:val>
                                            <p:fltVal val="360"/>
                                          </p:val>
                                        </p:tav>
                                        <p:tav tm="100000">
                                          <p:val>
                                            <p:fltVal val="0"/>
                                          </p:val>
                                        </p:tav>
                                      </p:tavLst>
                                    </p:anim>
                                    <p:animEffect transition="in" filter="fade">
                                      <p:cBhvr>
                                        <p:cTn id="110" dur="10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49" presetClass="entr" presetSubtype="0" decel="100000" fill="hold" grpId="0" nodeType="clickEffect">
                                  <p:stCondLst>
                                    <p:cond delay="0"/>
                                  </p:stCondLst>
                                  <p:childTnLst>
                                    <p:set>
                                      <p:cBhvr>
                                        <p:cTn id="114" dur="1" fill="hold">
                                          <p:stCondLst>
                                            <p:cond delay="0"/>
                                          </p:stCondLst>
                                        </p:cTn>
                                        <p:tgtEl>
                                          <p:spTgt spid="21">
                                            <p:bg/>
                                          </p:spTgt>
                                        </p:tgtEl>
                                        <p:attrNameLst>
                                          <p:attrName>style.visibility</p:attrName>
                                        </p:attrNameLst>
                                      </p:cBhvr>
                                      <p:to>
                                        <p:strVal val="visible"/>
                                      </p:to>
                                    </p:set>
                                    <p:anim calcmode="lin" valueType="num">
                                      <p:cBhvr>
                                        <p:cTn id="115" dur="1000" fill="hold"/>
                                        <p:tgtEl>
                                          <p:spTgt spid="21">
                                            <p:bg/>
                                          </p:spTgt>
                                        </p:tgtEl>
                                        <p:attrNameLst>
                                          <p:attrName>ppt_w</p:attrName>
                                        </p:attrNameLst>
                                      </p:cBhvr>
                                      <p:tavLst>
                                        <p:tav tm="0">
                                          <p:val>
                                            <p:fltVal val="0"/>
                                          </p:val>
                                        </p:tav>
                                        <p:tav tm="100000">
                                          <p:val>
                                            <p:strVal val="#ppt_w"/>
                                          </p:val>
                                        </p:tav>
                                      </p:tavLst>
                                    </p:anim>
                                    <p:anim calcmode="lin" valueType="num">
                                      <p:cBhvr>
                                        <p:cTn id="116" dur="1000" fill="hold"/>
                                        <p:tgtEl>
                                          <p:spTgt spid="21">
                                            <p:bg/>
                                          </p:spTgt>
                                        </p:tgtEl>
                                        <p:attrNameLst>
                                          <p:attrName>ppt_h</p:attrName>
                                        </p:attrNameLst>
                                      </p:cBhvr>
                                      <p:tavLst>
                                        <p:tav tm="0">
                                          <p:val>
                                            <p:fltVal val="0"/>
                                          </p:val>
                                        </p:tav>
                                        <p:tav tm="100000">
                                          <p:val>
                                            <p:strVal val="#ppt_h"/>
                                          </p:val>
                                        </p:tav>
                                      </p:tavLst>
                                    </p:anim>
                                    <p:anim calcmode="lin" valueType="num">
                                      <p:cBhvr>
                                        <p:cTn id="117" dur="1000" fill="hold"/>
                                        <p:tgtEl>
                                          <p:spTgt spid="21">
                                            <p:bg/>
                                          </p:spTgt>
                                        </p:tgtEl>
                                        <p:attrNameLst>
                                          <p:attrName>style.rotation</p:attrName>
                                        </p:attrNameLst>
                                      </p:cBhvr>
                                      <p:tavLst>
                                        <p:tav tm="0">
                                          <p:val>
                                            <p:fltVal val="360"/>
                                          </p:val>
                                        </p:tav>
                                        <p:tav tm="100000">
                                          <p:val>
                                            <p:fltVal val="0"/>
                                          </p:val>
                                        </p:tav>
                                      </p:tavLst>
                                    </p:anim>
                                    <p:animEffect transition="in" filter="fade">
                                      <p:cBhvr>
                                        <p:cTn id="118" dur="1000"/>
                                        <p:tgtEl>
                                          <p:spTgt spid="21">
                                            <p:bg/>
                                          </p:spTgt>
                                        </p:tgtEl>
                                      </p:cBhvr>
                                    </p:animEffect>
                                  </p:childTnLst>
                                </p:cTn>
                              </p:par>
                              <p:par>
                                <p:cTn id="119" presetID="49" presetClass="entr" presetSubtype="0" decel="100000" fill="hold" grpId="0" nodeType="withEffect">
                                  <p:stCondLst>
                                    <p:cond delay="0"/>
                                  </p:stCondLst>
                                  <p:childTnLst>
                                    <p:set>
                                      <p:cBhvr>
                                        <p:cTn id="120" dur="1" fill="hold">
                                          <p:stCondLst>
                                            <p:cond delay="0"/>
                                          </p:stCondLst>
                                        </p:cTn>
                                        <p:tgtEl>
                                          <p:spTgt spid="21">
                                            <p:txEl>
                                              <p:pRg st="0" end="0"/>
                                            </p:txEl>
                                          </p:spTgt>
                                        </p:tgtEl>
                                        <p:attrNameLst>
                                          <p:attrName>style.visibility</p:attrName>
                                        </p:attrNameLst>
                                      </p:cBhvr>
                                      <p:to>
                                        <p:strVal val="visible"/>
                                      </p:to>
                                    </p:set>
                                    <p:anim calcmode="lin" valueType="num">
                                      <p:cBhvr>
                                        <p:cTn id="121"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22"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23" dur="1000" fill="hold"/>
                                        <p:tgtEl>
                                          <p:spTgt spid="21">
                                            <p:txEl>
                                              <p:pRg st="0" end="0"/>
                                            </p:txEl>
                                          </p:spTgt>
                                        </p:tgtEl>
                                        <p:attrNameLst>
                                          <p:attrName>style.rotation</p:attrName>
                                        </p:attrNameLst>
                                      </p:cBhvr>
                                      <p:tavLst>
                                        <p:tav tm="0">
                                          <p:val>
                                            <p:fltVal val="360"/>
                                          </p:val>
                                        </p:tav>
                                        <p:tav tm="100000">
                                          <p:val>
                                            <p:fltVal val="0"/>
                                          </p:val>
                                        </p:tav>
                                      </p:tavLst>
                                    </p:anim>
                                    <p:animEffect transition="in" filter="fade">
                                      <p:cBhvr>
                                        <p:cTn id="124" dur="1000"/>
                                        <p:tgtEl>
                                          <p:spTgt spid="21">
                                            <p:txEl>
                                              <p:pRg st="0" end="0"/>
                                            </p:txEl>
                                          </p:spTgt>
                                        </p:tgtEl>
                                      </p:cBhvr>
                                    </p:animEffect>
                                  </p:childTnLst>
                                </p:cTn>
                              </p:par>
                              <p:par>
                                <p:cTn id="125" presetID="49" presetClass="entr" presetSubtype="0" decel="100000" fill="hold" nodeType="with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1000" fill="hold"/>
                                        <p:tgtEl>
                                          <p:spTgt spid="22"/>
                                        </p:tgtEl>
                                        <p:attrNameLst>
                                          <p:attrName>ppt_w</p:attrName>
                                        </p:attrNameLst>
                                      </p:cBhvr>
                                      <p:tavLst>
                                        <p:tav tm="0">
                                          <p:val>
                                            <p:fltVal val="0"/>
                                          </p:val>
                                        </p:tav>
                                        <p:tav tm="100000">
                                          <p:val>
                                            <p:strVal val="#ppt_w"/>
                                          </p:val>
                                        </p:tav>
                                      </p:tavLst>
                                    </p:anim>
                                    <p:anim calcmode="lin" valueType="num">
                                      <p:cBhvr>
                                        <p:cTn id="128" dur="1000" fill="hold"/>
                                        <p:tgtEl>
                                          <p:spTgt spid="22"/>
                                        </p:tgtEl>
                                        <p:attrNameLst>
                                          <p:attrName>ppt_h</p:attrName>
                                        </p:attrNameLst>
                                      </p:cBhvr>
                                      <p:tavLst>
                                        <p:tav tm="0">
                                          <p:val>
                                            <p:fltVal val="0"/>
                                          </p:val>
                                        </p:tav>
                                        <p:tav tm="100000">
                                          <p:val>
                                            <p:strVal val="#ppt_h"/>
                                          </p:val>
                                        </p:tav>
                                      </p:tavLst>
                                    </p:anim>
                                    <p:anim calcmode="lin" valueType="num">
                                      <p:cBhvr>
                                        <p:cTn id="129" dur="1000" fill="hold"/>
                                        <p:tgtEl>
                                          <p:spTgt spid="22"/>
                                        </p:tgtEl>
                                        <p:attrNameLst>
                                          <p:attrName>style.rotation</p:attrName>
                                        </p:attrNameLst>
                                      </p:cBhvr>
                                      <p:tavLst>
                                        <p:tav tm="0">
                                          <p:val>
                                            <p:fltVal val="360"/>
                                          </p:val>
                                        </p:tav>
                                        <p:tav tm="100000">
                                          <p:val>
                                            <p:fltVal val="0"/>
                                          </p:val>
                                        </p:tav>
                                      </p:tavLst>
                                    </p:anim>
                                    <p:animEffect transition="in" filter="fade">
                                      <p:cBhvr>
                                        <p:cTn id="13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allAtOnce" animBg="1"/>
      <p:bldP spid="14" grpId="0" build="allAtOnce" animBg="1"/>
      <p:bldP spid="16" grpId="0" build="allAtOnce" animBg="1"/>
      <p:bldP spid="18" grpId="0" build="allAtOnce" animBg="1"/>
      <p:bldP spid="20" grpId="0" build="allAtOnce" animBg="1"/>
      <p:bldP spid="21" grpId="0"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206066"/>
            <a:ext cx="7239000" cy="990493"/>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rtl="1">
              <a:buNone/>
            </a:pPr>
            <a:r>
              <a:rPr lang="fa-IR" sz="5400" b="1" dirty="0">
                <a:cs typeface="B Homa" panose="00000400000000000000" pitchFamily="2" charset="-78"/>
              </a:rPr>
              <a:t>علل مخالفت با </a:t>
            </a:r>
            <a:r>
              <a:rPr lang="fa-IR" sz="5400" b="1" dirty="0" smtClean="0">
                <a:cs typeface="B Homa" panose="00000400000000000000" pitchFamily="2" charset="-78"/>
              </a:rPr>
              <a:t>اسلام</a:t>
            </a:r>
            <a:endParaRPr lang="fa-IR" sz="5400" b="1" dirty="0">
              <a:cs typeface="B Homa" panose="00000400000000000000" pitchFamily="2" charset="-78"/>
            </a:endParaRPr>
          </a:p>
        </p:txBody>
      </p:sp>
      <p:pic>
        <p:nvPicPr>
          <p:cNvPr id="6" name="Picture 3" descr="C:\Users\satari\Desktop\انديشه 1 عكسها\png\AN071TR.PNG"/>
          <p:cNvPicPr>
            <a:picLocks noChangeAspect="1" noChangeArrowheads="1"/>
          </p:cNvPicPr>
          <p:nvPr/>
        </p:nvPicPr>
        <p:blipFill>
          <a:blip r:embed="rId2"/>
          <a:srcRect/>
          <a:stretch>
            <a:fillRect/>
          </a:stretch>
        </p:blipFill>
        <p:spPr bwMode="auto">
          <a:xfrm>
            <a:off x="7785091" y="228600"/>
            <a:ext cx="977909" cy="914186"/>
          </a:xfrm>
          <a:prstGeom prst="rect">
            <a:avLst/>
          </a:prstGeom>
          <a:noFill/>
        </p:spPr>
      </p:pic>
      <p:pic>
        <p:nvPicPr>
          <p:cNvPr id="7" name="Picture 3" descr="C:\Users\satari\Desktop\انديشه 1 عكسها\png\AN071TR.PNG"/>
          <p:cNvPicPr>
            <a:picLocks noChangeAspect="1" noChangeArrowheads="1"/>
          </p:cNvPicPr>
          <p:nvPr/>
        </p:nvPicPr>
        <p:blipFill>
          <a:blip r:embed="rId2"/>
          <a:srcRect/>
          <a:stretch>
            <a:fillRect/>
          </a:stretch>
        </p:blipFill>
        <p:spPr bwMode="auto">
          <a:xfrm flipH="1">
            <a:off x="1524000" y="228600"/>
            <a:ext cx="977909" cy="914186"/>
          </a:xfrm>
          <a:prstGeom prst="rect">
            <a:avLst/>
          </a:prstGeom>
          <a:noFill/>
        </p:spPr>
      </p:pic>
      <p:graphicFrame>
        <p:nvGraphicFramePr>
          <p:cNvPr id="12" name="Diagram 11"/>
          <p:cNvGraphicFramePr/>
          <p:nvPr/>
        </p:nvGraphicFramePr>
        <p:xfrm>
          <a:off x="1524000" y="1092200"/>
          <a:ext cx="65532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7" name="Rectangle 1"/>
          <p:cNvSpPr>
            <a:spLocks noChangeArrowheads="1"/>
          </p:cNvSpPr>
          <p:nvPr/>
        </p:nvSpPr>
        <p:spPr bwMode="auto">
          <a:xfrm flipH="1">
            <a:off x="1295400" y="6248400"/>
            <a:ext cx="7315200" cy="3385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lvl="0" algn="r" rtl="1" fontAlgn="base">
              <a:spcBef>
                <a:spcPct val="0"/>
              </a:spcBef>
              <a:spcAft>
                <a:spcPct val="0"/>
              </a:spcAft>
            </a:pPr>
            <a:r>
              <a:rPr lang="ar-SA" sz="1600" dirty="0" smtClean="0">
                <a:cs typeface="B Traffic" pitchFamily="2" charset="-78"/>
              </a:rPr>
              <a:t>وَقَالُوا مَالِ هَذَا الرَّسُولِ يَأْكُلُ الطَّعَامَ وَيَمْشِي فِي الأسْوَاقِ لَوْلا أُنْزِلَ إِلَيْهِ مَلَكٌ فَيَكُونَ مَعَهُ نَذِيرًا (٧)</a:t>
            </a:r>
            <a:r>
              <a:rPr lang="fa-IR" sz="1600" dirty="0" smtClean="0">
                <a:cs typeface="B Traffic" pitchFamily="2" charset="-78"/>
              </a:rPr>
              <a:t>(فرقان)</a:t>
            </a:r>
            <a:endParaRPr kumimoji="0" lang="ar-SA" sz="1600" b="1" i="0" u="none" strike="noStrike" cap="none" normalizeH="0" baseline="0" dirty="0" smtClean="0">
              <a:ln>
                <a:noFill/>
              </a:ln>
              <a:solidFill>
                <a:schemeClr val="tx1"/>
              </a:solidFill>
              <a:effectLst/>
              <a:latin typeface="Calibri" pitchFamily="34" charset="0"/>
              <a:ea typeface="Calibri" pitchFamily="34" charset="0"/>
              <a:cs typeface="B Traffic" pitchFamily="2" charset="-78"/>
              <a:sym typeface="HQPB2" pitchFamily="2" charset="2"/>
            </a:endParaRPr>
          </a:p>
        </p:txBody>
      </p:sp>
      <p:pic>
        <p:nvPicPr>
          <p:cNvPr id="8" name="Picture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40608914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 calcmode="lin" valueType="num">
                                      <p:cBhvr>
                                        <p:cTn id="9" dur="2000" fill="hold"/>
                                        <p:tgtEl>
                                          <p:spTgt spid="12"/>
                                        </p:tgtEl>
                                        <p:attrNameLst>
                                          <p:attrName>style.rotation</p:attrName>
                                        </p:attrNameLst>
                                      </p:cBhvr>
                                      <p:tavLst>
                                        <p:tav tm="0">
                                          <p:val>
                                            <p:fltVal val="360"/>
                                          </p:val>
                                        </p:tav>
                                        <p:tav tm="100000">
                                          <p:val>
                                            <p:fltVal val="0"/>
                                          </p:val>
                                        </p:tav>
                                      </p:tavLst>
                                    </p:anim>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457"/>
                                        </p:tgtEl>
                                        <p:attrNameLst>
                                          <p:attrName>style.visibility</p:attrName>
                                        </p:attrNameLst>
                                      </p:cBhvr>
                                      <p:to>
                                        <p:strVal val="visible"/>
                                      </p:to>
                                    </p:set>
                                    <p:anim calcmode="lin" valueType="num">
                                      <p:cBhvr>
                                        <p:cTn id="15" dur="1000" fill="hold"/>
                                        <p:tgtEl>
                                          <p:spTgt spid="19457"/>
                                        </p:tgtEl>
                                        <p:attrNameLst>
                                          <p:attrName>ppt_w</p:attrName>
                                        </p:attrNameLst>
                                      </p:cBhvr>
                                      <p:tavLst>
                                        <p:tav tm="0">
                                          <p:val>
                                            <p:fltVal val="0"/>
                                          </p:val>
                                        </p:tav>
                                        <p:tav tm="100000">
                                          <p:val>
                                            <p:strVal val="#ppt_w"/>
                                          </p:val>
                                        </p:tav>
                                      </p:tavLst>
                                    </p:anim>
                                    <p:anim calcmode="lin" valueType="num">
                                      <p:cBhvr>
                                        <p:cTn id="16" dur="1000" fill="hold"/>
                                        <p:tgtEl>
                                          <p:spTgt spid="19457"/>
                                        </p:tgtEl>
                                        <p:attrNameLst>
                                          <p:attrName>ppt_h</p:attrName>
                                        </p:attrNameLst>
                                      </p:cBhvr>
                                      <p:tavLst>
                                        <p:tav tm="0">
                                          <p:val>
                                            <p:fltVal val="0"/>
                                          </p:val>
                                        </p:tav>
                                        <p:tav tm="100000">
                                          <p:val>
                                            <p:strVal val="#ppt_h"/>
                                          </p:val>
                                        </p:tav>
                                      </p:tavLst>
                                    </p:anim>
                                    <p:anim calcmode="lin" valueType="num">
                                      <p:cBhvr>
                                        <p:cTn id="17" dur="1000" fill="hold"/>
                                        <p:tgtEl>
                                          <p:spTgt spid="194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94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762000" y="1447800"/>
          <a:ext cx="9144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Callout 4"/>
          <p:cNvSpPr/>
          <p:nvPr/>
        </p:nvSpPr>
        <p:spPr>
          <a:xfrm>
            <a:off x="1600200" y="152400"/>
            <a:ext cx="5791200" cy="1524000"/>
          </a:xfrm>
          <a:prstGeom prst="downArrowCallout">
            <a:avLst/>
          </a:prstGeom>
        </p:spPr>
        <p:style>
          <a:lnRef idx="1">
            <a:schemeClr val="dk1"/>
          </a:lnRef>
          <a:fillRef idx="2">
            <a:schemeClr val="dk1"/>
          </a:fillRef>
          <a:effectRef idx="1">
            <a:schemeClr val="dk1"/>
          </a:effectRef>
          <a:fontRef idx="minor">
            <a:schemeClr val="dk1"/>
          </a:fontRef>
        </p:style>
        <p:txBody>
          <a:bodyPr rtlCol="0" anchor="ctr"/>
          <a:lstStyle/>
          <a:p>
            <a:pPr marL="342900" indent="-342900" algn="ctr" rtl="1"/>
            <a:r>
              <a:rPr lang="fa-IR" sz="3200" dirty="0" smtClean="0">
                <a:cs typeface="B Homa" pitchFamily="2" charset="-78"/>
              </a:rPr>
              <a:t>چرا قریش از همان سال‌های اول با حضرت محمد</a:t>
            </a:r>
            <a:r>
              <a:rPr lang="fa-IR" sz="1600" dirty="0" smtClean="0">
                <a:cs typeface="B Homa" pitchFamily="2" charset="-78"/>
              </a:rPr>
              <a:t>(ص)</a:t>
            </a:r>
            <a:r>
              <a:rPr lang="fa-IR" sz="3200" dirty="0" smtClean="0">
                <a:cs typeface="B Homa" pitchFamily="2" charset="-78"/>
              </a:rPr>
              <a:t> مخالفت کرد:</a:t>
            </a:r>
            <a:endParaRPr lang="en-US" sz="3200" dirty="0">
              <a:cs typeface="B Homa" pitchFamily="2" charset="-78"/>
            </a:endParaRPr>
          </a:p>
        </p:txBody>
      </p:sp>
      <p:graphicFrame>
        <p:nvGraphicFramePr>
          <p:cNvPr id="7" name="Diagram 6"/>
          <p:cNvGraphicFramePr/>
          <p:nvPr>
            <p:extLst/>
          </p:nvPr>
        </p:nvGraphicFramePr>
        <p:xfrm>
          <a:off x="914400" y="685800"/>
          <a:ext cx="9296400" cy="5867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356494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1600" y="2209800"/>
            <a:ext cx="6470322" cy="761191"/>
            <a:chOff x="524795" y="1219198"/>
            <a:chExt cx="6507480" cy="761191"/>
          </a:xfrm>
        </p:grpSpPr>
        <p:sp>
          <p:nvSpPr>
            <p:cNvPr id="5" name="Rounded Rectangle 4"/>
            <p:cNvSpPr/>
            <p:nvPr/>
          </p:nvSpPr>
          <p:spPr>
            <a:xfrm>
              <a:off x="524795" y="1219198"/>
              <a:ext cx="6507480" cy="761191"/>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561953" y="1256356"/>
              <a:ext cx="6433164" cy="686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967" tIns="0" rIns="245967" bIns="0" numCol="1" spcCol="1270" anchor="ctr" anchorCtr="0">
              <a:noAutofit/>
            </a:bodyPr>
            <a:lstStyle/>
            <a:p>
              <a:pPr lvl="0" algn="r" defTabSz="1066800">
                <a:spcBef>
                  <a:spcPct val="0"/>
                </a:spcBef>
                <a:spcAft>
                  <a:spcPct val="35000"/>
                </a:spcAft>
              </a:pPr>
              <a:r>
                <a:rPr lang="fa-IR" sz="2800" kern="1200" dirty="0" smtClean="0">
                  <a:cs typeface="B Nazanin" pitchFamily="2" charset="-78"/>
                </a:rPr>
                <a:t>6- روی آوردن مستضعفان به آن حضرت</a:t>
              </a:r>
              <a:endParaRPr lang="en-US" sz="2800" kern="1200" dirty="0">
                <a:cs typeface="B Nazanin" pitchFamily="2" charset="-78"/>
              </a:endParaRPr>
            </a:p>
          </p:txBody>
        </p:sp>
      </p:grpSp>
      <p:grpSp>
        <p:nvGrpSpPr>
          <p:cNvPr id="7" name="Group 6"/>
          <p:cNvGrpSpPr/>
          <p:nvPr/>
        </p:nvGrpSpPr>
        <p:grpSpPr>
          <a:xfrm>
            <a:off x="1346546" y="2895600"/>
            <a:ext cx="6507480" cy="761191"/>
            <a:chOff x="499741" y="1219198"/>
            <a:chExt cx="6507480" cy="761191"/>
          </a:xfrm>
        </p:grpSpPr>
        <p:sp>
          <p:nvSpPr>
            <p:cNvPr id="8" name="Rounded Rectangle 7"/>
            <p:cNvSpPr/>
            <p:nvPr/>
          </p:nvSpPr>
          <p:spPr>
            <a:xfrm>
              <a:off x="499741" y="1219198"/>
              <a:ext cx="6507480" cy="761191"/>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536899" y="1256356"/>
              <a:ext cx="6433164" cy="686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967" tIns="0" rIns="245967" bIns="0" numCol="1" spcCol="1270" anchor="ctr" anchorCtr="0">
              <a:noAutofit/>
            </a:bodyPr>
            <a:lstStyle/>
            <a:p>
              <a:pPr lvl="0" algn="r" defTabSz="1066800">
                <a:spcBef>
                  <a:spcPct val="0"/>
                </a:spcBef>
                <a:spcAft>
                  <a:spcPct val="35000"/>
                </a:spcAft>
              </a:pPr>
              <a:r>
                <a:rPr lang="fa-IR" sz="3200" kern="1200" dirty="0" smtClean="0">
                  <a:cs typeface="B Nazanin" pitchFamily="2" charset="-78"/>
                </a:rPr>
                <a:t>7- </a:t>
              </a:r>
              <a:r>
                <a:rPr lang="fa-IR" sz="3200" dirty="0" smtClean="0">
                  <a:cs typeface="B Nazanin" pitchFamily="2" charset="-78"/>
                </a:rPr>
                <a:t>اعتقاد به جبر</a:t>
              </a:r>
              <a:endParaRPr lang="en-US" sz="3200" kern="1200" dirty="0">
                <a:cs typeface="B Nazanin" pitchFamily="2" charset="-78"/>
              </a:endParaRPr>
            </a:p>
          </p:txBody>
        </p:sp>
      </p:grpSp>
      <p:grpSp>
        <p:nvGrpSpPr>
          <p:cNvPr id="10" name="Group 9"/>
          <p:cNvGrpSpPr/>
          <p:nvPr/>
        </p:nvGrpSpPr>
        <p:grpSpPr>
          <a:xfrm>
            <a:off x="1371600" y="1447800"/>
            <a:ext cx="6470322" cy="761191"/>
            <a:chOff x="524795" y="1219198"/>
            <a:chExt cx="6507480" cy="761191"/>
          </a:xfrm>
        </p:grpSpPr>
        <p:sp>
          <p:nvSpPr>
            <p:cNvPr id="11" name="Rounded Rectangle 10"/>
            <p:cNvSpPr/>
            <p:nvPr/>
          </p:nvSpPr>
          <p:spPr>
            <a:xfrm>
              <a:off x="524795" y="1219198"/>
              <a:ext cx="6507480" cy="761191"/>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561953" y="1256356"/>
              <a:ext cx="6433164" cy="686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967" tIns="0" rIns="245967" bIns="0" numCol="1" spcCol="1270" anchor="ctr" anchorCtr="0">
              <a:noAutofit/>
            </a:bodyPr>
            <a:lstStyle/>
            <a:p>
              <a:pPr lvl="0" algn="r" defTabSz="1066800">
                <a:spcBef>
                  <a:spcPct val="0"/>
                </a:spcBef>
                <a:spcAft>
                  <a:spcPct val="35000"/>
                </a:spcAft>
              </a:pPr>
              <a:r>
                <a:rPr lang="fa-IR" sz="3200" kern="1200" dirty="0" smtClean="0">
                  <a:cs typeface="B Nazanin" pitchFamily="2" charset="-78"/>
                </a:rPr>
                <a:t>5- بشر بودن پیامبر</a:t>
              </a:r>
              <a:endParaRPr lang="en-US" sz="3200" kern="1200" dirty="0">
                <a:cs typeface="B Nazanin" pitchFamily="2" charset="-78"/>
              </a:endParaRPr>
            </a:p>
          </p:txBody>
        </p:sp>
      </p:grpSp>
      <p:sp>
        <p:nvSpPr>
          <p:cNvPr id="16" name="Content Placeholder 15"/>
          <p:cNvSpPr>
            <a:spLocks noGrp="1"/>
          </p:cNvSpPr>
          <p:nvPr>
            <p:ph idx="1"/>
          </p:nvPr>
        </p:nvSpPr>
        <p:spPr>
          <a:xfrm>
            <a:off x="1371600" y="3657600"/>
            <a:ext cx="6470322" cy="6096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ormAutofit fontScale="92500" lnSpcReduction="10000"/>
          </a:bodyPr>
          <a:lstStyle/>
          <a:p>
            <a:pPr algn="r">
              <a:lnSpc>
                <a:spcPct val="110000"/>
              </a:lnSpc>
              <a:buNone/>
            </a:pPr>
            <a:r>
              <a:rPr lang="fa-IR" dirty="0" smtClean="0">
                <a:cs typeface="B Nazanin" pitchFamily="2" charset="-78"/>
              </a:rPr>
              <a:t>8- در خواست های نابجا و ناممکن</a:t>
            </a:r>
            <a:endParaRPr lang="en-US" dirty="0">
              <a:cs typeface="B Nazanin" pitchFamily="2" charset="-78"/>
            </a:endParaRPr>
          </a:p>
        </p:txBody>
      </p:sp>
      <p:grpSp>
        <p:nvGrpSpPr>
          <p:cNvPr id="17" name="Group 16"/>
          <p:cNvGrpSpPr/>
          <p:nvPr/>
        </p:nvGrpSpPr>
        <p:grpSpPr>
          <a:xfrm>
            <a:off x="1371600" y="4191001"/>
            <a:ext cx="6470322" cy="609599"/>
            <a:chOff x="524795" y="1219198"/>
            <a:chExt cx="6507480" cy="761191"/>
          </a:xfrm>
        </p:grpSpPr>
        <p:sp>
          <p:nvSpPr>
            <p:cNvPr id="18" name="Rounded Rectangle 17"/>
            <p:cNvSpPr/>
            <p:nvPr/>
          </p:nvSpPr>
          <p:spPr>
            <a:xfrm>
              <a:off x="524795" y="1219198"/>
              <a:ext cx="6507480" cy="761191"/>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9" name="Rounded Rectangle 4"/>
            <p:cNvSpPr/>
            <p:nvPr/>
          </p:nvSpPr>
          <p:spPr>
            <a:xfrm>
              <a:off x="561953" y="1256356"/>
              <a:ext cx="6433164" cy="686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967" tIns="0" rIns="245967" bIns="0" numCol="1" spcCol="1270" anchor="ctr" anchorCtr="0">
              <a:noAutofit/>
            </a:bodyPr>
            <a:lstStyle/>
            <a:p>
              <a:pPr lvl="0" algn="r" defTabSz="1066800">
                <a:spcBef>
                  <a:spcPct val="0"/>
                </a:spcBef>
                <a:spcAft>
                  <a:spcPct val="35000"/>
                </a:spcAft>
              </a:pPr>
              <a:endParaRPr lang="en-US" sz="2400" kern="1200" dirty="0">
                <a:cs typeface="B Nazanin" pitchFamily="2" charset="-78"/>
              </a:endParaRPr>
            </a:p>
          </p:txBody>
        </p:sp>
      </p:grpSp>
      <p:grpSp>
        <p:nvGrpSpPr>
          <p:cNvPr id="20" name="Group 19"/>
          <p:cNvGrpSpPr/>
          <p:nvPr/>
        </p:nvGrpSpPr>
        <p:grpSpPr>
          <a:xfrm>
            <a:off x="1371600" y="4191000"/>
            <a:ext cx="6622722" cy="1370791"/>
            <a:chOff x="372395" y="646757"/>
            <a:chExt cx="6622722" cy="1370791"/>
          </a:xfrm>
        </p:grpSpPr>
        <p:sp>
          <p:nvSpPr>
            <p:cNvPr id="21" name="Rounded Rectangle 20"/>
            <p:cNvSpPr/>
            <p:nvPr/>
          </p:nvSpPr>
          <p:spPr>
            <a:xfrm>
              <a:off x="372395" y="1256357"/>
              <a:ext cx="6470322" cy="761191"/>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lgn="r"/>
              <a:r>
                <a:rPr lang="fa-IR" sz="2800" dirty="0" smtClean="0">
                  <a:cs typeface="B Nazanin" pitchFamily="2" charset="-78"/>
                </a:rPr>
                <a:t>10- دلدادگی به دنیا</a:t>
              </a:r>
              <a:endParaRPr lang="en-US" sz="2800" dirty="0">
                <a:cs typeface="B Nazanin" pitchFamily="2" charset="-78"/>
              </a:endParaRPr>
            </a:p>
          </p:txBody>
        </p:sp>
        <p:sp>
          <p:nvSpPr>
            <p:cNvPr id="22" name="Rounded Rectangle 4"/>
            <p:cNvSpPr/>
            <p:nvPr/>
          </p:nvSpPr>
          <p:spPr>
            <a:xfrm>
              <a:off x="561953" y="646757"/>
              <a:ext cx="6433164" cy="76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967" tIns="0" rIns="245967" bIns="0" numCol="1" spcCol="1270" anchor="ctr" anchorCtr="0">
              <a:noAutofit/>
            </a:bodyPr>
            <a:lstStyle/>
            <a:p>
              <a:pPr lvl="0" algn="r" defTabSz="1066800">
                <a:spcBef>
                  <a:spcPct val="0"/>
                </a:spcBef>
                <a:spcAft>
                  <a:spcPct val="35000"/>
                </a:spcAft>
              </a:pPr>
              <a:r>
                <a:rPr lang="fa-IR" sz="2800" kern="1200" dirty="0" smtClean="0">
                  <a:cs typeface="B Nazanin" pitchFamily="2" charset="-78"/>
                </a:rPr>
                <a:t>9- اطاعت کورکورانه از نیاکان</a:t>
              </a:r>
              <a:endParaRPr lang="en-US" sz="2800" kern="1200" dirty="0">
                <a:cs typeface="B Nazanin" pitchFamily="2" charset="-78"/>
              </a:endParaRPr>
            </a:p>
          </p:txBody>
        </p:sp>
      </p:grpSp>
      <p:sp>
        <p:nvSpPr>
          <p:cNvPr id="23" name="Title 22"/>
          <p:cNvSpPr>
            <a:spLocks noGrp="1"/>
          </p:cNvSpPr>
          <p:nvPr>
            <p:ph type="title"/>
          </p:nvPr>
        </p:nvSpPr>
        <p:spPr>
          <a:prstGeom prst="downArrowCallout">
            <a:avLst/>
          </a:prstGeom>
        </p:spPr>
        <p:style>
          <a:lnRef idx="1">
            <a:schemeClr val="dk1"/>
          </a:lnRef>
          <a:fillRef idx="2">
            <a:schemeClr val="dk1"/>
          </a:fillRef>
          <a:effectRef idx="1">
            <a:schemeClr val="dk1"/>
          </a:effectRef>
          <a:fontRef idx="minor">
            <a:schemeClr val="dk1"/>
          </a:fontRef>
        </p:style>
        <p:txBody>
          <a:bodyPr rtlCol="0" anchor="ctr">
            <a:normAutofit fontScale="90000"/>
          </a:bodyPr>
          <a:lstStyle/>
          <a:p>
            <a:pPr marL="342900" indent="-342900" algn="r" rtl="1"/>
            <a:r>
              <a:rPr lang="fa-IR" sz="3200" b="1" dirty="0" smtClean="0">
                <a:cs typeface="B Nazanin" pitchFamily="2" charset="-78"/>
              </a:rPr>
              <a:t>چرا قریش از همان سال‌های اول با حضرت محمد</a:t>
            </a:r>
            <a:r>
              <a:rPr lang="fa-IR" sz="1600" b="1" dirty="0" smtClean="0">
                <a:cs typeface="B Nazanin" pitchFamily="2" charset="-78"/>
              </a:rPr>
              <a:t>(ص)</a:t>
            </a:r>
            <a:r>
              <a:rPr lang="fa-IR" sz="3200" b="1" dirty="0" smtClean="0">
                <a:cs typeface="B Nazanin" pitchFamily="2" charset="-78"/>
              </a:rPr>
              <a:t> مخالفت کرد:</a:t>
            </a:r>
            <a:endParaRPr lang="en-US" sz="3200" b="1" dirty="0">
              <a:cs typeface="B Nazanin" pitchFamily="2" charset="-78"/>
            </a:endParaRPr>
          </a:p>
        </p:txBody>
      </p:sp>
    </p:spTree>
    <p:extLst>
      <p:ext uri="{BB962C8B-B14F-4D97-AF65-F5344CB8AC3E}">
        <p14:creationId xmlns:p14="http://schemas.microsoft.com/office/powerpoint/2010/main" xmlns="" val="4714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6">
                                            <p:bg/>
                                          </p:spTgt>
                                        </p:tgtEl>
                                        <p:attrNameLst>
                                          <p:attrName>style.visibility</p:attrName>
                                        </p:attrNameLst>
                                      </p:cBhvr>
                                      <p:to>
                                        <p:strVal val="visible"/>
                                      </p:to>
                                    </p:set>
                                    <p:anim calcmode="lin" valueType="num">
                                      <p:cBhvr>
                                        <p:cTn id="35" dur="500" fill="hold"/>
                                        <p:tgtEl>
                                          <p:spTgt spid="16">
                                            <p:bg/>
                                          </p:spTgt>
                                        </p:tgtEl>
                                        <p:attrNameLst>
                                          <p:attrName>ppt_w</p:attrName>
                                        </p:attrNameLst>
                                      </p:cBhvr>
                                      <p:tavLst>
                                        <p:tav tm="0">
                                          <p:val>
                                            <p:fltVal val="0"/>
                                          </p:val>
                                        </p:tav>
                                        <p:tav tm="100000">
                                          <p:val>
                                            <p:strVal val="#ppt_w"/>
                                          </p:val>
                                        </p:tav>
                                      </p:tavLst>
                                    </p:anim>
                                    <p:anim calcmode="lin" valueType="num">
                                      <p:cBhvr>
                                        <p:cTn id="36" dur="500" fill="hold"/>
                                        <p:tgtEl>
                                          <p:spTgt spid="16">
                                            <p:bg/>
                                          </p:spTgt>
                                        </p:tgtEl>
                                        <p:attrNameLst>
                                          <p:attrName>ppt_h</p:attrName>
                                        </p:attrNameLst>
                                      </p:cBhvr>
                                      <p:tavLst>
                                        <p:tav tm="0">
                                          <p:val>
                                            <p:fltVal val="0"/>
                                          </p:val>
                                        </p:tav>
                                        <p:tav tm="100000">
                                          <p:val>
                                            <p:strVal val="#ppt_h"/>
                                          </p:val>
                                        </p:tav>
                                      </p:tavLst>
                                    </p:anim>
                                    <p:anim calcmode="lin" valueType="num">
                                      <p:cBhvr>
                                        <p:cTn id="37" dur="500" fill="hold"/>
                                        <p:tgtEl>
                                          <p:spTgt spid="16">
                                            <p:bg/>
                                          </p:spTgt>
                                        </p:tgtEl>
                                        <p:attrNameLst>
                                          <p:attrName>style.rotation</p:attrName>
                                        </p:attrNameLst>
                                      </p:cBhvr>
                                      <p:tavLst>
                                        <p:tav tm="0">
                                          <p:val>
                                            <p:fltVal val="360"/>
                                          </p:val>
                                        </p:tav>
                                        <p:tav tm="100000">
                                          <p:val>
                                            <p:fltVal val="0"/>
                                          </p:val>
                                        </p:tav>
                                      </p:tavLst>
                                    </p:anim>
                                    <p:animEffect transition="in" filter="fade">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p:cTn id="4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45" dur="5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46" dur="5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 calcmode="lin" valueType="num">
                                      <p:cBhvr>
                                        <p:cTn id="53" dur="500" fill="hold"/>
                                        <p:tgtEl>
                                          <p:spTgt spid="17"/>
                                        </p:tgtEl>
                                        <p:attrNameLst>
                                          <p:attrName>style.rotation</p:attrName>
                                        </p:attrNameLst>
                                      </p:cBhvr>
                                      <p:tavLst>
                                        <p:tav tm="0">
                                          <p:val>
                                            <p:fltVal val="360"/>
                                          </p:val>
                                        </p:tav>
                                        <p:tav tm="100000">
                                          <p:val>
                                            <p:fltVal val="0"/>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 calcmode="lin" valueType="num">
                                      <p:cBhvr>
                                        <p:cTn id="61" dur="500" fill="hold"/>
                                        <p:tgtEl>
                                          <p:spTgt spid="20"/>
                                        </p:tgtEl>
                                        <p:attrNameLst>
                                          <p:attrName>style.rotation</p:attrName>
                                        </p:attrNameLst>
                                      </p:cBhvr>
                                      <p:tavLst>
                                        <p:tav tm="0">
                                          <p:val>
                                            <p:fltVal val="360"/>
                                          </p:val>
                                        </p:tav>
                                        <p:tav tm="100000">
                                          <p:val>
                                            <p:fltVal val="0"/>
                                          </p:val>
                                        </p:tav>
                                      </p:tavLst>
                                    </p:anim>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457200" y="2386639"/>
            <a:ext cx="3657600" cy="3633161"/>
          </a:xfrm>
          <a:prstGeom prst="rect">
            <a:avLst/>
          </a:prstGeom>
          <a:noFill/>
        </p:spPr>
      </p:pic>
      <p:sp>
        <p:nvSpPr>
          <p:cNvPr id="5" name="Title 1"/>
          <p:cNvSpPr txBox="1">
            <a:spLocks/>
          </p:cNvSpPr>
          <p:nvPr/>
        </p:nvSpPr>
        <p:spPr>
          <a:xfrm>
            <a:off x="1981201" y="206066"/>
            <a:ext cx="4952998" cy="990493"/>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25000" lnSpcReduction="20000"/>
          </a:bodyPr>
          <a:lstStyle/>
          <a:p>
            <a:pPr algn="ctr" rtl="1">
              <a:buNone/>
            </a:pPr>
            <a:endParaRPr lang="fa-IR" sz="5400" b="1" dirty="0" smtClean="0">
              <a:cs typeface="2  Esfehan" pitchFamily="2" charset="-78"/>
            </a:endParaRPr>
          </a:p>
          <a:p>
            <a:pPr algn="ctr" rtl="1">
              <a:buNone/>
            </a:pPr>
            <a:endParaRPr lang="fa-IR" sz="19200" b="1" dirty="0" smtClean="0">
              <a:cs typeface="B Homa" panose="00000400000000000000" pitchFamily="2" charset="-78"/>
            </a:endParaRPr>
          </a:p>
          <a:p>
            <a:pPr algn="ctr" rtl="1">
              <a:buNone/>
            </a:pPr>
            <a:r>
              <a:rPr lang="fa-IR" sz="19200" b="1" dirty="0" smtClean="0">
                <a:cs typeface="B Homa" panose="00000400000000000000" pitchFamily="2" charset="-78"/>
              </a:rPr>
              <a:t>اقدامات </a:t>
            </a:r>
            <a:r>
              <a:rPr lang="fa-IR" sz="19200" b="1" dirty="0">
                <a:cs typeface="B Homa" panose="00000400000000000000" pitchFamily="2" charset="-78"/>
              </a:rPr>
              <a:t>مشرکان </a:t>
            </a:r>
            <a:r>
              <a:rPr lang="en-US" sz="19200" dirty="0" smtClean="0">
                <a:cs typeface="B Homa" panose="00000400000000000000" pitchFamily="2" charset="-78"/>
              </a:rPr>
              <a:t> </a:t>
            </a:r>
            <a:r>
              <a:rPr lang="en-US" sz="19200" dirty="0">
                <a:cs typeface="B Homa" panose="00000400000000000000" pitchFamily="2" charset="-78"/>
              </a:rPr>
              <a:t/>
            </a:r>
            <a:br>
              <a:rPr lang="en-US" sz="19200" dirty="0">
                <a:cs typeface="B Homa" panose="00000400000000000000" pitchFamily="2" charset="-78"/>
              </a:rPr>
            </a:br>
            <a:endParaRPr lang="fa-IR" sz="19200" b="1" dirty="0">
              <a:cs typeface="B Homa" panose="00000400000000000000" pitchFamily="2" charset="-78"/>
            </a:endParaRPr>
          </a:p>
        </p:txBody>
      </p:sp>
      <p:sp>
        <p:nvSpPr>
          <p:cNvPr id="4" name="Snip Single Corner Rectangle 3"/>
          <p:cNvSpPr/>
          <p:nvPr/>
        </p:nvSpPr>
        <p:spPr>
          <a:xfrm flipH="1">
            <a:off x="304800" y="2438400"/>
            <a:ext cx="8382000" cy="1676401"/>
          </a:xfrm>
          <a:prstGeom prst="snip1Rect">
            <a:avLst/>
          </a:prstGeom>
        </p:spPr>
        <p:style>
          <a:lnRef idx="1">
            <a:schemeClr val="accent1"/>
          </a:lnRef>
          <a:fillRef idx="2">
            <a:schemeClr val="accent1"/>
          </a:fillRef>
          <a:effectRef idx="1">
            <a:schemeClr val="accent1"/>
          </a:effectRef>
          <a:fontRef idx="minor">
            <a:schemeClr val="dk1"/>
          </a:fontRef>
        </p:style>
        <p:txBody>
          <a:bodyPr rtlCol="1" anchor="ctr"/>
          <a:lstStyle/>
          <a:p>
            <a:pPr algn="justLow" rtl="1">
              <a:buNone/>
            </a:pPr>
            <a:r>
              <a:rPr lang="fa-IR" sz="3200" dirty="0" smtClean="0">
                <a:cs typeface="B Traffic" pitchFamily="2" charset="-78"/>
              </a:rPr>
              <a:t>صحبت سران قريش با  ابوطالب برای جلوگيري از</a:t>
            </a:r>
            <a:r>
              <a:rPr lang="en-US" sz="3200" dirty="0" smtClean="0">
                <a:cs typeface="B Traffic" pitchFamily="2" charset="-78"/>
              </a:rPr>
              <a:t> </a:t>
            </a:r>
            <a:r>
              <a:rPr lang="fa-IR" sz="3200" dirty="0" smtClean="0">
                <a:cs typeface="B Traffic" pitchFamily="2" charset="-78"/>
              </a:rPr>
              <a:t>اقدامات حضرت محمد</a:t>
            </a:r>
            <a:r>
              <a:rPr lang="fa-IR" sz="1600" dirty="0" smtClean="0">
                <a:cs typeface="B Traffic" pitchFamily="2" charset="-78"/>
              </a:rPr>
              <a:t>(ص) </a:t>
            </a:r>
            <a:r>
              <a:rPr lang="fa-IR" sz="3200" dirty="0" smtClean="0">
                <a:cs typeface="B Traffic" pitchFamily="2" charset="-78"/>
              </a:rPr>
              <a:t>یا واگذاری حضرت به آنها و عدم</a:t>
            </a:r>
            <a:r>
              <a:rPr lang="en-US" sz="3200" dirty="0" smtClean="0">
                <a:cs typeface="B Traffic" pitchFamily="2" charset="-78"/>
              </a:rPr>
              <a:t> </a:t>
            </a:r>
            <a:r>
              <a:rPr lang="fa-IR" sz="3200" dirty="0" smtClean="0">
                <a:cs typeface="B Traffic" pitchFamily="2" charset="-78"/>
              </a:rPr>
              <a:t>حمایت پيامبر توسط ایشان</a:t>
            </a:r>
            <a:endParaRPr lang="fa-IR" sz="3200" dirty="0">
              <a:cs typeface="B Traffic" pitchFamily="2" charset="-78"/>
            </a:endParaRPr>
          </a:p>
        </p:txBody>
      </p:sp>
      <p:sp>
        <p:nvSpPr>
          <p:cNvPr id="6" name="Right Arrow 5"/>
          <p:cNvSpPr/>
          <p:nvPr/>
        </p:nvSpPr>
        <p:spPr>
          <a:xfrm flipH="1">
            <a:off x="3429000" y="990600"/>
            <a:ext cx="5257800" cy="160020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rtl="1">
              <a:buNone/>
            </a:pPr>
            <a:r>
              <a:rPr lang="fa-IR" sz="3200" b="1" dirty="0" smtClean="0">
                <a:solidFill>
                  <a:srgbClr val="7030A0"/>
                </a:solidFill>
                <a:cs typeface="B Traffic" pitchFamily="2" charset="-78"/>
              </a:rPr>
              <a:t>شگردهای مسالمت آمیز:</a:t>
            </a:r>
            <a:endParaRPr lang="en-US" sz="3200" b="1" dirty="0" smtClean="0">
              <a:solidFill>
                <a:srgbClr val="7030A0"/>
              </a:solidFill>
              <a:cs typeface="B Traffic"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7" y="0"/>
            <a:ext cx="1823113" cy="1956806"/>
          </a:xfrm>
          <a:prstGeom prst="rect">
            <a:avLst/>
          </a:prstGeom>
        </p:spPr>
      </p:pic>
    </p:spTree>
    <p:extLst>
      <p:ext uri="{BB962C8B-B14F-4D97-AF65-F5344CB8AC3E}">
        <p14:creationId xmlns:p14="http://schemas.microsoft.com/office/powerpoint/2010/main" xmlns="" val="5143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457200" y="1470048"/>
            <a:ext cx="1752600" cy="1779576"/>
          </a:xfrm>
          <a:prstGeom prst="rect">
            <a:avLst/>
          </a:prstGeom>
          <a:noFill/>
        </p:spPr>
      </p:pic>
      <p:pic>
        <p:nvPicPr>
          <p:cNvPr id="29"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457200" y="3706824"/>
            <a:ext cx="1752600" cy="1779576"/>
          </a:xfrm>
          <a:prstGeom prst="rect">
            <a:avLst/>
          </a:prstGeom>
          <a:noFill/>
        </p:spPr>
      </p:pic>
      <p:sp>
        <p:nvSpPr>
          <p:cNvPr id="5" name="Title 1"/>
          <p:cNvSpPr txBox="1">
            <a:spLocks/>
          </p:cNvSpPr>
          <p:nvPr/>
        </p:nvSpPr>
        <p:spPr>
          <a:xfrm>
            <a:off x="2133600" y="304800"/>
            <a:ext cx="6553200" cy="990601"/>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rtl="1">
              <a:buNone/>
            </a:pPr>
            <a:r>
              <a:rPr lang="fa-IR" sz="2800" dirty="0" smtClean="0">
                <a:solidFill>
                  <a:schemeClr val="tx1"/>
                </a:solidFill>
                <a:cs typeface="B Homa" pitchFamily="2" charset="-78"/>
              </a:rPr>
              <a:t>نيرنگ‌هاي مردم فريب و مجمع تهمت هماهنگ</a:t>
            </a:r>
            <a:endParaRPr lang="fa-IR" sz="2800" dirty="0">
              <a:solidFill>
                <a:schemeClr val="tx1"/>
              </a:solidFill>
              <a:cs typeface="B Homa" pitchFamily="2" charset="-78"/>
            </a:endParaRPr>
          </a:p>
        </p:txBody>
      </p:sp>
      <p:pic>
        <p:nvPicPr>
          <p:cNvPr id="6" name="Picture 2" descr="G:\ghiasvand\Nahad\Ghiasvand\ax\اسلیمی\bote1.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8305800" y="304797"/>
            <a:ext cx="708610" cy="10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ghiyasvand\Desktop\png\يبفurl.png"/>
          <p:cNvPicPr>
            <a:picLocks noChangeAspect="1" noChangeArrowheads="1"/>
          </p:cNvPicPr>
          <p:nvPr/>
        </p:nvPicPr>
        <p:blipFill>
          <a:blip r:embed="rId4" cstate="print"/>
          <a:srcRect/>
          <a:stretch>
            <a:fillRect/>
          </a:stretch>
        </p:blipFill>
        <p:spPr bwMode="auto">
          <a:xfrm>
            <a:off x="4009759" y="3657600"/>
            <a:ext cx="3076841" cy="3124200"/>
          </a:xfrm>
          <a:prstGeom prst="rect">
            <a:avLst/>
          </a:prstGeom>
          <a:noFill/>
        </p:spPr>
      </p:pic>
      <p:grpSp>
        <p:nvGrpSpPr>
          <p:cNvPr id="8" name="Group 7"/>
          <p:cNvGrpSpPr/>
          <p:nvPr/>
        </p:nvGrpSpPr>
        <p:grpSpPr>
          <a:xfrm>
            <a:off x="2133600" y="1371600"/>
            <a:ext cx="6629400" cy="910573"/>
            <a:chOff x="170815" y="906"/>
            <a:chExt cx="2751380" cy="834373"/>
          </a:xfrm>
        </p:grpSpPr>
        <p:sp>
          <p:nvSpPr>
            <p:cNvPr id="9" name="Rounded Rectangle 8"/>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95253" y="25344"/>
              <a:ext cx="2702504" cy="78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ctr" rtl="1">
                <a:buNone/>
              </a:pPr>
              <a:r>
                <a:rPr lang="fa-IR" sz="2400" dirty="0" smtClean="0">
                  <a:cs typeface="B Traffic" pitchFamily="2" charset="-78"/>
                </a:rPr>
                <a:t>وعده ثروت و سرمایه،سروری و بزرگی، فرمانروایی و پادشاهی، زیباترین همسر</a:t>
              </a:r>
              <a:endParaRPr lang="fa-IR" sz="2400" dirty="0">
                <a:cs typeface="B Traffic" pitchFamily="2" charset="-78"/>
              </a:endParaRPr>
            </a:p>
          </p:txBody>
        </p:sp>
      </p:grpSp>
      <p:grpSp>
        <p:nvGrpSpPr>
          <p:cNvPr id="11" name="Group 10"/>
          <p:cNvGrpSpPr/>
          <p:nvPr/>
        </p:nvGrpSpPr>
        <p:grpSpPr>
          <a:xfrm>
            <a:off x="2123828" y="2153252"/>
            <a:ext cx="6639172" cy="970948"/>
            <a:chOff x="2149" y="389389"/>
            <a:chExt cx="2933808" cy="889696"/>
          </a:xfrm>
        </p:grpSpPr>
        <p:sp>
          <p:nvSpPr>
            <p:cNvPr id="12" name="Rounded Rectangle 11"/>
            <p:cNvSpPr/>
            <p:nvPr/>
          </p:nvSpPr>
          <p:spPr>
            <a:xfrm>
              <a:off x="2149" y="38938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Rounded Rectangle 4"/>
            <p:cNvSpPr/>
            <p:nvPr/>
          </p:nvSpPr>
          <p:spPr>
            <a:xfrm>
              <a:off x="28207" y="41544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buNone/>
              </a:pPr>
              <a:r>
                <a:rPr lang="fa-IR" sz="2800" dirty="0" smtClean="0">
                  <a:cs typeface="B Traffic" pitchFamily="2" charset="-78"/>
                </a:rPr>
                <a:t>استهزای پیامبرتوسط زراندوزان</a:t>
              </a:r>
              <a:endParaRPr lang="en-US" sz="2800" dirty="0">
                <a:cs typeface="B Traffic" pitchFamily="2" charset="-78"/>
              </a:endParaRPr>
            </a:p>
          </p:txBody>
        </p:sp>
      </p:grpSp>
      <p:grpSp>
        <p:nvGrpSpPr>
          <p:cNvPr id="14" name="Group 13"/>
          <p:cNvGrpSpPr/>
          <p:nvPr/>
        </p:nvGrpSpPr>
        <p:grpSpPr>
          <a:xfrm>
            <a:off x="2123828" y="2966748"/>
            <a:ext cx="6639172" cy="970948"/>
            <a:chOff x="2149" y="900964"/>
            <a:chExt cx="2933808" cy="889696"/>
          </a:xfrm>
        </p:grpSpPr>
        <p:sp>
          <p:nvSpPr>
            <p:cNvPr id="15" name="Rounded Rectangle 14"/>
            <p:cNvSpPr/>
            <p:nvPr/>
          </p:nvSpPr>
          <p:spPr>
            <a:xfrm>
              <a:off x="2149" y="900964"/>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Rounded Rectangle 4"/>
            <p:cNvSpPr/>
            <p:nvPr/>
          </p:nvSpPr>
          <p:spPr>
            <a:xfrm>
              <a:off x="28207" y="927022"/>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buNone/>
              </a:pPr>
              <a:r>
                <a:rPr lang="fa-IR" sz="3200" dirty="0" smtClean="0">
                  <a:cs typeface="B Traffic" pitchFamily="2" charset="-78"/>
                </a:rPr>
                <a:t>شکنجه جسمی و روانی </a:t>
              </a:r>
              <a:endParaRPr lang="fa-IR" sz="3200" dirty="0">
                <a:cs typeface="B Traffic" pitchFamily="2" charset="-78"/>
              </a:endParaRPr>
            </a:p>
          </p:txBody>
        </p:sp>
      </p:grpSp>
      <p:grpSp>
        <p:nvGrpSpPr>
          <p:cNvPr id="17" name="Group 16"/>
          <p:cNvGrpSpPr/>
          <p:nvPr/>
        </p:nvGrpSpPr>
        <p:grpSpPr>
          <a:xfrm>
            <a:off x="2133600" y="3804948"/>
            <a:ext cx="6629400" cy="970948"/>
            <a:chOff x="2149" y="1412539"/>
            <a:chExt cx="2933808" cy="889696"/>
          </a:xfrm>
        </p:grpSpPr>
        <p:sp>
          <p:nvSpPr>
            <p:cNvPr id="18" name="Rounded Rectangle 17"/>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justLow" rtl="1">
                <a:buNone/>
              </a:pPr>
              <a:r>
                <a:rPr lang="fa-IR" sz="2800" dirty="0" smtClean="0">
                  <a:cs typeface="B Traffic" pitchFamily="2" charset="-78"/>
                </a:rPr>
                <a:t>پرسش‌هایی از اسرار آفرینش و تاریخ و زندگی پیشینیان</a:t>
              </a:r>
              <a:endParaRPr lang="fa-IR" sz="2800" dirty="0">
                <a:cs typeface="B Traffic" pitchFamily="2" charset="-78"/>
              </a:endParaRPr>
            </a:p>
          </p:txBody>
        </p:sp>
      </p:grpSp>
      <p:grpSp>
        <p:nvGrpSpPr>
          <p:cNvPr id="20" name="Group 19"/>
          <p:cNvGrpSpPr/>
          <p:nvPr/>
        </p:nvGrpSpPr>
        <p:grpSpPr>
          <a:xfrm>
            <a:off x="2133600" y="4643148"/>
            <a:ext cx="6629400" cy="970948"/>
            <a:chOff x="2149" y="1412539"/>
            <a:chExt cx="2933808" cy="889696"/>
          </a:xfrm>
        </p:grpSpPr>
        <p:sp>
          <p:nvSpPr>
            <p:cNvPr id="21" name="Rounded Rectangle 20"/>
            <p:cNvSpPr/>
            <p:nvPr/>
          </p:nvSpPr>
          <p:spPr>
            <a:xfrm>
              <a:off x="2149" y="141253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2"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buNone/>
              </a:pPr>
              <a:r>
                <a:rPr lang="fa-IR" sz="3200" dirty="0" smtClean="0">
                  <a:cs typeface="B Traffic" pitchFamily="2" charset="-78"/>
                </a:rPr>
                <a:t>تهمت سحر</a:t>
              </a:r>
              <a:endParaRPr lang="fa-IR" sz="3200" dirty="0">
                <a:cs typeface="B Traffic" pitchFamily="2" charset="-78"/>
              </a:endParaRPr>
            </a:p>
          </p:txBody>
        </p:sp>
      </p:grpSp>
      <p:grpSp>
        <p:nvGrpSpPr>
          <p:cNvPr id="24" name="Group 23"/>
          <p:cNvGrpSpPr/>
          <p:nvPr/>
        </p:nvGrpSpPr>
        <p:grpSpPr>
          <a:xfrm>
            <a:off x="152400" y="2335224"/>
            <a:ext cx="2362200" cy="2286000"/>
            <a:chOff x="2149" y="1412539"/>
            <a:chExt cx="2933808" cy="889696"/>
          </a:xfrm>
        </p:grpSpPr>
        <p:sp>
          <p:nvSpPr>
            <p:cNvPr id="25" name="Rounded Rectangle 24"/>
            <p:cNvSpPr/>
            <p:nvPr/>
          </p:nvSpPr>
          <p:spPr>
            <a:xfrm>
              <a:off x="2149" y="1412539"/>
              <a:ext cx="2933808" cy="889696"/>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6" name="Rounded Rectangle 4"/>
            <p:cNvSpPr/>
            <p:nvPr/>
          </p:nvSpPr>
          <p:spPr>
            <a:xfrm>
              <a:off x="28207" y="143859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rtl="1">
                <a:buNone/>
              </a:pPr>
              <a:r>
                <a:rPr lang="fa-IR" sz="2800" dirty="0" smtClean="0">
                  <a:solidFill>
                    <a:srgbClr val="7030A0"/>
                  </a:solidFill>
                  <a:cs typeface="B Traffic" panose="00000400000000000000" pitchFamily="2" charset="-78"/>
                </a:rPr>
                <a:t>مصوبه جمعی </a:t>
              </a:r>
            </a:p>
            <a:p>
              <a:pPr algn="ctr" rtl="1">
                <a:buNone/>
              </a:pPr>
              <a:r>
                <a:rPr lang="fa-IR" sz="2400" dirty="0" smtClean="0">
                  <a:cs typeface="B Traffic" panose="00000400000000000000" pitchFamily="2" charset="-78"/>
                </a:rPr>
                <a:t>(هماهنگی قریش در ایراد تهمت به پیامبر) </a:t>
              </a:r>
              <a:endParaRPr lang="en-US" sz="2400" dirty="0">
                <a:cs typeface="B Traffic" panose="00000400000000000000" pitchFamily="2" charset="-78"/>
              </a:endParaRPr>
            </a:p>
          </p:txBody>
        </p:sp>
      </p:grpSp>
      <p:pic>
        <p:nvPicPr>
          <p:cNvPr id="28" name="Picture 2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341697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49" presetClass="entr" presetSubtype="0" decel="10000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 calcmode="lin" valueType="num">
                                      <p:cBhvr>
                                        <p:cTn id="45" dur="1000" fill="hold"/>
                                        <p:tgtEl>
                                          <p:spTgt spid="27"/>
                                        </p:tgtEl>
                                        <p:attrNameLst>
                                          <p:attrName>style.rotation</p:attrName>
                                        </p:attrNameLst>
                                      </p:cBhvr>
                                      <p:tavLst>
                                        <p:tav tm="0">
                                          <p:val>
                                            <p:fltVal val="360"/>
                                          </p:val>
                                        </p:tav>
                                        <p:tav tm="100000">
                                          <p:val>
                                            <p:fltVal val="0"/>
                                          </p:val>
                                        </p:tav>
                                      </p:tavLst>
                                    </p:anim>
                                    <p:animEffect transition="in" filter="fade">
                                      <p:cBhvr>
                                        <p:cTn id="46" dur="1000"/>
                                        <p:tgtEl>
                                          <p:spTgt spid="27"/>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style.rotation</p:attrName>
                                        </p:attrNameLst>
                                      </p:cBhvr>
                                      <p:tavLst>
                                        <p:tav tm="0">
                                          <p:val>
                                            <p:fltVal val="360"/>
                                          </p:val>
                                        </p:tav>
                                        <p:tav tm="100000">
                                          <p:val>
                                            <p:fltVal val="0"/>
                                          </p:val>
                                        </p:tav>
                                      </p:tavLst>
                                    </p:anim>
                                    <p:animEffect transition="in" filter="fade">
                                      <p:cBhvr>
                                        <p:cTn id="52" dur="1000"/>
                                        <p:tgtEl>
                                          <p:spTgt spid="29"/>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style.rotation</p:attrName>
                                        </p:attrNameLst>
                                      </p:cBhvr>
                                      <p:tavLst>
                                        <p:tav tm="0">
                                          <p:val>
                                            <p:fltVal val="360"/>
                                          </p:val>
                                        </p:tav>
                                        <p:tav tm="100000">
                                          <p:val>
                                            <p:fltVal val="0"/>
                                          </p:val>
                                        </p:tav>
                                      </p:tavLst>
                                    </p:anim>
                                    <p:animEffect transition="in" filter="fade">
                                      <p:cBhvr>
                                        <p:cTn id="5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05000" y="381001"/>
            <a:ext cx="6705600" cy="990493"/>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p>
            <a:pPr algn="ctr" rtl="1">
              <a:buNone/>
            </a:pPr>
            <a:r>
              <a:rPr lang="fa-IR" sz="4400" dirty="0" smtClean="0">
                <a:cs typeface="B Homa" pitchFamily="2" charset="-78"/>
              </a:rPr>
              <a:t>اقدام علیه بنیان فکری نهضت</a:t>
            </a:r>
            <a:endParaRPr lang="en-US" sz="4400" dirty="0">
              <a:cs typeface="B Homa" pitchFamily="2" charset="-78"/>
            </a:endParaRPr>
          </a:p>
        </p:txBody>
      </p:sp>
      <p:sp>
        <p:nvSpPr>
          <p:cNvPr id="4" name="Snip Single Corner Rectangle 3"/>
          <p:cNvSpPr/>
          <p:nvPr/>
        </p:nvSpPr>
        <p:spPr>
          <a:xfrm flipH="1">
            <a:off x="1524000" y="3136772"/>
            <a:ext cx="7238998" cy="3416428"/>
          </a:xfrm>
          <a:prstGeom prst="snip1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buNone/>
            </a:pPr>
            <a:r>
              <a:rPr lang="fa-IR" sz="2800" dirty="0" smtClean="0">
                <a:cs typeface="B Traffic" panose="00000400000000000000" pitchFamily="2" charset="-78"/>
              </a:rPr>
              <a:t>1-تحریم شنیدن قرآن </a:t>
            </a:r>
          </a:p>
          <a:p>
            <a:pPr algn="r" rtl="1">
              <a:buNone/>
            </a:pPr>
            <a:r>
              <a:rPr lang="fa-IR" sz="2800" dirty="0" smtClean="0">
                <a:cs typeface="B Traffic" panose="00000400000000000000" pitchFamily="2" charset="-78"/>
              </a:rPr>
              <a:t>2- ایجاد هیاهو و جنجال هنگام تلاوت قرآن</a:t>
            </a:r>
          </a:p>
          <a:p>
            <a:pPr algn="r" rtl="1">
              <a:buNone/>
            </a:pPr>
            <a:r>
              <a:rPr lang="fa-IR" sz="2800" dirty="0" smtClean="0">
                <a:cs typeface="B Traffic" panose="00000400000000000000" pitchFamily="2" charset="-78"/>
              </a:rPr>
              <a:t>3- اسطوره، افسانه و شعر شمردن قرآن </a:t>
            </a:r>
          </a:p>
          <a:p>
            <a:pPr algn="r" rtl="1">
              <a:buNone/>
            </a:pPr>
            <a:r>
              <a:rPr lang="fa-IR" sz="2800" dirty="0" smtClean="0">
                <a:cs typeface="B Traffic" panose="00000400000000000000" pitchFamily="2" charset="-78"/>
              </a:rPr>
              <a:t>4- سرگرم کردن مردم به وسیله معرکه‌گیری</a:t>
            </a:r>
          </a:p>
          <a:p>
            <a:pPr algn="r" rtl="1">
              <a:buNone/>
            </a:pPr>
            <a:r>
              <a:rPr lang="fa-IR" sz="2800" dirty="0" smtClean="0">
                <a:cs typeface="B Traffic" panose="00000400000000000000" pitchFamily="2" charset="-78"/>
              </a:rPr>
              <a:t>5- تردید در وحیانی بودن قرآن</a:t>
            </a:r>
          </a:p>
          <a:p>
            <a:pPr algn="r" rtl="1">
              <a:buNone/>
            </a:pPr>
            <a:r>
              <a:rPr lang="fa-IR" sz="2800" dirty="0" smtClean="0">
                <a:cs typeface="B Traffic" panose="00000400000000000000" pitchFamily="2" charset="-78"/>
              </a:rPr>
              <a:t>6- ترویج افسانه‌های منطق ستیزی چون افسانه غرانیق</a:t>
            </a:r>
            <a:endParaRPr lang="en-US" sz="2800" dirty="0">
              <a:cs typeface="B Traffic" panose="00000400000000000000" pitchFamily="2" charset="-78"/>
            </a:endParaRPr>
          </a:p>
        </p:txBody>
      </p:sp>
      <p:pic>
        <p:nvPicPr>
          <p:cNvPr id="14" name="Picture 13"/>
          <p:cNvPicPr>
            <a:picLocks noChangeAspect="1"/>
          </p:cNvPicPr>
          <p:nvPr/>
        </p:nvPicPr>
        <p:blipFill>
          <a:blip r:embed="rId2" cstate="print">
            <a:duotone>
              <a:schemeClr val="accent2">
                <a:shade val="45000"/>
                <a:satMod val="135000"/>
              </a:schemeClr>
              <a:prstClr val="white"/>
            </a:duotone>
          </a:blip>
          <a:stretch>
            <a:fillRect/>
          </a:stretch>
        </p:blipFill>
        <p:spPr>
          <a:xfrm>
            <a:off x="7543800" y="304800"/>
            <a:ext cx="1977200" cy="1193823"/>
          </a:xfrm>
          <a:prstGeom prst="rect">
            <a:avLst/>
          </a:prstGeom>
        </p:spPr>
      </p:pic>
      <p:pic>
        <p:nvPicPr>
          <p:cNvPr id="16" name="Picture 15"/>
          <p:cNvPicPr>
            <a:picLocks noChangeAspect="1"/>
          </p:cNvPicPr>
          <p:nvPr/>
        </p:nvPicPr>
        <p:blipFill>
          <a:blip r:embed="rId3" cstate="print">
            <a:duotone>
              <a:schemeClr val="accent2">
                <a:shade val="45000"/>
                <a:satMod val="135000"/>
              </a:schemeClr>
              <a:prstClr val="white"/>
            </a:duotone>
          </a:blip>
          <a:stretch>
            <a:fillRect/>
          </a:stretch>
        </p:blipFill>
        <p:spPr>
          <a:xfrm flipH="1">
            <a:off x="994600" y="343250"/>
            <a:ext cx="1948798" cy="1176674"/>
          </a:xfrm>
          <a:prstGeom prst="rect">
            <a:avLst/>
          </a:prstGeom>
        </p:spPr>
      </p:pic>
      <p:sp>
        <p:nvSpPr>
          <p:cNvPr id="17" name="Title 1"/>
          <p:cNvSpPr>
            <a:spLocks noGrp="1"/>
          </p:cNvSpPr>
          <p:nvPr>
            <p:ph type="title"/>
          </p:nvPr>
        </p:nvSpPr>
        <p:spPr>
          <a:xfrm>
            <a:off x="533401" y="1668354"/>
            <a:ext cx="8305800" cy="838199"/>
          </a:xfrm>
        </p:spPr>
        <p:style>
          <a:lnRef idx="1">
            <a:schemeClr val="accent2"/>
          </a:lnRef>
          <a:fillRef idx="3">
            <a:schemeClr val="accent2"/>
          </a:fillRef>
          <a:effectRef idx="2">
            <a:schemeClr val="accent2"/>
          </a:effectRef>
          <a:fontRef idx="minor">
            <a:schemeClr val="lt1"/>
          </a:fontRef>
        </p:style>
        <p:txBody>
          <a:bodyPr>
            <a:noAutofit/>
          </a:bodyPr>
          <a:lstStyle/>
          <a:p>
            <a:pPr algn="l" rtl="1"/>
            <a:r>
              <a:rPr lang="fa-IR" sz="2800" dirty="0" smtClean="0">
                <a:cs typeface="B Traffic" panose="00000400000000000000" pitchFamily="2" charset="-78"/>
              </a:rPr>
              <a:t>واکنش مشرکان مکه در برابر سخنان قرآن و اندیشه‌های آن:</a:t>
            </a:r>
            <a:endParaRPr lang="en-US" sz="2800" dirty="0">
              <a:cs typeface="B Traffic" panose="00000400000000000000" pitchFamily="2" charset="-78"/>
            </a:endParaRPr>
          </a:p>
        </p:txBody>
      </p:sp>
      <p:pic>
        <p:nvPicPr>
          <p:cNvPr id="18" name="Picture 3" descr="C:\Users\satari\Desktop\انديشه 1 عكسها\png\AN071TR.PNG"/>
          <p:cNvPicPr>
            <a:picLocks noChangeAspect="1" noChangeArrowheads="1"/>
          </p:cNvPicPr>
          <p:nvPr/>
        </p:nvPicPr>
        <p:blipFill>
          <a:blip r:embed="rId4" cstate="print"/>
          <a:srcRect/>
          <a:stretch>
            <a:fillRect/>
          </a:stretch>
        </p:blipFill>
        <p:spPr bwMode="auto">
          <a:xfrm flipH="1">
            <a:off x="7924800" y="1575436"/>
            <a:ext cx="762000" cy="726439"/>
          </a:xfrm>
          <a:prstGeom prst="rect">
            <a:avLst/>
          </a:prstGeom>
          <a:noFill/>
        </p:spPr>
      </p:pic>
      <p:pic>
        <p:nvPicPr>
          <p:cNvPr id="11" name="Picture 2" descr="C:\Users\satari\Desktop\انديشه 1 عكسها\png\يبفurl.png"/>
          <p:cNvPicPr>
            <a:picLocks noChangeAspect="1" noChangeArrowheads="1"/>
          </p:cNvPicPr>
          <p:nvPr/>
        </p:nvPicPr>
        <p:blipFill>
          <a:blip r:embed="rId5" cstate="print">
            <a:duotone>
              <a:prstClr val="black"/>
              <a:srgbClr val="FFFF00">
                <a:tint val="45000"/>
                <a:satMod val="400000"/>
              </a:srgbClr>
            </a:duotone>
          </a:blip>
          <a:srcRect/>
          <a:stretch>
            <a:fillRect/>
          </a:stretch>
        </p:blipFill>
        <p:spPr bwMode="auto">
          <a:xfrm>
            <a:off x="533401" y="2528348"/>
            <a:ext cx="2057399" cy="2043652"/>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20022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lide(fromBottom)">
                                      <p:cBhvr>
                                        <p:cTn id="19" dur="500"/>
                                        <p:tgtEl>
                                          <p:spTgt spid="1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lide(fromBottom)">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 calcmode="lin" valueType="num">
                                      <p:cBhvr additive="base">
                                        <p:cTn id="6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762000" y="2286000"/>
          <a:ext cx="7315200" cy="284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1981200" y="457200"/>
            <a:ext cx="5181600" cy="1696321"/>
            <a:chOff x="0" y="933"/>
            <a:chExt cx="7315200" cy="1696321"/>
          </a:xfrm>
        </p:grpSpPr>
        <p:sp>
          <p:nvSpPr>
            <p:cNvPr id="4" name="Up Arrow Callout 3"/>
            <p:cNvSpPr/>
            <p:nvPr/>
          </p:nvSpPr>
          <p:spPr>
            <a:xfrm rot="10800000">
              <a:off x="0" y="933"/>
              <a:ext cx="7315200" cy="1696321"/>
            </a:xfrm>
            <a:prstGeom prst="upArrowCallout">
              <a:avLst/>
            </a:prstGeom>
          </p:spPr>
          <p:style>
            <a:lnRef idx="0">
              <a:schemeClr val="accent1"/>
            </a:lnRef>
            <a:fillRef idx="3">
              <a:schemeClr val="accent1"/>
            </a:fillRef>
            <a:effectRef idx="3">
              <a:schemeClr val="accent1"/>
            </a:effectRef>
            <a:fontRef idx="minor">
              <a:schemeClr val="lt1"/>
            </a:fontRef>
          </p:style>
        </p:sp>
        <p:sp>
          <p:nvSpPr>
            <p:cNvPr id="5" name="Up Arrow Callout 4"/>
            <p:cNvSpPr/>
            <p:nvPr/>
          </p:nvSpPr>
          <p:spPr>
            <a:xfrm rot="21600000">
              <a:off x="0" y="933"/>
              <a:ext cx="7315200" cy="1102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256032" rIns="256032" bIns="256032" numCol="1" spcCol="1270" anchor="ctr" anchorCtr="0">
              <a:noAutofit/>
            </a:bodyPr>
            <a:lstStyle/>
            <a:p>
              <a:pPr lvl="0" algn="ctr" defTabSz="1600200" rtl="1">
                <a:lnSpc>
                  <a:spcPct val="90000"/>
                </a:lnSpc>
                <a:spcBef>
                  <a:spcPct val="0"/>
                </a:spcBef>
                <a:spcAft>
                  <a:spcPct val="35000"/>
                </a:spcAft>
              </a:pPr>
              <a:r>
                <a:rPr lang="fa-IR" sz="3600" b="1" kern="1200" dirty="0" smtClean="0">
                  <a:solidFill>
                    <a:srgbClr val="FFFF00"/>
                  </a:solidFill>
                  <a:cs typeface="B Homa" pitchFamily="2" charset="-78"/>
                </a:rPr>
                <a:t>اقدام علیه حامیان نهضت:</a:t>
              </a:r>
              <a:endParaRPr lang="en-US" sz="3600" kern="1200" dirty="0">
                <a:solidFill>
                  <a:srgbClr val="FFFF00"/>
                </a:solidFill>
                <a:cs typeface="B Homa" pitchFamily="2" charset="-78"/>
              </a:endParaRPr>
            </a:p>
          </p:txBody>
        </p:sp>
      </p:grpSp>
      <p:pic>
        <p:nvPicPr>
          <p:cNvPr id="4098" name="Picture 2" descr="C:\Users\hamidi.t\Desktop\اشنایی با اسوه ها- بلال-shia muslim-5679.jpg"/>
          <p:cNvPicPr>
            <a:picLocks noChangeAspect="1" noChangeArrowheads="1"/>
          </p:cNvPicPr>
          <p:nvPr/>
        </p:nvPicPr>
        <p:blipFill>
          <a:blip r:embed="rId6"/>
          <a:srcRect/>
          <a:stretch>
            <a:fillRect/>
          </a:stretch>
        </p:blipFill>
        <p:spPr bwMode="auto">
          <a:xfrm>
            <a:off x="762000" y="1447800"/>
            <a:ext cx="4150198" cy="5181600"/>
          </a:xfrm>
          <a:prstGeom prst="rect">
            <a:avLst/>
          </a:prstGeom>
          <a:noFill/>
        </p:spPr>
      </p:pic>
      <p:pic>
        <p:nvPicPr>
          <p:cNvPr id="7" name="Picture 6">
            <a:hlinkClick r:id="rId7" action="ppaction://hlinkfile"/>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6727" y="6063941"/>
            <a:ext cx="811473" cy="79405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368177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strips(downLeft)">
                                      <p:cBhvr>
                                        <p:cTn id="13" dur="10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3"/>
          <p:cNvSpPr/>
          <p:nvPr/>
        </p:nvSpPr>
        <p:spPr>
          <a:xfrm flipH="1">
            <a:off x="762000" y="1664732"/>
            <a:ext cx="7772400" cy="2297668"/>
          </a:xfrm>
          <a:prstGeom prst="snip1Rect">
            <a:avLst/>
          </a:prstGeom>
        </p:spPr>
        <p:style>
          <a:lnRef idx="1">
            <a:schemeClr val="accent2"/>
          </a:lnRef>
          <a:fillRef idx="2">
            <a:schemeClr val="accent2"/>
          </a:fillRef>
          <a:effectRef idx="1">
            <a:schemeClr val="accent2"/>
          </a:effectRef>
          <a:fontRef idx="minor">
            <a:schemeClr val="dk1"/>
          </a:fontRef>
        </p:style>
        <p:txBody>
          <a:bodyPr rtlCol="1" anchor="ctr"/>
          <a:lstStyle/>
          <a:p>
            <a:pPr algn="justLow" rtl="1">
              <a:buNone/>
            </a:pPr>
            <a:r>
              <a:rPr lang="fa-IR" sz="2800" dirty="0" smtClean="0">
                <a:cs typeface="B Traffic" panose="00000400000000000000" pitchFamily="2" charset="-78"/>
              </a:rPr>
              <a:t>(هجرت اول: 15 نفر و هجرت دوم: 82 نفر در سال 5 بعثت)</a:t>
            </a:r>
          </a:p>
          <a:p>
            <a:pPr algn="justLow" rtl="1">
              <a:buNone/>
            </a:pPr>
            <a:r>
              <a:rPr lang="fa-IR" sz="3200" dirty="0" smtClean="0">
                <a:solidFill>
                  <a:srgbClr val="7030A0"/>
                </a:solidFill>
                <a:cs typeface="B Traffic" panose="00000400000000000000" pitchFamily="2" charset="-78"/>
              </a:rPr>
              <a:t>سخنرانی جعفر بن ابی طالب بخصوص راجع به آیات حضرت مریم و... باعث شد نجاشی پادشاه حبشه پذیرای مسلمانان باشد.</a:t>
            </a:r>
            <a:endParaRPr lang="fa-IR" sz="3200" dirty="0">
              <a:solidFill>
                <a:srgbClr val="7030A0"/>
              </a:solidFill>
              <a:cs typeface="B Traffic" panose="00000400000000000000" pitchFamily="2" charset="-78"/>
            </a:endParaRPr>
          </a:p>
        </p:txBody>
      </p:sp>
      <p:sp>
        <p:nvSpPr>
          <p:cNvPr id="5" name="Bevel 4"/>
          <p:cNvSpPr/>
          <p:nvPr/>
        </p:nvSpPr>
        <p:spPr>
          <a:xfrm>
            <a:off x="1066800" y="304800"/>
            <a:ext cx="7467600" cy="1143000"/>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3600" dirty="0" smtClean="0">
                <a:cs typeface="B Homa" pitchFamily="2" charset="-78"/>
              </a:rPr>
              <a:t>موافقت پیامبر</a:t>
            </a:r>
            <a:r>
              <a:rPr lang="fa-IR" sz="2000" dirty="0" smtClean="0">
                <a:cs typeface="B Homa" pitchFamily="2" charset="-78"/>
              </a:rPr>
              <a:t>(ص) </a:t>
            </a:r>
            <a:r>
              <a:rPr lang="fa-IR" sz="3600" dirty="0" smtClean="0">
                <a:cs typeface="B Homa" pitchFamily="2" charset="-78"/>
              </a:rPr>
              <a:t>با پیشنهاد هجرت به حبشه</a:t>
            </a:r>
          </a:p>
          <a:p>
            <a:pPr algn="ctr"/>
            <a:r>
              <a:rPr lang="fa-IR" sz="3600" dirty="0" smtClean="0">
                <a:cs typeface="B Homa" pitchFamily="2" charset="-78"/>
              </a:rPr>
              <a:t>به دلیل روزافزونی فشار بر حامیان نهضت</a:t>
            </a:r>
            <a:endParaRPr lang="en-US" sz="3600" dirty="0">
              <a:cs typeface="B Homa" pitchFamily="2" charset="-78"/>
            </a:endParaRPr>
          </a:p>
        </p:txBody>
      </p:sp>
      <p:graphicFrame>
        <p:nvGraphicFramePr>
          <p:cNvPr id="6" name="Diagram 5"/>
          <p:cNvGraphicFramePr/>
          <p:nvPr>
            <p:extLst/>
          </p:nvPr>
        </p:nvGraphicFramePr>
        <p:xfrm>
          <a:off x="381000" y="3810000"/>
          <a:ext cx="90678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2000" y="3200400"/>
            <a:ext cx="811473" cy="79405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88" y="0"/>
            <a:ext cx="993914" cy="1066800"/>
          </a:xfrm>
          <a:prstGeom prst="rect">
            <a:avLst/>
          </a:prstGeom>
        </p:spPr>
      </p:pic>
    </p:spTree>
    <p:extLst>
      <p:ext uri="{BB962C8B-B14F-4D97-AF65-F5344CB8AC3E}">
        <p14:creationId xmlns:p14="http://schemas.microsoft.com/office/powerpoint/2010/main" xmlns="" val="12796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52400" y="1930458"/>
            <a:ext cx="3505200" cy="3481779"/>
          </a:xfrm>
          <a:prstGeom prst="rect">
            <a:avLst/>
          </a:prstGeom>
          <a:noFill/>
        </p:spPr>
      </p:pic>
      <p:sp>
        <p:nvSpPr>
          <p:cNvPr id="5" name="Title 1"/>
          <p:cNvSpPr txBox="1">
            <a:spLocks/>
          </p:cNvSpPr>
          <p:nvPr/>
        </p:nvSpPr>
        <p:spPr>
          <a:xfrm>
            <a:off x="609600" y="228600"/>
            <a:ext cx="8000999" cy="990493"/>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p>
            <a:pPr algn="ctr" rtl="1">
              <a:buNone/>
            </a:pPr>
            <a:endParaRPr lang="fa-IR" sz="1400" dirty="0" smtClean="0">
              <a:cs typeface="2  Esfehan" pitchFamily="2" charset="-78"/>
            </a:endParaRPr>
          </a:p>
          <a:p>
            <a:pPr algn="ctr" rtl="1">
              <a:buNone/>
            </a:pPr>
            <a:r>
              <a:rPr lang="fa-IR" sz="4400" dirty="0" smtClean="0">
                <a:cs typeface="B Homa" panose="00000400000000000000" pitchFamily="2" charset="-78"/>
              </a:rPr>
              <a:t>انزوای </a:t>
            </a:r>
            <a:r>
              <a:rPr lang="fa-IR" sz="4400" dirty="0">
                <a:cs typeface="B Homa" panose="00000400000000000000" pitchFamily="2" charset="-78"/>
              </a:rPr>
              <a:t>سیاسی و محاصره اقتصادی </a:t>
            </a:r>
            <a:endParaRPr lang="fa-IR" sz="8000" dirty="0">
              <a:cs typeface="B Homa" panose="00000400000000000000" pitchFamily="2" charset="-78"/>
            </a:endParaRPr>
          </a:p>
        </p:txBody>
      </p:sp>
      <p:pic>
        <p:nvPicPr>
          <p:cNvPr id="14" name="Picture 13"/>
          <p:cNvPicPr>
            <a:picLocks noChangeAspect="1"/>
          </p:cNvPicPr>
          <p:nvPr/>
        </p:nvPicPr>
        <p:blipFill>
          <a:blip r:embed="rId3" cstate="print">
            <a:duotone>
              <a:prstClr val="black"/>
              <a:schemeClr val="tx2">
                <a:tint val="45000"/>
                <a:satMod val="400000"/>
              </a:schemeClr>
            </a:duotone>
          </a:blip>
          <a:stretch>
            <a:fillRect/>
          </a:stretch>
        </p:blipFill>
        <p:spPr>
          <a:xfrm>
            <a:off x="7547800" y="177777"/>
            <a:ext cx="1977200" cy="1193823"/>
          </a:xfrm>
          <a:prstGeom prst="rect">
            <a:avLst/>
          </a:prstGeom>
        </p:spPr>
      </p:pic>
      <p:pic>
        <p:nvPicPr>
          <p:cNvPr id="16" name="Picture 15"/>
          <p:cNvPicPr>
            <a:picLocks noChangeAspect="1"/>
          </p:cNvPicPr>
          <p:nvPr/>
        </p:nvPicPr>
        <p:blipFill>
          <a:blip r:embed="rId4" cstate="print">
            <a:duotone>
              <a:prstClr val="black"/>
              <a:schemeClr val="tx2">
                <a:tint val="45000"/>
                <a:satMod val="400000"/>
              </a:schemeClr>
            </a:duotone>
          </a:blip>
          <a:stretch>
            <a:fillRect/>
          </a:stretch>
        </p:blipFill>
        <p:spPr>
          <a:xfrm flipH="1">
            <a:off x="-304800" y="194926"/>
            <a:ext cx="1948798" cy="1176674"/>
          </a:xfrm>
          <a:prstGeom prst="rect">
            <a:avLst/>
          </a:prstGeom>
        </p:spPr>
      </p:pic>
      <p:sp>
        <p:nvSpPr>
          <p:cNvPr id="8" name="Rounded Rectangle 7"/>
          <p:cNvSpPr/>
          <p:nvPr/>
        </p:nvSpPr>
        <p:spPr>
          <a:xfrm>
            <a:off x="3429000" y="1438268"/>
            <a:ext cx="5210196" cy="100013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r" rtl="1"/>
            <a:r>
              <a:rPr lang="fa-IR" sz="2700" dirty="0" smtClean="0">
                <a:cs typeface="B Traffic" panose="00000400000000000000" pitchFamily="2" charset="-78"/>
              </a:rPr>
              <a:t>تصویب عهدنامه،آویزان کردن آن در کعبه و پیمان وفاداری به‌آن تا هنگام مرگ</a:t>
            </a:r>
          </a:p>
        </p:txBody>
      </p:sp>
      <p:sp>
        <p:nvSpPr>
          <p:cNvPr id="10" name="Rounded Rectangle 9"/>
          <p:cNvSpPr/>
          <p:nvPr/>
        </p:nvSpPr>
        <p:spPr>
          <a:xfrm>
            <a:off x="762000" y="3124200"/>
            <a:ext cx="7848600" cy="838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rtl="1">
              <a:buNone/>
            </a:pPr>
            <a:r>
              <a:rPr lang="fa-IR" sz="2800" dirty="0" smtClean="0">
                <a:cs typeface="B Traffic" panose="00000400000000000000" pitchFamily="2" charset="-78"/>
              </a:rPr>
              <a:t> 1-توقف هرگونه خرید و فروش با مسلمانان</a:t>
            </a:r>
            <a:endParaRPr lang="fa-IR" sz="2800" dirty="0">
              <a:cs typeface="B Traffic" panose="00000400000000000000" pitchFamily="2" charset="-78"/>
            </a:endParaRPr>
          </a:p>
        </p:txBody>
      </p:sp>
      <p:sp>
        <p:nvSpPr>
          <p:cNvPr id="12" name="Rounded Rectangle 11"/>
          <p:cNvSpPr/>
          <p:nvPr/>
        </p:nvSpPr>
        <p:spPr>
          <a:xfrm>
            <a:off x="762000" y="4114800"/>
            <a:ext cx="7848600" cy="838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rtl="1"/>
            <a:r>
              <a:rPr lang="fa-IR" sz="2800" dirty="0" smtClean="0">
                <a:cs typeface="B Traffic" panose="00000400000000000000" pitchFamily="2" charset="-78"/>
              </a:rPr>
              <a:t>2- ممنوعیت معاشرت، ارتباط و ازدواج</a:t>
            </a:r>
            <a:endParaRPr lang="fa-IR" sz="2800" dirty="0">
              <a:cs typeface="B Traffic" panose="00000400000000000000" pitchFamily="2" charset="-78"/>
            </a:endParaRPr>
          </a:p>
        </p:txBody>
      </p:sp>
      <p:sp>
        <p:nvSpPr>
          <p:cNvPr id="13" name="Rounded Rectangle 12"/>
          <p:cNvSpPr/>
          <p:nvPr/>
        </p:nvSpPr>
        <p:spPr>
          <a:xfrm>
            <a:off x="762000" y="5105400"/>
            <a:ext cx="7848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rtl="1">
              <a:buNone/>
            </a:pPr>
            <a:r>
              <a:rPr lang="fa-IR" sz="2800" dirty="0" smtClean="0">
                <a:cs typeface="B Traffic" panose="00000400000000000000" pitchFamily="2" charset="-78"/>
              </a:rPr>
              <a:t>3- حمایت از جبهه مخالف پیامبر</a:t>
            </a:r>
            <a:r>
              <a:rPr lang="fa-IR" sz="1600" dirty="0" smtClean="0">
                <a:cs typeface="B Traffic" panose="00000400000000000000" pitchFamily="2" charset="-78"/>
              </a:rPr>
              <a:t>(ص)</a:t>
            </a:r>
            <a:endParaRPr lang="fa-IR" sz="2800" dirty="0">
              <a:cs typeface="B Traffic" panose="00000400000000000000" pitchFamily="2" charset="-78"/>
            </a:endParaRPr>
          </a:p>
        </p:txBody>
      </p:sp>
      <p:sp>
        <p:nvSpPr>
          <p:cNvPr id="9" name="Down Arrow 8"/>
          <p:cNvSpPr/>
          <p:nvPr/>
        </p:nvSpPr>
        <p:spPr>
          <a:xfrm>
            <a:off x="381000" y="1524000"/>
            <a:ext cx="3048000" cy="1828800"/>
          </a:xfrm>
          <a:prstGeom prst="downArrow">
            <a:avLst>
              <a:gd name="adj1" fmla="val 74264"/>
              <a:gd name="adj2"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3600" dirty="0" smtClean="0">
                <a:solidFill>
                  <a:srgbClr val="C00000"/>
                </a:solidFill>
                <a:cs typeface="B Traffic" panose="00000400000000000000" pitchFamily="2" charset="-78"/>
              </a:rPr>
              <a:t>بندهای آن:</a:t>
            </a:r>
            <a:endParaRPr lang="en-US" sz="3600" dirty="0">
              <a:solidFill>
                <a:srgbClr val="C00000"/>
              </a:solidFill>
            </a:endParaRPr>
          </a:p>
        </p:txBody>
      </p:sp>
      <p:pic>
        <p:nvPicPr>
          <p:cNvPr id="15" name="Picture 14">
            <a:hlinkClick r:id="rId5" action="ppaction://hlinkfile"/>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6063941"/>
            <a:ext cx="811473" cy="794059"/>
          </a:xfrm>
          <a:prstGeom prst="rect">
            <a:avLst/>
          </a:prstGeom>
        </p:spPr>
      </p:pic>
    </p:spTree>
    <p:extLst>
      <p:ext uri="{BB962C8B-B14F-4D97-AF65-F5344CB8AC3E}">
        <p14:creationId xmlns:p14="http://schemas.microsoft.com/office/powerpoint/2010/main" xmlns="" val="34715174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randombar(horizontal)">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35262" y="167780"/>
            <a:ext cx="6572296" cy="1046642"/>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2000" b="1" dirty="0">
                <a:cs typeface="B Homa" pitchFamily="2" charset="-78"/>
              </a:rPr>
              <a:t>تقسیم بندي تاريخ از نظر شهيد مطهري به دو  بخش نقلی و عملی </a:t>
            </a:r>
            <a:endParaRPr lang="en-US" sz="2000" dirty="0">
              <a:cs typeface="B Homa" pitchFamily="2" charset="-78"/>
            </a:endParaRPr>
          </a:p>
        </p:txBody>
      </p:sp>
      <p:pic>
        <p:nvPicPr>
          <p:cNvPr id="9"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1712589" y="175749"/>
            <a:ext cx="728213" cy="1096312"/>
          </a:xfrm>
          <a:prstGeom prst="rect">
            <a:avLst/>
          </a:prstGeom>
          <a:noFill/>
        </p:spPr>
      </p:pic>
      <p:pic>
        <p:nvPicPr>
          <p:cNvPr id="10"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8082207" y="97372"/>
            <a:ext cx="758478" cy="1141874"/>
          </a:xfrm>
          <a:prstGeom prst="rect">
            <a:avLst/>
          </a:prstGeom>
          <a:noFill/>
        </p:spPr>
      </p:pic>
      <p:pic>
        <p:nvPicPr>
          <p:cNvPr id="1026" name="Picture 2" descr="C:\Users\hamidi.t\Desktop\farhangnews_134021-382454-1436434288.jpg"/>
          <p:cNvPicPr>
            <a:picLocks noChangeAspect="1" noChangeArrowheads="1"/>
          </p:cNvPicPr>
          <p:nvPr/>
        </p:nvPicPr>
        <p:blipFill>
          <a:blip r:embed="rId4"/>
          <a:srcRect r="37772"/>
          <a:stretch>
            <a:fillRect/>
          </a:stretch>
        </p:blipFill>
        <p:spPr bwMode="auto">
          <a:xfrm>
            <a:off x="-71470" y="1493838"/>
            <a:ext cx="2633649" cy="2925762"/>
          </a:xfrm>
          <a:prstGeom prst="rect">
            <a:avLst/>
          </a:prstGeom>
        </p:spPr>
        <p:style>
          <a:lnRef idx="2">
            <a:schemeClr val="dk1"/>
          </a:lnRef>
          <a:fillRef idx="1">
            <a:schemeClr val="lt1"/>
          </a:fillRef>
          <a:effectRef idx="0">
            <a:schemeClr val="dk1"/>
          </a:effectRef>
          <a:fontRef idx="minor">
            <a:schemeClr val="dk1"/>
          </a:fontRef>
        </p:style>
      </p:pic>
      <p:sp>
        <p:nvSpPr>
          <p:cNvPr id="12" name="Rounded Rectangle 11"/>
          <p:cNvSpPr/>
          <p:nvPr/>
        </p:nvSpPr>
        <p:spPr>
          <a:xfrm>
            <a:off x="2667000" y="2057400"/>
            <a:ext cx="6248400" cy="2438400"/>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just" rtl="1"/>
            <a:r>
              <a:rPr lang="fa-IR" sz="2800" dirty="0" smtClean="0">
                <a:solidFill>
                  <a:schemeClr val="tx1"/>
                </a:solidFill>
                <a:cs typeface="B Traffic" pitchFamily="2" charset="-78"/>
              </a:rPr>
              <a:t>علم به وقایع و حوادث سپری شده و آگاهی از اوضاع و احوال گذشتگان است. زندگی</a:t>
            </a:r>
            <a:r>
              <a:rPr lang="en-US" sz="2800" dirty="0" smtClean="0">
                <a:solidFill>
                  <a:schemeClr val="tx1"/>
                </a:solidFill>
                <a:cs typeface="B Traffic" pitchFamily="2" charset="-78"/>
              </a:rPr>
              <a:t> </a:t>
            </a:r>
            <a:r>
              <a:rPr lang="fa-IR" sz="2800" dirty="0" smtClean="0">
                <a:solidFill>
                  <a:schemeClr val="tx1"/>
                </a:solidFill>
                <a:cs typeface="B Traffic" pitchFamily="2" charset="-78"/>
              </a:rPr>
              <a:t>نامه‌ها، فتح</a:t>
            </a:r>
            <a:r>
              <a:rPr lang="en-US" sz="2800" dirty="0" smtClean="0">
                <a:solidFill>
                  <a:schemeClr val="tx1"/>
                </a:solidFill>
                <a:cs typeface="B Traffic" pitchFamily="2" charset="-78"/>
              </a:rPr>
              <a:t> </a:t>
            </a:r>
            <a:r>
              <a:rPr lang="fa-IR" sz="2800" dirty="0" smtClean="0">
                <a:solidFill>
                  <a:schemeClr val="tx1"/>
                </a:solidFill>
                <a:cs typeface="B Traffic" pitchFamily="2" charset="-78"/>
              </a:rPr>
              <a:t>نامه‌ها و سیره‌ها از این نمونه است. در واقع علم به «بودن»هاست؛ زیرا به گذشته تعلق دارد.</a:t>
            </a:r>
            <a:endParaRPr lang="en-US" sz="2800" dirty="0" smtClean="0">
              <a:solidFill>
                <a:schemeClr val="tx1"/>
              </a:solidFill>
              <a:cs typeface="B Traffic" pitchFamily="2" charset="-78"/>
            </a:endParaRPr>
          </a:p>
        </p:txBody>
      </p:sp>
      <p:sp>
        <p:nvSpPr>
          <p:cNvPr id="11" name="Right Arrow 10"/>
          <p:cNvSpPr/>
          <p:nvPr/>
        </p:nvSpPr>
        <p:spPr>
          <a:xfrm flipH="1">
            <a:off x="6019800" y="990600"/>
            <a:ext cx="2895600" cy="121920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lvl="1" algn="r" rtl="1"/>
            <a:r>
              <a:rPr lang="fa-IR" sz="2400" b="1" dirty="0" smtClean="0">
                <a:solidFill>
                  <a:srgbClr val="FF0000"/>
                </a:solidFill>
                <a:cs typeface="B Traffic" pitchFamily="2" charset="-78"/>
              </a:rPr>
              <a:t>تاریخ نقلی:</a:t>
            </a:r>
            <a:endParaRPr lang="fa-IR" sz="2400" dirty="0" smtClean="0">
              <a:cs typeface="B Traffic" pitchFamily="2" charset="-78"/>
            </a:endParaRPr>
          </a:p>
        </p:txBody>
      </p:sp>
      <p:sp>
        <p:nvSpPr>
          <p:cNvPr id="13" name="Rounded Rectangle 12"/>
          <p:cNvSpPr/>
          <p:nvPr/>
        </p:nvSpPr>
        <p:spPr>
          <a:xfrm>
            <a:off x="228600" y="4572000"/>
            <a:ext cx="8686800" cy="20574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rtl="1"/>
            <a:r>
              <a:rPr lang="fa-IR" sz="2800" dirty="0" smtClean="0">
                <a:solidFill>
                  <a:srgbClr val="FF0000"/>
                </a:solidFill>
                <a:cs typeface="B Traffic" pitchFamily="2" charset="-78"/>
              </a:rPr>
              <a:t>تا</a:t>
            </a:r>
            <a:r>
              <a:rPr lang="fa-IR" sz="2800" b="1" dirty="0" smtClean="0">
                <a:solidFill>
                  <a:srgbClr val="FF0000"/>
                </a:solidFill>
                <a:cs typeface="B Traffic" pitchFamily="2" charset="-78"/>
              </a:rPr>
              <a:t>ریخ علمی: </a:t>
            </a:r>
            <a:r>
              <a:rPr lang="fa-IR" sz="2800" dirty="0" smtClean="0">
                <a:cs typeface="B Traffic" pitchFamily="2" charset="-78"/>
              </a:rPr>
              <a:t>یعنی مطالعه، بررسی و تحلیل وقایع گذشته و استنباط قواعد و سنت‌های حاکم بر زندگی گذشتگان.در واقع تاریخ نقلی (حوادث و وقایع گذشته) مبادی و مقدمات این علم شمرده می‌شود.</a:t>
            </a:r>
            <a:endParaRPr lang="en-US" sz="2800" dirty="0" smtClean="0">
              <a:cs typeface="B Traffic" pitchFamily="2" charset="-78"/>
            </a:endParaRPr>
          </a:p>
        </p:txBody>
      </p:sp>
      <p:pic>
        <p:nvPicPr>
          <p:cNvPr id="14" name="Picture 1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heckerboard(across)">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1"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hiyasvand\Desktop\png\يبفurl.pn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6508065" y="304800"/>
            <a:ext cx="2635935" cy="2618324"/>
          </a:xfrm>
          <a:prstGeom prst="rect">
            <a:avLst/>
          </a:prstGeom>
          <a:noFill/>
        </p:spPr>
      </p:pic>
      <p:sp>
        <p:nvSpPr>
          <p:cNvPr id="8" name="Rounded Rectangle 7"/>
          <p:cNvSpPr/>
          <p:nvPr/>
        </p:nvSpPr>
        <p:spPr>
          <a:xfrm>
            <a:off x="1219200" y="1066800"/>
            <a:ext cx="6696100" cy="10668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justLow" rtl="1">
              <a:buNone/>
            </a:pPr>
            <a:r>
              <a:rPr lang="fa-IR" sz="2400" dirty="0" smtClean="0">
                <a:solidFill>
                  <a:schemeClr val="tx1"/>
                </a:solidFill>
                <a:cs typeface="B Traffic" panose="00000400000000000000" pitchFamily="2" charset="-78"/>
              </a:rPr>
              <a:t>مدت 3 سال در شعب ابی طالب دوران سختی بر پیامبر</a:t>
            </a:r>
            <a:r>
              <a:rPr lang="fa-IR" sz="1400" dirty="0" smtClean="0">
                <a:solidFill>
                  <a:schemeClr val="tx1"/>
                </a:solidFill>
                <a:cs typeface="B Traffic" panose="00000400000000000000" pitchFamily="2" charset="-78"/>
              </a:rPr>
              <a:t>(ص)</a:t>
            </a:r>
            <a:r>
              <a:rPr lang="fa-IR" sz="2400" dirty="0" smtClean="0">
                <a:solidFill>
                  <a:schemeClr val="tx1"/>
                </a:solidFill>
                <a:cs typeface="B Traffic" panose="00000400000000000000" pitchFamily="2" charset="-78"/>
              </a:rPr>
              <a:t> و مسلمانان گذشت تا اینکه موریانه عهدنامه را خورد.</a:t>
            </a:r>
            <a:endParaRPr lang="en-US" sz="2400" dirty="0">
              <a:solidFill>
                <a:schemeClr val="tx1"/>
              </a:solidFill>
              <a:cs typeface="B Traffic" panose="00000400000000000000" pitchFamily="2" charset="-78"/>
            </a:endParaRPr>
          </a:p>
        </p:txBody>
      </p:sp>
      <p:pic>
        <p:nvPicPr>
          <p:cNvPr id="10"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2631365" y="2057400"/>
            <a:ext cx="3998035" cy="3971324"/>
          </a:xfrm>
          <a:prstGeom prst="rect">
            <a:avLst/>
          </a:prstGeom>
          <a:noFill/>
        </p:spPr>
      </p:pic>
      <p:sp>
        <p:nvSpPr>
          <p:cNvPr id="11" name="Oval 10"/>
          <p:cNvSpPr/>
          <p:nvPr/>
        </p:nvSpPr>
        <p:spPr>
          <a:xfrm>
            <a:off x="2931721" y="2300658"/>
            <a:ext cx="3280557" cy="308183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rtl="1">
              <a:buNone/>
            </a:pPr>
            <a:r>
              <a:rPr lang="fa-IR" sz="3200" dirty="0" smtClean="0">
                <a:solidFill>
                  <a:srgbClr val="FFFF00"/>
                </a:solidFill>
                <a:cs typeface="B Traffic" panose="00000400000000000000" pitchFamily="2" charset="-78"/>
              </a:rPr>
              <a:t>عام الخزن:</a:t>
            </a:r>
            <a:r>
              <a:rPr lang="en-US" sz="3200" dirty="0" smtClean="0">
                <a:solidFill>
                  <a:srgbClr val="FFFF00"/>
                </a:solidFill>
                <a:cs typeface="B Traffic" panose="00000400000000000000" pitchFamily="2" charset="-78"/>
              </a:rPr>
              <a:t> </a:t>
            </a:r>
          </a:p>
          <a:p>
            <a:pPr algn="ctr" rtl="1">
              <a:buNone/>
            </a:pPr>
            <a:r>
              <a:rPr lang="fa-IR" sz="3200" dirty="0" smtClean="0">
                <a:cs typeface="B Traffic" panose="00000400000000000000" pitchFamily="2" charset="-78"/>
              </a:rPr>
              <a:t>سال دهم هجرت فوت ابوطالب و خدیجه</a:t>
            </a:r>
            <a:endParaRPr lang="en-US" sz="3200" dirty="0">
              <a:cs typeface="B Traffic" panose="00000400000000000000" pitchFamily="2" charset="-78"/>
            </a:endParaRPr>
          </a:p>
        </p:txBody>
      </p:sp>
      <p:pic>
        <p:nvPicPr>
          <p:cNvPr id="12" name="Picture 2" descr="http://www.mashreghnews.ir/files/fa/news/1392/4/27/370206_385.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40" t="7916" r="1726" b="8529"/>
          <a:stretch/>
        </p:blipFill>
        <p:spPr bwMode="auto">
          <a:xfrm>
            <a:off x="1317967" y="2160896"/>
            <a:ext cx="6304990" cy="4059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8" y="0"/>
            <a:ext cx="1206896" cy="1295400"/>
          </a:xfrm>
          <a:prstGeom prst="rect">
            <a:avLst/>
          </a:prstGeom>
        </p:spPr>
      </p:pic>
    </p:spTree>
    <p:extLst>
      <p:ext uri="{BB962C8B-B14F-4D97-AF65-F5344CB8AC3E}">
        <p14:creationId xmlns:p14="http://schemas.microsoft.com/office/powerpoint/2010/main" xmlns="" val="40735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36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9570" y="1519662"/>
            <a:ext cx="3810000" cy="3784543"/>
          </a:xfrm>
          <a:prstGeom prst="rect">
            <a:avLst/>
          </a:prstGeom>
          <a:noFill/>
        </p:spPr>
      </p:pic>
      <p:sp>
        <p:nvSpPr>
          <p:cNvPr id="5" name="Title 1"/>
          <p:cNvSpPr txBox="1">
            <a:spLocks/>
          </p:cNvSpPr>
          <p:nvPr/>
        </p:nvSpPr>
        <p:spPr>
          <a:xfrm>
            <a:off x="2286000" y="304907"/>
            <a:ext cx="6400799" cy="9904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p>
            <a:pPr algn="ctr" rtl="1">
              <a:buNone/>
            </a:pPr>
            <a:r>
              <a:rPr lang="fa-IR" sz="4800" dirty="0" smtClean="0">
                <a:cs typeface="B Homa" panose="00000400000000000000" pitchFamily="2" charset="-78"/>
              </a:rPr>
              <a:t>راز </a:t>
            </a:r>
            <a:r>
              <a:rPr lang="fa-IR" sz="4800" dirty="0">
                <a:cs typeface="B Homa" panose="00000400000000000000" pitchFamily="2" charset="-78"/>
              </a:rPr>
              <a:t>دلدادگی </a:t>
            </a:r>
            <a:r>
              <a:rPr lang="fa-IR" sz="4800" dirty="0" smtClean="0">
                <a:cs typeface="B Homa" panose="00000400000000000000" pitchFamily="2" charset="-78"/>
              </a:rPr>
              <a:t>خدیجه</a:t>
            </a:r>
            <a:r>
              <a:rPr lang="fa-IR" sz="2000" dirty="0" smtClean="0">
                <a:cs typeface="B Homa" panose="00000400000000000000" pitchFamily="2" charset="-78"/>
              </a:rPr>
              <a:t>(س)</a:t>
            </a:r>
            <a:r>
              <a:rPr lang="fa-IR" sz="4800" dirty="0" smtClean="0">
                <a:cs typeface="B Homa" panose="00000400000000000000" pitchFamily="2" charset="-78"/>
              </a:rPr>
              <a:t>                                                </a:t>
            </a:r>
            <a:endParaRPr lang="fa-IR" sz="4800" dirty="0">
              <a:cs typeface="B Homa" panose="00000400000000000000" pitchFamily="2" charset="-78"/>
            </a:endParaRPr>
          </a:p>
        </p:txBody>
      </p:sp>
      <p:sp>
        <p:nvSpPr>
          <p:cNvPr id="4" name="Snip and Round Single Corner Rectangle 3"/>
          <p:cNvSpPr/>
          <p:nvPr/>
        </p:nvSpPr>
        <p:spPr>
          <a:xfrm flipH="1">
            <a:off x="1600200" y="1295400"/>
            <a:ext cx="7085001" cy="3039049"/>
          </a:xfrm>
          <a:prstGeom prst="snip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rtl="1">
              <a:buNone/>
            </a:pPr>
            <a:endParaRPr lang="en-US" dirty="0">
              <a:cs typeface="2  Esfehan" pitchFamily="2" charset="-78"/>
            </a:endParaRPr>
          </a:p>
        </p:txBody>
      </p:sp>
      <p:pic>
        <p:nvPicPr>
          <p:cNvPr id="14" name="Picture 13"/>
          <p:cNvPicPr>
            <a:picLocks noChangeAspect="1"/>
          </p:cNvPicPr>
          <p:nvPr/>
        </p:nvPicPr>
        <p:blipFill>
          <a:blip r:embed="rId3" cstate="print">
            <a:duotone>
              <a:schemeClr val="accent2">
                <a:shade val="45000"/>
                <a:satMod val="135000"/>
              </a:schemeClr>
              <a:prstClr val="white"/>
            </a:duotone>
          </a:blip>
          <a:stretch>
            <a:fillRect/>
          </a:stretch>
        </p:blipFill>
        <p:spPr>
          <a:xfrm>
            <a:off x="7624000" y="228600"/>
            <a:ext cx="1977200" cy="1193823"/>
          </a:xfrm>
          <a:prstGeom prst="rect">
            <a:avLst/>
          </a:prstGeom>
        </p:spPr>
      </p:pic>
      <p:sp>
        <p:nvSpPr>
          <p:cNvPr id="2" name="Snip Single Corner Rectangle 1"/>
          <p:cNvSpPr/>
          <p:nvPr/>
        </p:nvSpPr>
        <p:spPr>
          <a:xfrm>
            <a:off x="2350692" y="988308"/>
            <a:ext cx="6363816" cy="3780592"/>
          </a:xfrm>
          <a:prstGeom prst="snip1Rect">
            <a:avLst/>
          </a:prstGeom>
        </p:spPr>
        <p:txBody>
          <a:bodyPr wrap="square">
            <a:spAutoFit/>
          </a:bodyPr>
          <a:lstStyle/>
          <a:p>
            <a:pPr algn="justLow" rtl="1"/>
            <a:r>
              <a:rPr lang="fa-IR" sz="2800" dirty="0">
                <a:solidFill>
                  <a:schemeClr val="bg1"/>
                </a:solidFill>
                <a:cs typeface="B Traffic" panose="00000400000000000000" pitchFamily="2" charset="-78"/>
              </a:rPr>
              <a:t>بی تردید خدیجه،که چهل سال در جامعه اشرافی زیسته است در آستانه ازدواج با پیامبر زنی </a:t>
            </a:r>
            <a:r>
              <a:rPr lang="fa-IR" sz="2800" dirty="0" smtClean="0">
                <a:solidFill>
                  <a:schemeClr val="bg1"/>
                </a:solidFill>
                <a:cs typeface="B Traffic" panose="00000400000000000000" pitchFamily="2" charset="-78"/>
              </a:rPr>
              <a:t>ثروتمندبود. خدیجه </a:t>
            </a:r>
            <a:r>
              <a:rPr lang="fa-IR" sz="2800" dirty="0">
                <a:solidFill>
                  <a:schemeClr val="bg1"/>
                </a:solidFill>
                <a:cs typeface="B Traffic" panose="00000400000000000000" pitchFamily="2" charset="-78"/>
              </a:rPr>
              <a:t>در حالی به همسری حضرت محمد</a:t>
            </a:r>
            <a:r>
              <a:rPr lang="fa-IR" sz="1600" dirty="0">
                <a:solidFill>
                  <a:schemeClr val="bg1"/>
                </a:solidFill>
                <a:cs typeface="B Traffic" panose="00000400000000000000" pitchFamily="2" charset="-78"/>
              </a:rPr>
              <a:t>(ص</a:t>
            </a:r>
            <a:r>
              <a:rPr lang="fa-IR" sz="1600" dirty="0" smtClean="0">
                <a:solidFill>
                  <a:schemeClr val="bg1"/>
                </a:solidFill>
                <a:cs typeface="B Traffic" panose="00000400000000000000" pitchFamily="2" charset="-78"/>
              </a:rPr>
              <a:t>)</a:t>
            </a:r>
            <a:r>
              <a:rPr lang="fa-IR" sz="2800" dirty="0" smtClean="0">
                <a:solidFill>
                  <a:schemeClr val="bg1"/>
                </a:solidFill>
                <a:cs typeface="B Traffic" panose="00000400000000000000" pitchFamily="2" charset="-78"/>
              </a:rPr>
              <a:t> رغبت </a:t>
            </a:r>
            <a:r>
              <a:rPr lang="fa-IR" sz="2800" dirty="0">
                <a:solidFill>
                  <a:schemeClr val="bg1"/>
                </a:solidFill>
                <a:cs typeface="B Traffic" panose="00000400000000000000" pitchFamily="2" charset="-78"/>
              </a:rPr>
              <a:t>نشان داد که بزرگانی از مکه در آرزوی ازدواج با او </a:t>
            </a:r>
            <a:r>
              <a:rPr lang="fa-IR" sz="2800" dirty="0" smtClean="0">
                <a:solidFill>
                  <a:schemeClr val="bg1"/>
                </a:solidFill>
                <a:cs typeface="B Traffic" panose="00000400000000000000" pitchFamily="2" charset="-78"/>
              </a:rPr>
              <a:t>بودند. به </a:t>
            </a:r>
            <a:r>
              <a:rPr lang="fa-IR" sz="2800" dirty="0">
                <a:solidFill>
                  <a:schemeClr val="bg1"/>
                </a:solidFill>
                <a:cs typeface="B Traffic" panose="00000400000000000000" pitchFamily="2" charset="-78"/>
              </a:rPr>
              <a:t>یقین آرامش</a:t>
            </a:r>
            <a:r>
              <a:rPr lang="fa-IR" sz="2800" dirty="0" smtClean="0">
                <a:solidFill>
                  <a:schemeClr val="bg1"/>
                </a:solidFill>
                <a:cs typeface="B Traffic" panose="00000400000000000000" pitchFamily="2" charset="-78"/>
              </a:rPr>
              <a:t>، صداقت، وقار </a:t>
            </a:r>
            <a:r>
              <a:rPr lang="fa-IR" sz="2800" dirty="0">
                <a:solidFill>
                  <a:schemeClr val="bg1"/>
                </a:solidFill>
                <a:cs typeface="B Traffic" panose="00000400000000000000" pitchFamily="2" charset="-78"/>
              </a:rPr>
              <a:t>و معرفت حضرت محمد</a:t>
            </a:r>
            <a:r>
              <a:rPr lang="fa-IR" sz="1600" dirty="0">
                <a:solidFill>
                  <a:schemeClr val="bg1"/>
                </a:solidFill>
                <a:cs typeface="B Traffic" panose="00000400000000000000" pitchFamily="2" charset="-78"/>
              </a:rPr>
              <a:t>(ص</a:t>
            </a:r>
            <a:r>
              <a:rPr lang="fa-IR" sz="1600" dirty="0" smtClean="0">
                <a:solidFill>
                  <a:schemeClr val="bg1"/>
                </a:solidFill>
                <a:cs typeface="B Traffic" panose="00000400000000000000" pitchFamily="2" charset="-78"/>
              </a:rPr>
              <a:t>)</a:t>
            </a:r>
            <a:r>
              <a:rPr lang="fa-IR" sz="2800" dirty="0" smtClean="0">
                <a:solidFill>
                  <a:schemeClr val="bg1"/>
                </a:solidFill>
                <a:cs typeface="B Traffic" panose="00000400000000000000" pitchFamily="2" charset="-78"/>
              </a:rPr>
              <a:t> سبب </a:t>
            </a:r>
            <a:r>
              <a:rPr lang="fa-IR" sz="2800" dirty="0">
                <a:solidFill>
                  <a:schemeClr val="bg1"/>
                </a:solidFill>
                <a:cs typeface="B Traffic" panose="00000400000000000000" pitchFamily="2" charset="-78"/>
              </a:rPr>
              <a:t>دلبستگی خدیجه به وی گردید. </a:t>
            </a:r>
            <a:endParaRPr lang="fa-IR" sz="2800" b="1" dirty="0">
              <a:solidFill>
                <a:schemeClr val="bg1"/>
              </a:solidFill>
              <a:cs typeface="B Traffic" panose="00000400000000000000" pitchFamily="2" charset="-78"/>
            </a:endParaRPr>
          </a:p>
          <a:p>
            <a:pPr algn="r" rtl="1">
              <a:buNone/>
            </a:pPr>
            <a:endParaRPr lang="en-US" sz="2400" dirty="0">
              <a:solidFill>
                <a:schemeClr val="bg1"/>
              </a:solidFill>
              <a:cs typeface="B Traffic" panose="00000400000000000000" pitchFamily="2" charset="-78"/>
            </a:endParaRPr>
          </a:p>
        </p:txBody>
      </p:sp>
      <p:pic>
        <p:nvPicPr>
          <p:cNvPr id="1026" name="Picture 2" descr="C:\Users\hamidi.t\Desktop\Khadijeh31.jpg"/>
          <p:cNvPicPr>
            <a:picLocks noChangeAspect="1" noChangeArrowheads="1"/>
          </p:cNvPicPr>
          <p:nvPr/>
        </p:nvPicPr>
        <p:blipFill>
          <a:blip r:embed="rId4"/>
          <a:srcRect/>
          <a:stretch>
            <a:fillRect/>
          </a:stretch>
        </p:blipFill>
        <p:spPr bwMode="auto">
          <a:xfrm>
            <a:off x="1600199" y="4343400"/>
            <a:ext cx="7085001" cy="2365744"/>
          </a:xfrm>
          <a:prstGeom prst="rect">
            <a:avLst/>
          </a:prstGeom>
          <a:noFill/>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24060312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286000" y="2006577"/>
            <a:ext cx="2919445" cy="2899938"/>
          </a:xfrm>
          <a:prstGeom prst="rect">
            <a:avLst/>
          </a:prstGeom>
          <a:noFill/>
        </p:spPr>
      </p:pic>
      <p:sp>
        <p:nvSpPr>
          <p:cNvPr id="5" name="Title 1"/>
          <p:cNvSpPr txBox="1">
            <a:spLocks/>
          </p:cNvSpPr>
          <p:nvPr/>
        </p:nvSpPr>
        <p:spPr>
          <a:xfrm>
            <a:off x="1447800" y="217264"/>
            <a:ext cx="7010399" cy="990493"/>
          </a:xfrm>
          <a:prstGeom prst="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Autofit/>
          </a:bodyPr>
          <a:lstStyle/>
          <a:p>
            <a:pPr algn="ctr" rtl="1">
              <a:buNone/>
            </a:pPr>
            <a:r>
              <a:rPr lang="fa-IR" sz="2800" b="1" dirty="0" smtClean="0">
                <a:cs typeface="B Homa" panose="00000400000000000000" pitchFamily="2" charset="-78"/>
              </a:rPr>
              <a:t>توقیف </a:t>
            </a:r>
            <a:r>
              <a:rPr lang="fa-IR" sz="2800" b="1" dirty="0">
                <a:cs typeface="B Homa" panose="00000400000000000000" pitchFamily="2" charset="-78"/>
              </a:rPr>
              <a:t>دعوت در مکه </a:t>
            </a:r>
            <a:r>
              <a:rPr lang="fa-IR" sz="2800" b="1" dirty="0" smtClean="0">
                <a:cs typeface="B Homa" panose="00000400000000000000" pitchFamily="2" charset="-78"/>
              </a:rPr>
              <a:t>و زمینه </a:t>
            </a:r>
            <a:r>
              <a:rPr lang="fa-IR" sz="2800" b="1" dirty="0">
                <a:cs typeface="B Homa" panose="00000400000000000000" pitchFamily="2" charset="-78"/>
              </a:rPr>
              <a:t>های هجرت به </a:t>
            </a:r>
            <a:r>
              <a:rPr lang="fa-IR" sz="2800" b="1" dirty="0" smtClean="0">
                <a:cs typeface="B Homa" panose="00000400000000000000" pitchFamily="2" charset="-78"/>
              </a:rPr>
              <a:t>مدینه</a:t>
            </a:r>
            <a:endParaRPr lang="fa-IR" sz="2400" b="1" dirty="0">
              <a:cs typeface="B Homa" panose="00000400000000000000" pitchFamily="2" charset="-78"/>
            </a:endParaRPr>
          </a:p>
        </p:txBody>
      </p:sp>
      <p:sp>
        <p:nvSpPr>
          <p:cNvPr id="4" name="Round Diagonal Corner Rectangle 3"/>
          <p:cNvSpPr/>
          <p:nvPr/>
        </p:nvSpPr>
        <p:spPr>
          <a:xfrm flipH="1">
            <a:off x="3124200" y="1371600"/>
            <a:ext cx="5754214" cy="2768577"/>
          </a:xfrm>
          <a:prstGeom prst="round2DiagRect">
            <a:avLst>
              <a:gd name="adj1" fmla="val 41800"/>
              <a:gd name="adj2" fmla="val 0"/>
            </a:avLst>
          </a:prstGeom>
        </p:spPr>
        <p:style>
          <a:lnRef idx="1">
            <a:schemeClr val="dk1"/>
          </a:lnRef>
          <a:fillRef idx="2">
            <a:schemeClr val="dk1"/>
          </a:fillRef>
          <a:effectRef idx="1">
            <a:schemeClr val="dk1"/>
          </a:effectRef>
          <a:fontRef idx="minor">
            <a:schemeClr val="dk1"/>
          </a:fontRef>
        </p:style>
        <p:txBody>
          <a:bodyPr rtlCol="1" anchor="ctr"/>
          <a:lstStyle/>
          <a:p>
            <a:pPr algn="just" rtl="1">
              <a:buNone/>
            </a:pPr>
            <a:r>
              <a:rPr lang="fa-IR" sz="2400" b="1" dirty="0" smtClean="0">
                <a:solidFill>
                  <a:srgbClr val="FF0000"/>
                </a:solidFill>
                <a:cs typeface="B Traffic" panose="00000400000000000000" pitchFamily="2" charset="-78"/>
              </a:rPr>
              <a:t>دوره دعوت مکی مبانی ارزش نظام کهن قبیله ای را سخت متزلزل کرد .</a:t>
            </a:r>
          </a:p>
          <a:p>
            <a:pPr algn="just" rtl="1">
              <a:buNone/>
            </a:pPr>
            <a:r>
              <a:rPr lang="fa-IR" sz="2400" b="1" dirty="0" smtClean="0">
                <a:solidFill>
                  <a:srgbClr val="00B050"/>
                </a:solidFill>
                <a:cs typeface="B Traffic" panose="00000400000000000000" pitchFamily="2" charset="-78"/>
              </a:rPr>
              <a:t>اما نتوانست حکومت تشکیل بدهد، به علت تعداد کم پیروان پیامبر برای فرابردن دامنه دعوت از مکه 2 اقدام انجام داد:</a:t>
            </a:r>
          </a:p>
        </p:txBody>
      </p:sp>
      <p:pic>
        <p:nvPicPr>
          <p:cNvPr id="14" name="Picture 13"/>
          <p:cNvPicPr>
            <a:picLocks noChangeAspect="1"/>
          </p:cNvPicPr>
          <p:nvPr/>
        </p:nvPicPr>
        <p:blipFill>
          <a:blip r:embed="rId3" cstate="print">
            <a:duotone>
              <a:prstClr val="black"/>
              <a:schemeClr val="tx2">
                <a:tint val="45000"/>
                <a:satMod val="400000"/>
              </a:schemeClr>
            </a:duotone>
          </a:blip>
          <a:stretch>
            <a:fillRect/>
          </a:stretch>
        </p:blipFill>
        <p:spPr>
          <a:xfrm rot="21258273">
            <a:off x="7469599" y="158814"/>
            <a:ext cx="1977200" cy="1193823"/>
          </a:xfrm>
          <a:prstGeom prst="rect">
            <a:avLst/>
          </a:prstGeom>
        </p:spPr>
      </p:pic>
      <p:grpSp>
        <p:nvGrpSpPr>
          <p:cNvPr id="8" name="Group 7"/>
          <p:cNvGrpSpPr/>
          <p:nvPr/>
        </p:nvGrpSpPr>
        <p:grpSpPr>
          <a:xfrm>
            <a:off x="304800" y="4267200"/>
            <a:ext cx="8610600" cy="1143000"/>
            <a:chOff x="963468" y="822960"/>
            <a:chExt cx="3110857" cy="1097280"/>
          </a:xfrm>
        </p:grpSpPr>
        <p:sp>
          <p:nvSpPr>
            <p:cNvPr id="9" name="Rounded Rectangle 8"/>
            <p:cNvSpPr/>
            <p:nvPr/>
          </p:nvSpPr>
          <p:spPr>
            <a:xfrm>
              <a:off x="963468" y="822960"/>
              <a:ext cx="3110857" cy="1097280"/>
            </a:xfrm>
            <a:prstGeom prst="roundRect">
              <a:avLst/>
            </a:prstGeom>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12" name="Rounded Rectangle 4"/>
            <p:cNvSpPr/>
            <p:nvPr/>
          </p:nvSpPr>
          <p:spPr>
            <a:xfrm>
              <a:off x="1017033" y="876525"/>
              <a:ext cx="3003727" cy="990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justLow" rtl="1">
                <a:buNone/>
              </a:pPr>
              <a:r>
                <a:rPr lang="fa-IR" sz="2800" dirty="0" smtClean="0">
                  <a:cs typeface="B Traffic" panose="00000400000000000000" pitchFamily="2" charset="-78"/>
                </a:rPr>
                <a:t>1- دعوت به پرستش خدا به قبایلی که برای تجارت به مکه می‌آمدند اما زیاد موفق نبودند.</a:t>
              </a:r>
              <a:endParaRPr lang="en-US" sz="2800" dirty="0">
                <a:cs typeface="B Traffic" panose="00000400000000000000" pitchFamily="2" charset="-78"/>
              </a:endParaRPr>
            </a:p>
          </p:txBody>
        </p:sp>
      </p:grpSp>
      <p:grpSp>
        <p:nvGrpSpPr>
          <p:cNvPr id="13" name="Group 12"/>
          <p:cNvGrpSpPr/>
          <p:nvPr/>
        </p:nvGrpSpPr>
        <p:grpSpPr>
          <a:xfrm>
            <a:off x="304800" y="5486400"/>
            <a:ext cx="8610600" cy="1143000"/>
            <a:chOff x="963468" y="822960"/>
            <a:chExt cx="3110857" cy="1097280"/>
          </a:xfrm>
        </p:grpSpPr>
        <p:sp>
          <p:nvSpPr>
            <p:cNvPr id="15" name="Rounded Rectangle 14"/>
            <p:cNvSpPr/>
            <p:nvPr/>
          </p:nvSpPr>
          <p:spPr>
            <a:xfrm>
              <a:off x="963468" y="822960"/>
              <a:ext cx="3110857" cy="1097280"/>
            </a:xfrm>
            <a:prstGeom prst="roundRect">
              <a:avLst/>
            </a:prstGeom>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16" name="Rounded Rectangle 4"/>
            <p:cNvSpPr/>
            <p:nvPr/>
          </p:nvSpPr>
          <p:spPr>
            <a:xfrm>
              <a:off x="1017033" y="876525"/>
              <a:ext cx="3003727" cy="990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justLow" rtl="1">
                <a:buNone/>
              </a:pPr>
              <a:r>
                <a:rPr lang="fa-IR" sz="2800" dirty="0" smtClean="0">
                  <a:cs typeface="B Traffic" panose="00000400000000000000" pitchFamily="2" charset="-78"/>
                </a:rPr>
                <a:t>2- رفتن به خارج مکه مثل شهر طائف در شوال سال دهم، نتیجه: امضای پیمان عقبه با یثربی‌ها.</a:t>
              </a:r>
            </a:p>
          </p:txBody>
        </p:sp>
      </p:grpSp>
      <p:pic>
        <p:nvPicPr>
          <p:cNvPr id="17" name="Picture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28811655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0" y="381000"/>
            <a:ext cx="3200400" cy="857248"/>
          </a:xfrm>
        </p:spPr>
        <p:style>
          <a:lnRef idx="3">
            <a:schemeClr val="lt1"/>
          </a:lnRef>
          <a:fillRef idx="1">
            <a:schemeClr val="accent2"/>
          </a:fillRef>
          <a:effectRef idx="1">
            <a:schemeClr val="accent2"/>
          </a:effectRef>
          <a:fontRef idx="minor">
            <a:schemeClr val="lt1"/>
          </a:fontRef>
        </p:style>
        <p:txBody>
          <a:bodyPr>
            <a:normAutofit/>
          </a:bodyPr>
          <a:lstStyle/>
          <a:p>
            <a:pPr algn="l" rtl="1"/>
            <a:r>
              <a:rPr lang="fa-IR" sz="3600" dirty="0" smtClean="0">
                <a:cs typeface="B Traffic" panose="00000400000000000000" pitchFamily="2" charset="-78"/>
              </a:rPr>
              <a:t>ماجرای عقبه:</a:t>
            </a:r>
          </a:p>
        </p:txBody>
      </p:sp>
      <p:pic>
        <p:nvPicPr>
          <p:cNvPr id="6" name="Picture 3" descr="C:\Users\satari\Desktop\انديشه 1 عكسها\png\AN071TR.PNG"/>
          <p:cNvPicPr>
            <a:picLocks noChangeAspect="1" noChangeArrowheads="1"/>
          </p:cNvPicPr>
          <p:nvPr/>
        </p:nvPicPr>
        <p:blipFill>
          <a:blip r:embed="rId2" cstate="print"/>
          <a:srcRect/>
          <a:stretch>
            <a:fillRect/>
          </a:stretch>
        </p:blipFill>
        <p:spPr bwMode="auto">
          <a:xfrm flipH="1">
            <a:off x="7239000" y="457200"/>
            <a:ext cx="785818" cy="734612"/>
          </a:xfrm>
          <a:prstGeom prst="rect">
            <a:avLst/>
          </a:prstGeom>
          <a:noFill/>
        </p:spPr>
      </p:pic>
      <p:sp>
        <p:nvSpPr>
          <p:cNvPr id="7" name="Horizontal Scroll 6"/>
          <p:cNvSpPr/>
          <p:nvPr/>
        </p:nvSpPr>
        <p:spPr>
          <a:xfrm>
            <a:off x="457200" y="1295400"/>
            <a:ext cx="8382000" cy="16002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r" rtl="1">
              <a:buNone/>
            </a:pPr>
            <a:r>
              <a:rPr lang="fa-IR" sz="2800" dirty="0" smtClean="0">
                <a:cs typeface="B Traffic" panose="00000400000000000000" pitchFamily="2" charset="-78"/>
              </a:rPr>
              <a:t>بزرگان قبیله خزرج به مکه آمده و جذب سخنان پیامبر</a:t>
            </a:r>
            <a:r>
              <a:rPr lang="fa-IR" sz="1600" dirty="0" smtClean="0">
                <a:cs typeface="B Traffic" panose="00000400000000000000" pitchFamily="2" charset="-78"/>
              </a:rPr>
              <a:t>(ص)</a:t>
            </a:r>
            <a:r>
              <a:rPr lang="fa-IR" sz="2800" dirty="0" smtClean="0">
                <a:cs typeface="B Traffic" panose="00000400000000000000" pitchFamily="2" charset="-78"/>
              </a:rPr>
              <a:t> شدند و از او دعوت کردند که به یثرب بیاید.</a:t>
            </a:r>
          </a:p>
        </p:txBody>
      </p:sp>
      <p:sp>
        <p:nvSpPr>
          <p:cNvPr id="8" name="Horizontal Scroll 7"/>
          <p:cNvSpPr/>
          <p:nvPr/>
        </p:nvSpPr>
        <p:spPr>
          <a:xfrm>
            <a:off x="419100" y="2503056"/>
            <a:ext cx="8458200" cy="21336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r" rtl="1">
              <a:buNone/>
            </a:pPr>
            <a:r>
              <a:rPr lang="fa-IR" sz="2400" dirty="0" smtClean="0">
                <a:cs typeface="B Traffic" panose="00000400000000000000" pitchFamily="2" charset="-78"/>
              </a:rPr>
              <a:t>پیامبر مصعب بن عمیر را با آنها فرستاد و او خبر استقبال مردم اوس و خزرج را داد.</a:t>
            </a:r>
            <a:endParaRPr lang="en-US" sz="2400" dirty="0" smtClean="0">
              <a:cs typeface="B Traffic" panose="00000400000000000000" pitchFamily="2" charset="-78"/>
            </a:endParaRPr>
          </a:p>
          <a:p>
            <a:pPr algn="r" rtl="1">
              <a:buNone/>
            </a:pPr>
            <a:r>
              <a:rPr lang="fa-IR" sz="2400" dirty="0" smtClean="0">
                <a:cs typeface="B Traffic" panose="00000400000000000000" pitchFamily="2" charset="-78"/>
              </a:rPr>
              <a:t>75 زن ومرد شبانگاه 13 ذی حجه در عقبه، دامنه کوه منا با پیامبر دیدار کردند.</a:t>
            </a:r>
          </a:p>
        </p:txBody>
      </p:sp>
      <p:sp>
        <p:nvSpPr>
          <p:cNvPr id="9" name="Title 1"/>
          <p:cNvSpPr txBox="1">
            <a:spLocks/>
          </p:cNvSpPr>
          <p:nvPr/>
        </p:nvSpPr>
        <p:spPr>
          <a:xfrm>
            <a:off x="4724400" y="5105400"/>
            <a:ext cx="3425538" cy="7355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algn="ctr" rtl="1">
              <a:buNone/>
            </a:pPr>
            <a:r>
              <a:rPr lang="fa-IR" sz="3200" dirty="0" smtClean="0">
                <a:cs typeface="B Traffic" panose="00000400000000000000" pitchFamily="2" charset="-78"/>
              </a:rPr>
              <a:t>عقبه دوم:</a:t>
            </a:r>
          </a:p>
        </p:txBody>
      </p:sp>
      <p:pic>
        <p:nvPicPr>
          <p:cNvPr id="10" name="Picture 2" descr="C:\Users\ghiyasvand\Desktop\png\bote2.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flipH="1" flipV="1">
            <a:off x="7721309" y="5070188"/>
            <a:ext cx="700649" cy="873412"/>
          </a:xfrm>
          <a:prstGeom prst="rect">
            <a:avLst/>
          </a:prstGeom>
          <a:noFill/>
        </p:spPr>
      </p:pic>
      <p:sp>
        <p:nvSpPr>
          <p:cNvPr id="11" name="Rounded Rectangle 10"/>
          <p:cNvSpPr/>
          <p:nvPr/>
        </p:nvSpPr>
        <p:spPr>
          <a:xfrm>
            <a:off x="1295400" y="5105400"/>
            <a:ext cx="37338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buNone/>
            </a:pPr>
            <a:r>
              <a:rPr lang="fa-IR" sz="3200" dirty="0" smtClean="0">
                <a:solidFill>
                  <a:srgbClr val="FF0000"/>
                </a:solidFill>
                <a:cs typeface="B Traffic" panose="00000400000000000000" pitchFamily="2" charset="-78"/>
              </a:rPr>
              <a:t>انتخاب 12نقیب</a:t>
            </a:r>
            <a:endParaRPr lang="fa-IR" sz="3200" dirty="0">
              <a:solidFill>
                <a:srgbClr val="FF0000"/>
              </a:solidFill>
              <a:cs typeface="B Traffic" panose="00000400000000000000" pitchFamily="2" charset="-78"/>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0"/>
            <a:ext cx="1153649" cy="1238248"/>
          </a:xfrm>
          <a:prstGeom prst="rect">
            <a:avLst/>
          </a:prstGeom>
        </p:spPr>
      </p:pic>
    </p:spTree>
    <p:extLst>
      <p:ext uri="{BB962C8B-B14F-4D97-AF65-F5344CB8AC3E}">
        <p14:creationId xmlns:p14="http://schemas.microsoft.com/office/powerpoint/2010/main" xmlns="" val="400533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par>
                                <p:cTn id="22" presetID="2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flipH="1">
            <a:off x="3708696" y="3048000"/>
            <a:ext cx="5105400" cy="2971800"/>
          </a:xfrm>
          <a:prstGeom prst="round2DiagRect">
            <a:avLst>
              <a:gd name="adj1" fmla="val 50000"/>
              <a:gd name="adj2" fmla="val 0"/>
            </a:avLst>
          </a:prstGeom>
        </p:spPr>
        <p:style>
          <a:lnRef idx="3">
            <a:schemeClr val="lt1"/>
          </a:lnRef>
          <a:fillRef idx="1">
            <a:schemeClr val="accent1"/>
          </a:fillRef>
          <a:effectRef idx="1">
            <a:schemeClr val="accent1"/>
          </a:effectRef>
          <a:fontRef idx="minor">
            <a:schemeClr val="lt1"/>
          </a:fontRef>
        </p:style>
        <p:txBody>
          <a:bodyPr rtlCol="1" anchor="ctr"/>
          <a:lstStyle/>
          <a:p>
            <a:pPr algn="justLow" rtl="1">
              <a:buNone/>
            </a:pPr>
            <a:r>
              <a:rPr lang="fa-IR" sz="2800" dirty="0" smtClean="0">
                <a:solidFill>
                  <a:srgbClr val="FFFF00"/>
                </a:solidFill>
                <a:cs typeface="B Traffic" panose="00000400000000000000" pitchFamily="2" charset="-78"/>
              </a:rPr>
              <a:t>خبر هجرت پیامبر</a:t>
            </a:r>
            <a:r>
              <a:rPr lang="fa-IR" sz="1400" dirty="0" smtClean="0">
                <a:solidFill>
                  <a:srgbClr val="FFFF00"/>
                </a:solidFill>
                <a:cs typeface="B Traffic" panose="00000400000000000000" pitchFamily="2" charset="-78"/>
              </a:rPr>
              <a:t>(ص)</a:t>
            </a:r>
            <a:r>
              <a:rPr lang="fa-IR" sz="2800" dirty="0" smtClean="0">
                <a:solidFill>
                  <a:srgbClr val="FFFF00"/>
                </a:solidFill>
                <a:cs typeface="B Traffic" panose="00000400000000000000" pitchFamily="2" charset="-78"/>
              </a:rPr>
              <a:t> به مدینه و دعوت آزادانه زنگ خطر برای وفاداران بت‌ها بود. </a:t>
            </a:r>
          </a:p>
        </p:txBody>
      </p:sp>
      <p:sp>
        <p:nvSpPr>
          <p:cNvPr id="6" name="Title 1"/>
          <p:cNvSpPr txBox="1">
            <a:spLocks/>
          </p:cNvSpPr>
          <p:nvPr/>
        </p:nvSpPr>
        <p:spPr>
          <a:xfrm>
            <a:off x="1471644" y="369664"/>
            <a:ext cx="6629399" cy="9904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p>
            <a:pPr algn="ctr" rtl="1">
              <a:buNone/>
            </a:pPr>
            <a:r>
              <a:rPr lang="fa-IR" sz="3600" b="1" dirty="0">
                <a:cs typeface="B Homa" panose="00000400000000000000" pitchFamily="2" charset="-78"/>
              </a:rPr>
              <a:t>آخرین توطئه و هجرت </a:t>
            </a:r>
            <a:r>
              <a:rPr lang="fa-IR" sz="3600" b="1" dirty="0" smtClean="0">
                <a:cs typeface="B Homa" panose="00000400000000000000" pitchFamily="2" charset="-78"/>
              </a:rPr>
              <a:t>پیامبر</a:t>
            </a:r>
            <a:r>
              <a:rPr lang="fa-IR" b="1" dirty="0" smtClean="0">
                <a:cs typeface="B Homa" panose="00000400000000000000" pitchFamily="2" charset="-78"/>
              </a:rPr>
              <a:t>(ص)</a:t>
            </a:r>
            <a:r>
              <a:rPr lang="fa-IR" sz="3600" b="1" dirty="0" smtClean="0">
                <a:cs typeface="B Homa" panose="00000400000000000000" pitchFamily="2" charset="-78"/>
              </a:rPr>
              <a:t> </a:t>
            </a:r>
            <a:r>
              <a:rPr lang="fa-IR" sz="3600" b="1" dirty="0">
                <a:cs typeface="B Homa" panose="00000400000000000000" pitchFamily="2" charset="-78"/>
              </a:rPr>
              <a:t>به </a:t>
            </a:r>
            <a:r>
              <a:rPr lang="fa-IR" sz="3600" b="1" dirty="0" smtClean="0">
                <a:cs typeface="B Homa" panose="00000400000000000000" pitchFamily="2" charset="-78"/>
              </a:rPr>
              <a:t>مدینه</a:t>
            </a:r>
            <a:endParaRPr lang="fa-IR" sz="3600" b="1" dirty="0">
              <a:cs typeface="B Homa" panose="00000400000000000000" pitchFamily="2" charset="-78"/>
            </a:endParaRPr>
          </a:p>
        </p:txBody>
      </p:sp>
      <p:pic>
        <p:nvPicPr>
          <p:cNvPr id="7" name="Picture 6"/>
          <p:cNvPicPr>
            <a:picLocks noChangeAspect="1"/>
          </p:cNvPicPr>
          <p:nvPr/>
        </p:nvPicPr>
        <p:blipFill>
          <a:blip r:embed="rId2" cstate="print">
            <a:duotone>
              <a:prstClr val="black"/>
              <a:schemeClr val="accent4">
                <a:tint val="45000"/>
                <a:satMod val="400000"/>
              </a:schemeClr>
            </a:duotone>
          </a:blip>
          <a:stretch>
            <a:fillRect/>
          </a:stretch>
        </p:blipFill>
        <p:spPr>
          <a:xfrm rot="21258273">
            <a:off x="7112442" y="311214"/>
            <a:ext cx="1977200" cy="1193823"/>
          </a:xfrm>
          <a:prstGeom prst="rect">
            <a:avLst/>
          </a:prstGeom>
        </p:spPr>
      </p:pic>
      <p:sp>
        <p:nvSpPr>
          <p:cNvPr id="9" name="Rectangle 8"/>
          <p:cNvSpPr/>
          <p:nvPr/>
        </p:nvSpPr>
        <p:spPr>
          <a:xfrm>
            <a:off x="2895600" y="1679606"/>
            <a:ext cx="5653020" cy="6858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rtl="1">
              <a:buNone/>
            </a:pPr>
            <a:r>
              <a:rPr lang="fa-IR" sz="2400" dirty="0" smtClean="0">
                <a:cs typeface="B Traffic" panose="00000400000000000000" pitchFamily="2" charset="-78"/>
              </a:rPr>
              <a:t>مشرکان در مجمع دارالندوه 3 نظریه دادند : </a:t>
            </a:r>
          </a:p>
        </p:txBody>
      </p:sp>
      <p:sp>
        <p:nvSpPr>
          <p:cNvPr id="10" name="Teardrop 9"/>
          <p:cNvSpPr/>
          <p:nvPr/>
        </p:nvSpPr>
        <p:spPr>
          <a:xfrm>
            <a:off x="7796473" y="1608168"/>
            <a:ext cx="1042727" cy="982632"/>
          </a:xfrm>
          <a:prstGeom prst="teardrop">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1" name="Picture 9" descr="C:\Users\satari\Desktop\انديشه 1 عكسها\png\uzdfghrl.png"/>
          <p:cNvPicPr>
            <a:picLocks noChangeAspect="1" noChangeArrowheads="1"/>
          </p:cNvPicPr>
          <p:nvPr/>
        </p:nvPicPr>
        <p:blipFill>
          <a:blip r:embed="rId3" cstate="print"/>
          <a:srcRect/>
          <a:stretch>
            <a:fillRect/>
          </a:stretch>
        </p:blipFill>
        <p:spPr bwMode="auto">
          <a:xfrm>
            <a:off x="7910506" y="1679606"/>
            <a:ext cx="831420" cy="812295"/>
          </a:xfrm>
          <a:prstGeom prst="rect">
            <a:avLst/>
          </a:prstGeom>
          <a:noFill/>
        </p:spPr>
      </p:pic>
      <p:graphicFrame>
        <p:nvGraphicFramePr>
          <p:cNvPr id="12" name="Diagram 11"/>
          <p:cNvGraphicFramePr/>
          <p:nvPr/>
        </p:nvGraphicFramePr>
        <p:xfrm>
          <a:off x="-1219200" y="1295400"/>
          <a:ext cx="594360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Oval 13"/>
          <p:cNvSpPr/>
          <p:nvPr/>
        </p:nvSpPr>
        <p:spPr>
          <a:xfrm>
            <a:off x="762000" y="2286000"/>
            <a:ext cx="1981200" cy="18288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Donut 12"/>
          <p:cNvSpPr/>
          <p:nvPr/>
        </p:nvSpPr>
        <p:spPr>
          <a:xfrm>
            <a:off x="152400" y="1600200"/>
            <a:ext cx="3200400" cy="3193774"/>
          </a:xfrm>
          <a:prstGeom prst="don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buNone/>
            </a:pPr>
            <a:r>
              <a:rPr lang="fa-IR" sz="3200" dirty="0" smtClean="0">
                <a:solidFill>
                  <a:schemeClr val="tx1"/>
                </a:solidFill>
                <a:cs typeface="B Traffic" panose="00000400000000000000" pitchFamily="2" charset="-78"/>
              </a:rPr>
              <a:t>نظر سوم تصویب گردید.</a:t>
            </a:r>
          </a:p>
        </p:txBody>
      </p:sp>
      <p:pic>
        <p:nvPicPr>
          <p:cNvPr id="15" name="Picture 1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687" y="0"/>
            <a:ext cx="1518313" cy="1629654"/>
          </a:xfrm>
          <a:prstGeom prst="rect">
            <a:avLst/>
          </a:prstGeom>
        </p:spPr>
      </p:pic>
    </p:spTree>
    <p:extLst>
      <p:ext uri="{BB962C8B-B14F-4D97-AF65-F5344CB8AC3E}">
        <p14:creationId xmlns:p14="http://schemas.microsoft.com/office/powerpoint/2010/main" xmlns="" val="13178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2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36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heckerboard(across)">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Graphic spid="12" grpId="0">
        <p:bldAsOne/>
      </p:bldGraphic>
      <p:bldP spid="14"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hiyasvand\Desktop\png\يبفurl.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5867400" y="2396817"/>
            <a:ext cx="2726801" cy="2708583"/>
          </a:xfrm>
          <a:prstGeom prst="rect">
            <a:avLst/>
          </a:prstGeom>
          <a:noFill/>
        </p:spPr>
      </p:pic>
      <p:sp>
        <p:nvSpPr>
          <p:cNvPr id="5" name="Rounded Rectangle 4"/>
          <p:cNvSpPr/>
          <p:nvPr/>
        </p:nvSpPr>
        <p:spPr>
          <a:xfrm>
            <a:off x="5715000" y="410839"/>
            <a:ext cx="3057556" cy="3000396"/>
          </a:xfrm>
          <a:prstGeom prst="roundRect">
            <a:avLst/>
          </a:prstGeom>
          <a:effectLst>
            <a:outerShdw blurRad="40000" dist="23000" dir="5400000" rotWithShape="0">
              <a:srgbClr val="000000">
                <a:alpha val="35000"/>
              </a:srgbClr>
            </a:outerShdw>
            <a:reflection blurRad="6350" stA="50000" endA="300" endPos="55000" dir="5400000" sy="-100000" algn="bl" rotWithShape="0"/>
          </a:effectLst>
        </p:spPr>
        <p:style>
          <a:lnRef idx="0">
            <a:schemeClr val="accent5"/>
          </a:lnRef>
          <a:fillRef idx="3">
            <a:schemeClr val="accent5"/>
          </a:fillRef>
          <a:effectRef idx="3">
            <a:schemeClr val="accent5"/>
          </a:effectRef>
          <a:fontRef idx="minor">
            <a:schemeClr val="lt1"/>
          </a:fontRef>
        </p:style>
        <p:txBody>
          <a:bodyPr rtlCol="0" anchor="ctr"/>
          <a:lstStyle/>
          <a:p>
            <a:pPr algn="ctr" rtl="1">
              <a:buNone/>
            </a:pPr>
            <a:r>
              <a:rPr lang="fa-IR" sz="2800" dirty="0" smtClean="0">
                <a:cs typeface="B Traffic" panose="00000400000000000000" pitchFamily="2" charset="-78"/>
              </a:rPr>
              <a:t>پیامبر علی را فرا خواند و به او فرمود: در بسترم بخواب و روپوش مخصوص بر خویش بیفکن. </a:t>
            </a:r>
          </a:p>
        </p:txBody>
      </p:sp>
      <p:pic>
        <p:nvPicPr>
          <p:cNvPr id="6" name="Picture 3" descr="C:\Users\satari\Desktop\انديشه 1 عكسها\png\bote1.png"/>
          <p:cNvPicPr>
            <a:picLocks noChangeAspect="1" noChangeArrowheads="1"/>
          </p:cNvPicPr>
          <p:nvPr/>
        </p:nvPicPr>
        <p:blipFill>
          <a:blip r:embed="rId3" cstate="print">
            <a:lum bright="23000"/>
          </a:blip>
          <a:srcRect/>
          <a:stretch>
            <a:fillRect/>
          </a:stretch>
        </p:blipFill>
        <p:spPr bwMode="auto">
          <a:xfrm rot="18576505" flipH="1">
            <a:off x="8049306" y="147614"/>
            <a:ext cx="747567" cy="1070491"/>
          </a:xfrm>
          <a:prstGeom prst="rect">
            <a:avLst/>
          </a:prstGeom>
          <a:noFill/>
        </p:spPr>
      </p:pic>
      <p:pic>
        <p:nvPicPr>
          <p:cNvPr id="7" name="Picture 2" descr="C:\Users\ghiyasvand\Desktop\png\يبفurl.pn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1447800" y="2396817"/>
            <a:ext cx="2726801" cy="2708583"/>
          </a:xfrm>
          <a:prstGeom prst="rect">
            <a:avLst/>
          </a:prstGeom>
          <a:noFill/>
        </p:spPr>
      </p:pic>
      <p:sp>
        <p:nvSpPr>
          <p:cNvPr id="8" name="Rounded Rectangle 7"/>
          <p:cNvSpPr/>
          <p:nvPr/>
        </p:nvSpPr>
        <p:spPr>
          <a:xfrm>
            <a:off x="477184" y="417196"/>
            <a:ext cx="5038756" cy="3018161"/>
          </a:xfrm>
          <a:prstGeom prst="roundRect">
            <a:avLst/>
          </a:prstGeom>
          <a:effectLst>
            <a:outerShdw blurRad="40000" dist="23000" dir="5400000" rotWithShape="0">
              <a:srgbClr val="000000">
                <a:alpha val="35000"/>
              </a:srgbClr>
            </a:outerShdw>
            <a:reflection blurRad="6350" stA="50000" endA="300" endPos="5500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justLow" rtl="1">
              <a:buNone/>
            </a:pPr>
            <a:r>
              <a:rPr lang="fa-IR" sz="2800" dirty="0" smtClean="0">
                <a:cs typeface="B Traffic" panose="00000400000000000000" pitchFamily="2" charset="-78"/>
              </a:rPr>
              <a:t> بدین ترتیب علی</a:t>
            </a:r>
            <a:r>
              <a:rPr lang="fa-IR" sz="1600" dirty="0" smtClean="0">
                <a:cs typeface="B Traffic" panose="00000400000000000000" pitchFamily="2" charset="-78"/>
              </a:rPr>
              <a:t>(ع)</a:t>
            </a:r>
            <a:r>
              <a:rPr lang="fa-IR" sz="2800" dirty="0" smtClean="0">
                <a:cs typeface="B Traffic" panose="00000400000000000000" pitchFamily="2" charset="-78"/>
              </a:rPr>
              <a:t> با آگاهی از کشته شدن خود مشتاقانه برای نجات جان مقتدای خویش در «لیله المبیت»در بستر پیامبر خفت و رسول حق روانه هجرت شد.</a:t>
            </a:r>
          </a:p>
        </p:txBody>
      </p:sp>
      <p:pic>
        <p:nvPicPr>
          <p:cNvPr id="9" name="Picture 3" descr="C:\Users\satari\Desktop\انديشه 1 عكسها\png\bote1.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rot="18576505" flipH="1">
            <a:off x="4696506" y="147614"/>
            <a:ext cx="747567" cy="1070491"/>
          </a:xfrm>
          <a:prstGeom prst="rect">
            <a:avLst/>
          </a:prstGeom>
          <a:noFill/>
        </p:spPr>
      </p:pic>
      <p:sp>
        <p:nvSpPr>
          <p:cNvPr id="10" name="Rounded Rectangle 9"/>
          <p:cNvSpPr/>
          <p:nvPr/>
        </p:nvSpPr>
        <p:spPr>
          <a:xfrm>
            <a:off x="838200" y="3581400"/>
            <a:ext cx="7943880" cy="1428744"/>
          </a:xfrm>
          <a:prstGeom prst="roundRect">
            <a:avLst>
              <a:gd name="adj" fmla="val 8798"/>
            </a:avLst>
          </a:prstGeom>
        </p:spPr>
        <p:style>
          <a:lnRef idx="1">
            <a:schemeClr val="accent4"/>
          </a:lnRef>
          <a:fillRef idx="2">
            <a:schemeClr val="accent4"/>
          </a:fillRef>
          <a:effectRef idx="1">
            <a:schemeClr val="accent4"/>
          </a:effectRef>
          <a:fontRef idx="minor">
            <a:schemeClr val="dk1"/>
          </a:fontRef>
        </p:style>
        <p:txBody>
          <a:bodyPr rtlCol="0" anchor="ctr"/>
          <a:lstStyle/>
          <a:p>
            <a:pPr lvl="1" algn="just" rtl="1">
              <a:buNone/>
            </a:pPr>
            <a:r>
              <a:rPr lang="fa-IR" sz="2800" dirty="0" smtClean="0">
                <a:cs typeface="B Traffic" panose="00000400000000000000" pitchFamily="2" charset="-78"/>
              </a:rPr>
              <a:t>پیامبر</a:t>
            </a:r>
            <a:r>
              <a:rPr lang="fa-IR" sz="1400" dirty="0" smtClean="0">
                <a:cs typeface="B Traffic" panose="00000400000000000000" pitchFamily="2" charset="-78"/>
              </a:rPr>
              <a:t>(ص)</a:t>
            </a:r>
            <a:r>
              <a:rPr lang="fa-IR" sz="2800" dirty="0" smtClean="0">
                <a:cs typeface="B Traffic" panose="00000400000000000000" pitchFamily="2" charset="-78"/>
              </a:rPr>
              <a:t> در حالی که آیاتی از سوره «یس» را می‌خواند از منزل خارج شد و از بی راهه به طرف غار«ثور»که در بیرون مکه بود حرکت کرد.</a:t>
            </a:r>
          </a:p>
        </p:txBody>
      </p:sp>
      <p:sp>
        <p:nvSpPr>
          <p:cNvPr id="11" name="Rounded Rectangle 10"/>
          <p:cNvSpPr/>
          <p:nvPr/>
        </p:nvSpPr>
        <p:spPr>
          <a:xfrm>
            <a:off x="533400" y="5105400"/>
            <a:ext cx="7943880" cy="742944"/>
          </a:xfrm>
          <a:prstGeom prst="roundRect">
            <a:avLst>
              <a:gd name="adj" fmla="val 8798"/>
            </a:avLst>
          </a:prstGeom>
        </p:spPr>
        <p:style>
          <a:lnRef idx="1">
            <a:schemeClr val="accent4"/>
          </a:lnRef>
          <a:fillRef idx="2">
            <a:schemeClr val="accent4"/>
          </a:fillRef>
          <a:effectRef idx="1">
            <a:schemeClr val="accent4"/>
          </a:effectRef>
          <a:fontRef idx="minor">
            <a:schemeClr val="dk1"/>
          </a:fontRef>
        </p:style>
        <p:txBody>
          <a:bodyPr rtlCol="0" anchor="ctr"/>
          <a:lstStyle/>
          <a:p>
            <a:pPr algn="r" rtl="1">
              <a:buNone/>
            </a:pPr>
            <a:r>
              <a:rPr lang="fa-IR" sz="2800" dirty="0" smtClean="0">
                <a:cs typeface="B Traffic" panose="00000400000000000000" pitchFamily="2" charset="-78"/>
              </a:rPr>
              <a:t>ابوبکر که از رویداد آگاهی یافت در راه به پیامبر پیوست.</a:t>
            </a:r>
            <a:endParaRPr lang="en-US" sz="2800" dirty="0">
              <a:cs typeface="B Traffic" panose="00000400000000000000" pitchFamily="2" charset="-78"/>
            </a:endParaRPr>
          </a:p>
        </p:txBody>
      </p:sp>
      <p:pic>
        <p:nvPicPr>
          <p:cNvPr id="13" name="Picture 12">
            <a:hlinkClick r:id="rId4" action="ppaction://hlinkfile"/>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301941"/>
            <a:ext cx="811473" cy="794059"/>
          </a:xfrm>
          <a:prstGeom prst="rect">
            <a:avLst/>
          </a:prstGeom>
        </p:spPr>
      </p:pic>
      <p:sp>
        <p:nvSpPr>
          <p:cNvPr id="14" name="Rectangle 1"/>
          <p:cNvSpPr>
            <a:spLocks noChangeArrowheads="1"/>
          </p:cNvSpPr>
          <p:nvPr/>
        </p:nvSpPr>
        <p:spPr bwMode="auto">
          <a:xfrm>
            <a:off x="3276600" y="5715000"/>
            <a:ext cx="5181600" cy="3077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lvl="0" algn="r" rtl="1" fontAlgn="base">
              <a:spcBef>
                <a:spcPct val="0"/>
              </a:spcBef>
              <a:spcAft>
                <a:spcPct val="0"/>
              </a:spcAft>
            </a:pPr>
            <a:r>
              <a:rPr lang="ar-SA" sz="1400" dirty="0" smtClean="0">
                <a:cs typeface="B Traffic" pitchFamily="2" charset="-78"/>
              </a:rPr>
              <a:t>وَجَعَلْنَا مِنْ بَيْنِ أَيْدِيهِمْ سَدًّا وَمِنْ خَلْفِهِمْ سَدًّا فَأَغْشَيْنَاهُمْ فَهُمْ لا يُبْصِرُونَ (٩)</a:t>
            </a:r>
            <a:r>
              <a:rPr lang="fa-IR" sz="1400" dirty="0" smtClean="0">
                <a:cs typeface="B Traffic" pitchFamily="2" charset="-78"/>
              </a:rPr>
              <a:t>(یس)</a:t>
            </a:r>
            <a:endParaRPr kumimoji="0" lang="ar-SA" sz="1400" b="0" i="0" u="none" strike="noStrike" cap="none" normalizeH="0" baseline="0" dirty="0" smtClean="0">
              <a:ln>
                <a:noFill/>
              </a:ln>
              <a:solidFill>
                <a:schemeClr val="tx1"/>
              </a:solidFill>
              <a:effectLst/>
              <a:latin typeface="Calibri" pitchFamily="34" charset="0"/>
              <a:ea typeface="Calibri" pitchFamily="34" charset="0"/>
              <a:cs typeface="B Traffic" pitchFamily="2" charset="-78"/>
              <a:sym typeface="HQPB2" pitchFamily="2" charset="2"/>
            </a:endParaRPr>
          </a:p>
        </p:txBody>
      </p:sp>
      <p:sp>
        <p:nvSpPr>
          <p:cNvPr id="15" name="Rectangle 14"/>
          <p:cNvSpPr/>
          <p:nvPr/>
        </p:nvSpPr>
        <p:spPr>
          <a:xfrm>
            <a:off x="4038600" y="6172200"/>
            <a:ext cx="4419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ar-SA" sz="1400" dirty="0" smtClean="0">
                <a:cs typeface="B Traffic" pitchFamily="2" charset="-78"/>
              </a:rPr>
              <a:t>إِلا تَنْصُرُوهُ فَقَدْ نَصَرَهُ اللَّهُ إِذْ أَخْرَجَهُ الَّذِينَ كَفَرُوا ثَانِيَ اثْنَيْنِ إِذْ هُمَا فِي الْغَارِ إِذْ يَقُولُ لِصَاحِبِهِ لا تَحْزَنْ إِنَّ اللَّهَ</a:t>
            </a:r>
            <a:r>
              <a:rPr lang="fa-IR" sz="1400" dirty="0" smtClean="0">
                <a:cs typeface="B Traffic" pitchFamily="2" charset="-78"/>
              </a:rPr>
              <a:t>...(9)(توبه)</a:t>
            </a:r>
            <a:endParaRPr lang="en-US" sz="1400" dirty="0">
              <a:cs typeface="B Traffic" pitchFamily="2" charset="-78"/>
            </a:endParaRPr>
          </a:p>
        </p:txBody>
      </p:sp>
    </p:spTree>
    <p:extLst>
      <p:ext uri="{BB962C8B-B14F-4D97-AF65-F5344CB8AC3E}">
        <p14:creationId xmlns:p14="http://schemas.microsoft.com/office/powerpoint/2010/main" xmlns="" val="218671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8" presetClass="emph" presetSubtype="0" fill="hold" nodeType="withEffect">
                                  <p:stCondLst>
                                    <p:cond delay="0"/>
                                  </p:stCondLst>
                                  <p:childTnLst>
                                    <p:animRot by="21600000">
                                      <p:cBhvr>
                                        <p:cTn id="14" dur="2000" fill="hold"/>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par>
                                <p:cTn id="25" presetID="8" presetClass="emph" presetSubtype="0" fill="hold" nodeType="withEffect">
                                  <p:stCondLst>
                                    <p:cond delay="0"/>
                                  </p:stCondLst>
                                  <p:childTnLst>
                                    <p:animRot by="21600000">
                                      <p:cBhvr>
                                        <p:cTn id="26" dur="2000" fill="hold"/>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ircle(in)">
                                      <p:cBhvr>
                                        <p:cTn id="48" dur="2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242570" y="3185170"/>
            <a:ext cx="6429364" cy="916295"/>
          </a:xfrm>
          <a:prstGeom prst="rect">
            <a:avLst/>
          </a:prstGeom>
          <a:solidFill>
            <a:srgbClr val="08DBF8"/>
          </a:solidFill>
          <a:ln>
            <a:noFill/>
          </a:ln>
        </p:spPr>
        <p:style>
          <a:lnRef idx="2">
            <a:schemeClr val="accent5"/>
          </a:lnRef>
          <a:fillRef idx="1">
            <a:schemeClr val="lt1"/>
          </a:fillRef>
          <a:effectRef idx="0">
            <a:schemeClr val="accent5"/>
          </a:effectRef>
          <a:fontRef idx="minor">
            <a:schemeClr val="dk1"/>
          </a:fontRef>
        </p:style>
        <p:txBody>
          <a:bodyPr lIns="0" rIns="548640" rtlCol="0" anchor="ctr"/>
          <a:lstStyle/>
          <a:p>
            <a:pPr algn="ctr"/>
            <a:r>
              <a:rPr lang="fa-IR" sz="3200" dirty="0">
                <a:solidFill>
                  <a:srgbClr val="FF0000"/>
                </a:solidFill>
                <a:cs typeface="B Homa" pitchFamily="2" charset="-78"/>
              </a:rPr>
              <a:t> فصل چهار</a:t>
            </a:r>
            <a:r>
              <a:rPr lang="fa-IR" sz="3200" dirty="0" smtClean="0">
                <a:solidFill>
                  <a:srgbClr val="FF0000"/>
                </a:solidFill>
                <a:cs typeface="B Homa" pitchFamily="2" charset="-78"/>
              </a:rPr>
              <a:t>:</a:t>
            </a:r>
            <a:endParaRPr lang="en-US" sz="3200" dirty="0" smtClean="0">
              <a:solidFill>
                <a:srgbClr val="FF0000"/>
              </a:solidFill>
              <a:cs typeface="B Homa" pitchFamily="2" charset="-78"/>
            </a:endParaRPr>
          </a:p>
          <a:p>
            <a:pPr algn="ctr"/>
            <a:r>
              <a:rPr lang="fa-IR" sz="3200" dirty="0" smtClean="0">
                <a:cs typeface="B Homa" pitchFamily="2" charset="-78"/>
              </a:rPr>
              <a:t>تاریخ ‍پیامبراسلام</a:t>
            </a:r>
            <a:r>
              <a:rPr lang="fa-IR" sz="1200" dirty="0" smtClean="0">
                <a:cs typeface="B Homa" pitchFamily="2" charset="-78"/>
              </a:rPr>
              <a:t>(ص)؛</a:t>
            </a:r>
            <a:r>
              <a:rPr lang="fa-IR" sz="3200" dirty="0" smtClean="0">
                <a:cs typeface="B Homa" pitchFamily="2" charset="-78"/>
              </a:rPr>
              <a:t>هجرت وحکومت</a:t>
            </a:r>
            <a:endParaRPr lang="en-US" sz="3200" b="1" dirty="0">
              <a:solidFill>
                <a:schemeClr val="tx1"/>
              </a:solidFill>
              <a:cs typeface="B Homa" pitchFamily="2" charset="-78"/>
            </a:endParaRPr>
          </a:p>
        </p:txBody>
      </p:sp>
      <p:sp>
        <p:nvSpPr>
          <p:cNvPr id="7" name="Teardrop 6"/>
          <p:cNvSpPr/>
          <p:nvPr/>
        </p:nvSpPr>
        <p:spPr>
          <a:xfrm rot="19030443" flipH="1" flipV="1">
            <a:off x="7924261" y="75661"/>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4" name="Picture 2" descr="C:\Users\satari\Desktop\انديشه 1 عكسها\png\يبفurl.png"/>
          <p:cNvPicPr>
            <a:picLocks noChangeAspect="1" noChangeArrowheads="1"/>
          </p:cNvPicPr>
          <p:nvPr/>
        </p:nvPicPr>
        <p:blipFill>
          <a:blip r:embed="rId2"/>
          <a:srcRect/>
          <a:stretch>
            <a:fillRect/>
          </a:stretch>
        </p:blipFill>
        <p:spPr bwMode="auto">
          <a:xfrm>
            <a:off x="1814522" y="-24"/>
            <a:ext cx="4329114" cy="4300189"/>
          </a:xfrm>
          <a:prstGeom prst="rect">
            <a:avLst/>
          </a:prstGeom>
          <a:noFill/>
        </p:spPr>
      </p:pic>
      <p:pic>
        <p:nvPicPr>
          <p:cNvPr id="6" name="Picture 9" descr="C:\Users\satari\Desktop\انديشه 1 عكسها\png\uzdfghrl.png"/>
          <p:cNvPicPr>
            <a:picLocks noChangeAspect="1" noChangeArrowheads="1"/>
          </p:cNvPicPr>
          <p:nvPr/>
        </p:nvPicPr>
        <p:blipFill>
          <a:blip r:embed="rId3" cstate="print"/>
          <a:srcRect/>
          <a:stretch>
            <a:fillRect/>
          </a:stretch>
        </p:blipFill>
        <p:spPr bwMode="auto">
          <a:xfrm>
            <a:off x="7985947" y="143478"/>
            <a:ext cx="872852" cy="852774"/>
          </a:xfrm>
          <a:prstGeom prst="rect">
            <a:avLst/>
          </a:prstGeom>
          <a:noFill/>
          <a:ln>
            <a:noFill/>
          </a:ln>
        </p:spPr>
      </p:pic>
      <p:pic>
        <p:nvPicPr>
          <p:cNvPr id="1026" name="Picture 2" descr="C:\Users\sattari\Desktop\133.jpg"/>
          <p:cNvPicPr>
            <a:picLocks noChangeAspect="1" noChangeArrowheads="1"/>
          </p:cNvPicPr>
          <p:nvPr/>
        </p:nvPicPr>
        <p:blipFill>
          <a:blip r:embed="rId4"/>
          <a:srcRect/>
          <a:stretch>
            <a:fillRect/>
          </a:stretch>
        </p:blipFill>
        <p:spPr bwMode="auto">
          <a:xfrm>
            <a:off x="1066800" y="1905000"/>
            <a:ext cx="5867400" cy="4267200"/>
          </a:xfrm>
          <a:prstGeom prst="rect">
            <a:avLst/>
          </a:prstGeom>
          <a:noFill/>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30038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ppt_x"/>
                                          </p:val>
                                        </p:tav>
                                        <p:tav tm="100000">
                                          <p:val>
                                            <p:strVal val="#ppt_x"/>
                                          </p:val>
                                        </p:tav>
                                      </p:tavLst>
                                    </p:anim>
                                    <p:anim calcmode="lin" valueType="num">
                                      <p:cBhvr additive="base">
                                        <p:cTn id="1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057400" y="1340768"/>
            <a:ext cx="4947874" cy="4914811"/>
          </a:xfrm>
          <a:prstGeom prst="rect">
            <a:avLst/>
          </a:prstGeom>
          <a:noFill/>
        </p:spPr>
      </p:pic>
      <p:sp>
        <p:nvSpPr>
          <p:cNvPr id="4" name="Rectangle 3"/>
          <p:cNvSpPr/>
          <p:nvPr/>
        </p:nvSpPr>
        <p:spPr>
          <a:xfrm>
            <a:off x="1600200" y="260648"/>
            <a:ext cx="5867400" cy="8823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2400" dirty="0">
                <a:solidFill>
                  <a:schemeClr val="tx1"/>
                </a:solidFill>
                <a:cs typeface="B Homa" pitchFamily="2" charset="-78"/>
              </a:rPr>
              <a:t>هجرت و نقش </a:t>
            </a:r>
            <a:r>
              <a:rPr lang="fa-IR" sz="2400" dirty="0" smtClean="0">
                <a:solidFill>
                  <a:schemeClr val="tx1"/>
                </a:solidFill>
                <a:cs typeface="B Homa" pitchFamily="2" charset="-78"/>
              </a:rPr>
              <a:t>دینی،اجتماعی و سیاسی آن </a:t>
            </a:r>
            <a:endParaRPr lang="en-US" sz="2400" dirty="0">
              <a:solidFill>
                <a:schemeClr val="tx1"/>
              </a:solidFill>
              <a:cs typeface="B Homa" pitchFamily="2" charset="-78"/>
            </a:endParaRPr>
          </a:p>
        </p:txBody>
      </p:sp>
      <p:pic>
        <p:nvPicPr>
          <p:cNvPr id="2050" name="Picture 2" descr="D:\document\leila\a\png\bote6.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V="1">
            <a:off x="1257339" y="151242"/>
            <a:ext cx="868682" cy="10498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D:\document\leila\a\png\bote6.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0800000" flipV="1">
            <a:off x="6873963" y="156770"/>
            <a:ext cx="868682" cy="10443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33400" y="2820112"/>
            <a:ext cx="8001000" cy="360040"/>
          </a:xfrm>
          <a:prstGeom prst="rect">
            <a:avLst/>
          </a:prstGeom>
          <a:solidFill>
            <a:schemeClr val="accent6">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683568" y="2640092"/>
            <a:ext cx="7704856" cy="360040"/>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533400" y="6116960"/>
            <a:ext cx="8007424" cy="36004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3568" y="5915535"/>
            <a:ext cx="7704856"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ounded Rectangle 6"/>
          <p:cNvSpPr/>
          <p:nvPr/>
        </p:nvSpPr>
        <p:spPr>
          <a:xfrm>
            <a:off x="1007604" y="1484784"/>
            <a:ext cx="6984776" cy="1252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Low" rtl="1"/>
            <a:r>
              <a:rPr lang="fa-IR" sz="2400" dirty="0">
                <a:solidFill>
                  <a:schemeClr val="tx1"/>
                </a:solidFill>
                <a:cs typeface="B Traffic" pitchFamily="2" charset="-78"/>
              </a:rPr>
              <a:t>«هجرت» در عرف دینی به معنی«کوچ»و«خروج»از یک سرزمین به منظورحفظ وتحکیم مبانی عقیدتی وایمانی است. </a:t>
            </a:r>
            <a:endParaRPr lang="en-US" sz="2400" dirty="0">
              <a:solidFill>
                <a:schemeClr val="tx1"/>
              </a:solidFill>
              <a:cs typeface="B Traffic" pitchFamily="2" charset="-78"/>
            </a:endParaRPr>
          </a:p>
        </p:txBody>
      </p:sp>
      <p:sp>
        <p:nvSpPr>
          <p:cNvPr id="12" name="Rounded Rectangle 11"/>
          <p:cNvSpPr/>
          <p:nvPr/>
        </p:nvSpPr>
        <p:spPr>
          <a:xfrm>
            <a:off x="838200" y="3429000"/>
            <a:ext cx="7315200" cy="266655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Low" rtl="1">
              <a:buNone/>
            </a:pPr>
            <a:r>
              <a:rPr lang="fa-IR" sz="2400" b="1" dirty="0">
                <a:solidFill>
                  <a:schemeClr val="tx1"/>
                </a:solidFill>
                <a:cs typeface="B Traffic" pitchFamily="2" charset="-78"/>
              </a:rPr>
              <a:t>«مهاجر» کسی است که </a:t>
            </a:r>
            <a:r>
              <a:rPr lang="fa-IR" sz="2400" b="1" dirty="0" smtClean="0">
                <a:solidFill>
                  <a:schemeClr val="tx1"/>
                </a:solidFill>
                <a:cs typeface="B Traffic" pitchFamily="2" charset="-78"/>
              </a:rPr>
              <a:t>ازمحدوده </a:t>
            </a:r>
            <a:r>
              <a:rPr lang="fa-IR" sz="2400" b="1" dirty="0">
                <a:solidFill>
                  <a:schemeClr val="tx1"/>
                </a:solidFill>
                <a:cs typeface="B Traffic" pitchFamily="2" charset="-78"/>
              </a:rPr>
              <a:t>طاغوت </a:t>
            </a:r>
            <a:r>
              <a:rPr lang="fa-IR" sz="2400" b="1" dirty="0" smtClean="0">
                <a:solidFill>
                  <a:schemeClr val="tx1"/>
                </a:solidFill>
                <a:cs typeface="B Traffic" pitchFamily="2" charset="-78"/>
              </a:rPr>
              <a:t>و استبداد </a:t>
            </a:r>
            <a:r>
              <a:rPr lang="fa-IR" sz="2400" b="1" dirty="0">
                <a:solidFill>
                  <a:schemeClr val="tx1"/>
                </a:solidFill>
                <a:cs typeface="B Traffic" pitchFamily="2" charset="-78"/>
              </a:rPr>
              <a:t>خارج می شودتا بتواند معاشرت،تربیت وعبادتش </a:t>
            </a:r>
            <a:r>
              <a:rPr lang="fa-IR" sz="2400" b="1" dirty="0" smtClean="0">
                <a:solidFill>
                  <a:schemeClr val="tx1"/>
                </a:solidFill>
                <a:cs typeface="B Traffic" pitchFamily="2" charset="-78"/>
              </a:rPr>
              <a:t>را متناسب </a:t>
            </a:r>
            <a:r>
              <a:rPr lang="fa-IR" sz="2400" b="1" dirty="0">
                <a:solidFill>
                  <a:schemeClr val="tx1"/>
                </a:solidFill>
                <a:cs typeface="B Traffic" pitchFamily="2" charset="-78"/>
              </a:rPr>
              <a:t>با شریعت وآرمان خود ترتیب دهد. ازنظر عرف دینی،سیاسی،جامعه شناسی و اصول اخلاقی وعلمی،آنچه درعصرپیامبررخ داد،به معنای واقعی هجرت است.</a:t>
            </a:r>
            <a:endParaRPr lang="en-US" sz="2400" b="1" dirty="0">
              <a:solidFill>
                <a:schemeClr val="tx1"/>
              </a:solidFill>
              <a:cs typeface="B Traffic" pitchFamily="2" charset="-78"/>
            </a:endParaRPr>
          </a:p>
        </p:txBody>
      </p:sp>
      <p:sp>
        <p:nvSpPr>
          <p:cNvPr id="11" name="Rectangle 10"/>
          <p:cNvSpPr/>
          <p:nvPr/>
        </p:nvSpPr>
        <p:spPr>
          <a:xfrm>
            <a:off x="2286000" y="2690336"/>
            <a:ext cx="4572000" cy="369332"/>
          </a:xfrm>
          <a:prstGeom prst="rect">
            <a:avLst/>
          </a:prstGeom>
        </p:spPr>
        <p:txBody>
          <a:bodyPr>
            <a:spAutoFit/>
          </a:bodyPr>
          <a:lstStyle/>
          <a:p>
            <a:pPr algn="just" rtl="1">
              <a:buNone/>
            </a:pP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9099"/>
            <a:ext cx="1298121" cy="1393315"/>
          </a:xfrm>
          <a:prstGeom prst="rect">
            <a:avLst/>
          </a:prstGeom>
        </p:spPr>
      </p:pic>
    </p:spTree>
    <p:extLst>
      <p:ext uri="{BB962C8B-B14F-4D97-AF65-F5344CB8AC3E}">
        <p14:creationId xmlns:p14="http://schemas.microsoft.com/office/powerpoint/2010/main" xmlns="" val="5029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36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nodePh="1">
                                  <p:stCondLst>
                                    <p:cond delay="0"/>
                                  </p:stCondLst>
                                  <p:endCondLst>
                                    <p:cond evt="begin" delay="0">
                                      <p:tn val="28"/>
                                    </p:cond>
                                  </p:end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7" grpId="0" animBg="1"/>
      <p:bldP spid="12"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365" y="152400"/>
            <a:ext cx="8218835" cy="2438400"/>
            <a:chOff x="782254" y="0"/>
            <a:chExt cx="7685435" cy="2043237"/>
          </a:xfrm>
        </p:grpSpPr>
        <p:sp>
          <p:nvSpPr>
            <p:cNvPr id="14" name="Pentagon 13"/>
            <p:cNvSpPr/>
            <p:nvPr/>
          </p:nvSpPr>
          <p:spPr>
            <a:xfrm rot="10800000">
              <a:off x="782254" y="0"/>
              <a:ext cx="7685435" cy="2043237"/>
            </a:xfrm>
            <a:prstGeom prst="homePlat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Pentagon 4"/>
            <p:cNvSpPr/>
            <p:nvPr/>
          </p:nvSpPr>
          <p:spPr>
            <a:xfrm rot="21600000">
              <a:off x="1293067" y="0"/>
              <a:ext cx="7174622" cy="20432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9977" tIns="68580" rIns="128016" bIns="68580" numCol="1" spcCol="1270" anchor="ctr" anchorCtr="0">
              <a:noAutofit/>
            </a:bodyPr>
            <a:lstStyle/>
            <a:p>
              <a:pPr lvl="0" algn="justLow" defTabSz="800100" rtl="1">
                <a:lnSpc>
                  <a:spcPct val="90000"/>
                </a:lnSpc>
                <a:spcBef>
                  <a:spcPct val="0"/>
                </a:spcBef>
                <a:spcAft>
                  <a:spcPct val="35000"/>
                </a:spcAft>
              </a:pPr>
              <a:r>
                <a:rPr lang="fa-IR" sz="2400" kern="1200" dirty="0" smtClean="0">
                  <a:solidFill>
                    <a:schemeClr val="tx1"/>
                  </a:solidFill>
                  <a:cs typeface="B Traffic" pitchFamily="2" charset="-78"/>
                </a:rPr>
                <a:t>در برخی از سوره های قرآن از هجرت ابراهیم </a:t>
              </a:r>
              <a:r>
                <a:rPr lang="fa-IR" sz="1600" kern="1200" dirty="0" smtClean="0">
                  <a:solidFill>
                    <a:schemeClr val="tx1"/>
                  </a:solidFill>
                  <a:cs typeface="B Traffic" pitchFamily="2" charset="-78"/>
                </a:rPr>
                <a:t>(ع)</a:t>
              </a:r>
              <a:r>
                <a:rPr lang="en-US" sz="2400" kern="1200" dirty="0" smtClean="0">
                  <a:solidFill>
                    <a:schemeClr val="tx1"/>
                  </a:solidFill>
                  <a:cs typeface="B Traffic" pitchFamily="2" charset="-78"/>
                </a:rPr>
                <a:t> </a:t>
              </a:r>
              <a:r>
                <a:rPr lang="fa-IR" sz="2400" kern="1200" dirty="0" smtClean="0">
                  <a:solidFill>
                    <a:schemeClr val="tx1"/>
                  </a:solidFill>
                  <a:cs typeface="B Traffic" pitchFamily="2" charset="-78"/>
                </a:rPr>
                <a:t>یاد می کندونیزازهجرت موسی</a:t>
              </a:r>
              <a:r>
                <a:rPr lang="fa-IR" sz="1600" kern="1200" dirty="0" smtClean="0">
                  <a:solidFill>
                    <a:schemeClr val="tx1"/>
                  </a:solidFill>
                  <a:cs typeface="B Traffic" pitchFamily="2" charset="-78"/>
                </a:rPr>
                <a:t>(ع)</a:t>
              </a:r>
              <a:r>
                <a:rPr lang="fa-IR" sz="2400" kern="1200" dirty="0" smtClean="0">
                  <a:solidFill>
                    <a:schemeClr val="tx1"/>
                  </a:solidFill>
                  <a:cs typeface="B Traffic" pitchFamily="2" charset="-78"/>
                </a:rPr>
                <a:t>وقومش از مصربه سوی فلسطین مکررسخن به میان می آورد. دو نکته که در حاشیه مباحث هجرت توجه به آن اهمیت داردوبه معناداری هجرت تاکید می کندوازلطایف این سفر معنوی شمرده می شود، این است که:</a:t>
              </a:r>
              <a:endParaRPr lang="en-US" sz="2400" kern="1200" dirty="0">
                <a:solidFill>
                  <a:schemeClr val="tx1"/>
                </a:solidFill>
                <a:cs typeface="B Traffic" pitchFamily="2" charset="-78"/>
              </a:endParaRPr>
            </a:p>
          </p:txBody>
        </p:sp>
      </p:grpSp>
      <p:sp>
        <p:nvSpPr>
          <p:cNvPr id="5" name="Oval 4"/>
          <p:cNvSpPr/>
          <p:nvPr/>
        </p:nvSpPr>
        <p:spPr>
          <a:xfrm>
            <a:off x="304800" y="907258"/>
            <a:ext cx="997742" cy="997742"/>
          </a:xfrm>
          <a:prstGeom prst="ellipse">
            <a:avLst/>
          </a:prstGeom>
          <a:solidFill>
            <a:schemeClr val="accent5">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6" name="Group 5"/>
          <p:cNvGrpSpPr/>
          <p:nvPr/>
        </p:nvGrpSpPr>
        <p:grpSpPr>
          <a:xfrm>
            <a:off x="606361" y="2239146"/>
            <a:ext cx="8218835" cy="2520667"/>
            <a:chOff x="675530" y="2342842"/>
            <a:chExt cx="7685435" cy="2112172"/>
          </a:xfrm>
        </p:grpSpPr>
        <p:sp>
          <p:nvSpPr>
            <p:cNvPr id="12" name="Pentagon 11"/>
            <p:cNvSpPr/>
            <p:nvPr/>
          </p:nvSpPr>
          <p:spPr>
            <a:xfrm rot="10800000">
              <a:off x="675530" y="2342842"/>
              <a:ext cx="7685435" cy="2112172"/>
            </a:xfrm>
            <a:prstGeom prst="homePlate">
              <a:avLst/>
            </a:prstGeom>
            <a:solidFill>
              <a:schemeClr val="accent5">
                <a:lumMod val="60000"/>
                <a:lumOff val="40000"/>
              </a:schemeClr>
            </a:solid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3" name="Pentagon 7"/>
            <p:cNvSpPr/>
            <p:nvPr/>
          </p:nvSpPr>
          <p:spPr>
            <a:xfrm rot="21600000">
              <a:off x="1203576" y="2342842"/>
              <a:ext cx="7157389" cy="21121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9977" tIns="68580" rIns="128016" bIns="68580" numCol="1" spcCol="1270" anchor="ctr" anchorCtr="0">
              <a:noAutofit/>
            </a:bodyPr>
            <a:lstStyle/>
            <a:p>
              <a:pPr lvl="0" algn="justLow" defTabSz="800100" rtl="1">
                <a:lnSpc>
                  <a:spcPct val="90000"/>
                </a:lnSpc>
                <a:spcBef>
                  <a:spcPct val="0"/>
                </a:spcBef>
                <a:spcAft>
                  <a:spcPct val="35000"/>
                </a:spcAft>
              </a:pPr>
              <a:r>
                <a:rPr lang="fa-IR" sz="2400" kern="1200" dirty="0" smtClean="0">
                  <a:solidFill>
                    <a:schemeClr val="tx1"/>
                  </a:solidFill>
                  <a:cs typeface="B Traffic" pitchFamily="2" charset="-78"/>
                </a:rPr>
                <a:t>1) پیامبر برعکس بسیاری ازرهبران،به محض احساس خطر،پیش ازپیروانش از دام بلا نگریخت وآنهارا میان مشکلات وسختی ها رها نکرد؛بلکه پس از حرکت مهاجران به مدینه تصمیم به هجرت گرفت.مورخان نوشته اند:درمکه ازمسلمانان جز رسول خدا،ابوبکر،علی وبرخی که محبوس یابیماریاناتوان ازسفربودند،کسی باقی نماند.</a:t>
              </a:r>
              <a:endParaRPr lang="en-US" sz="2400" kern="1200" dirty="0">
                <a:solidFill>
                  <a:schemeClr val="tx1"/>
                </a:solidFill>
                <a:cs typeface="B Traffic" pitchFamily="2" charset="-78"/>
              </a:endParaRPr>
            </a:p>
          </p:txBody>
        </p:sp>
      </p:grpSp>
      <p:sp>
        <p:nvSpPr>
          <p:cNvPr id="7" name="Oval 6"/>
          <p:cNvSpPr/>
          <p:nvPr/>
        </p:nvSpPr>
        <p:spPr>
          <a:xfrm>
            <a:off x="304800" y="2971800"/>
            <a:ext cx="997742" cy="997742"/>
          </a:xfrm>
          <a:prstGeom prst="ellipse">
            <a:avLst/>
          </a:prstGeom>
          <a:solidFill>
            <a:schemeClr val="accent5">
              <a:lumMod val="75000"/>
            </a:schemeClr>
          </a:solidFill>
        </p:spPr>
        <p:style>
          <a:lnRef idx="2">
            <a:schemeClr val="lt1">
              <a:hueOff val="0"/>
              <a:satOff val="0"/>
              <a:lumOff val="0"/>
              <a:alphaOff val="0"/>
            </a:schemeClr>
          </a:lnRef>
          <a:fillRef idx="1">
            <a:schemeClr val="accent5">
              <a:tint val="50000"/>
              <a:hueOff val="-5341183"/>
              <a:satOff val="23809"/>
              <a:lumOff val="2104"/>
              <a:alphaOff val="0"/>
            </a:schemeClr>
          </a:fillRef>
          <a:effectRef idx="0">
            <a:schemeClr val="accent5">
              <a:tint val="50000"/>
              <a:hueOff val="-5341183"/>
              <a:satOff val="23809"/>
              <a:lumOff val="2104"/>
              <a:alphaOff val="0"/>
            </a:schemeClr>
          </a:effectRef>
          <a:fontRef idx="minor">
            <a:schemeClr val="lt1">
              <a:hueOff val="0"/>
              <a:satOff val="0"/>
              <a:lumOff val="0"/>
              <a:alphaOff val="0"/>
            </a:schemeClr>
          </a:fontRef>
        </p:style>
      </p:sp>
      <p:grpSp>
        <p:nvGrpSpPr>
          <p:cNvPr id="8" name="Group 7"/>
          <p:cNvGrpSpPr/>
          <p:nvPr/>
        </p:nvGrpSpPr>
        <p:grpSpPr>
          <a:xfrm>
            <a:off x="609600" y="4500225"/>
            <a:ext cx="8185713" cy="2205375"/>
            <a:chOff x="1000060" y="4754618"/>
            <a:chExt cx="7354024" cy="2103381"/>
          </a:xfrm>
        </p:grpSpPr>
        <p:sp>
          <p:nvSpPr>
            <p:cNvPr id="10" name="Pentagon 9"/>
            <p:cNvSpPr/>
            <p:nvPr/>
          </p:nvSpPr>
          <p:spPr>
            <a:xfrm rot="10800000">
              <a:off x="1000060" y="4754618"/>
              <a:ext cx="7354024" cy="2103381"/>
            </a:xfrm>
            <a:prstGeom prst="homePlate">
              <a:avLst/>
            </a:prstGeom>
            <a:solidFill>
              <a:schemeClr val="accent5">
                <a:lumMod val="40000"/>
                <a:lumOff val="60000"/>
              </a:schemeClr>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1" name="Pentagon 10"/>
            <p:cNvSpPr/>
            <p:nvPr/>
          </p:nvSpPr>
          <p:spPr>
            <a:xfrm rot="21600000">
              <a:off x="1525909" y="4754618"/>
              <a:ext cx="6828175" cy="2103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9977" tIns="68580" rIns="128016" bIns="68580" numCol="1" spcCol="1270" anchor="ctr" anchorCtr="0">
              <a:noAutofit/>
            </a:bodyPr>
            <a:lstStyle/>
            <a:p>
              <a:pPr lvl="0" algn="justLow" defTabSz="800100" rtl="1">
                <a:lnSpc>
                  <a:spcPct val="90000"/>
                </a:lnSpc>
                <a:spcBef>
                  <a:spcPct val="0"/>
                </a:spcBef>
                <a:spcAft>
                  <a:spcPct val="35000"/>
                </a:spcAft>
              </a:pPr>
              <a:r>
                <a:rPr lang="fa-IR" sz="2400" kern="1200" dirty="0" smtClean="0">
                  <a:solidFill>
                    <a:schemeClr val="tx1"/>
                  </a:solidFill>
                  <a:cs typeface="B Traffic" pitchFamily="2" charset="-78"/>
                </a:rPr>
                <a:t>2) برخلاف بسیاری از رهبران،اموالی را که به رسم امانت نزدرسول خدا سپرده بودند غنیمت نشمردوبه همراه خود نبرد؛بلکه علی را درمکه گذاشت تاسپرده های مردم را بدانان بازگرداند،در حالی که صاحبان امانت از پیروان وی نبودند.</a:t>
              </a:r>
              <a:endParaRPr lang="en-US" sz="2400" kern="1200" dirty="0">
                <a:solidFill>
                  <a:schemeClr val="tx1"/>
                </a:solidFill>
                <a:cs typeface="B Traffic" pitchFamily="2" charset="-78"/>
              </a:endParaRPr>
            </a:p>
          </p:txBody>
        </p:sp>
      </p:grpSp>
      <p:sp>
        <p:nvSpPr>
          <p:cNvPr id="9" name="Oval 8"/>
          <p:cNvSpPr/>
          <p:nvPr/>
        </p:nvSpPr>
        <p:spPr>
          <a:xfrm>
            <a:off x="304800" y="5098258"/>
            <a:ext cx="997742" cy="997742"/>
          </a:xfrm>
          <a:prstGeom prst="ellipse">
            <a:avLst/>
          </a:prstGeom>
          <a:solidFill>
            <a:schemeClr val="accent5">
              <a:lumMod val="60000"/>
              <a:lumOff val="40000"/>
            </a:schemeClr>
          </a:solidFill>
        </p:spPr>
        <p:style>
          <a:lnRef idx="2">
            <a:schemeClr val="lt1">
              <a:hueOff val="0"/>
              <a:satOff val="0"/>
              <a:lumOff val="0"/>
              <a:alphaOff val="0"/>
            </a:schemeClr>
          </a:lnRef>
          <a:fillRef idx="1">
            <a:schemeClr val="accent5">
              <a:tint val="50000"/>
              <a:hueOff val="-10682366"/>
              <a:satOff val="47617"/>
              <a:lumOff val="4207"/>
              <a:alphaOff val="0"/>
            </a:schemeClr>
          </a:fillRef>
          <a:effectRef idx="0">
            <a:schemeClr val="accent5">
              <a:tint val="50000"/>
              <a:hueOff val="-10682366"/>
              <a:satOff val="47617"/>
              <a:lumOff val="4207"/>
              <a:alphaOff val="0"/>
            </a:schemeClr>
          </a:effectRef>
          <a:fontRef idx="minor">
            <a:schemeClr val="lt1">
              <a:hueOff val="0"/>
              <a:satOff val="0"/>
              <a:lumOff val="0"/>
              <a:alphaOff val="0"/>
            </a:schemeClr>
          </a:fontRef>
        </p:style>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2924946"/>
            <a:ext cx="1137817" cy="1113400"/>
          </a:xfrm>
          <a:prstGeom prst="rect">
            <a:avLst/>
          </a:prstGeom>
        </p:spPr>
      </p:pic>
      <p:pic>
        <p:nvPicPr>
          <p:cNvPr id="17" name="Picture 16">
            <a:hlinkClick r:id="rId4" action="ppaction://hlinkfile"/>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5029200"/>
            <a:ext cx="1137817" cy="1113400"/>
          </a:xfrm>
          <a:prstGeom prst="rect">
            <a:avLst/>
          </a:prstGeom>
        </p:spPr>
      </p:pic>
    </p:spTree>
    <p:extLst>
      <p:ext uri="{BB962C8B-B14F-4D97-AF65-F5344CB8AC3E}">
        <p14:creationId xmlns:p14="http://schemas.microsoft.com/office/powerpoint/2010/main" xmlns="" val="30932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90" y="119482"/>
            <a:ext cx="6786610" cy="85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buNone/>
            </a:pPr>
            <a:r>
              <a:rPr lang="fa-IR" sz="3200" dirty="0">
                <a:cs typeface="B Homa" pitchFamily="2" charset="-78"/>
              </a:rPr>
              <a:t>تاسیس ملت و گسترش اسلام</a:t>
            </a:r>
            <a:endParaRPr lang="en-US" sz="3200" b="1" dirty="0" smtClean="0">
              <a:cs typeface="B Homa" pitchFamily="2" charset="-78"/>
            </a:endParaRPr>
          </a:p>
        </p:txBody>
      </p:sp>
      <p:pic>
        <p:nvPicPr>
          <p:cNvPr id="5" name="Picture 2" descr="D:\hamidi\aks\png\AN071TR.PNG"/>
          <p:cNvPicPr>
            <a:picLocks noChangeAspect="1" noChangeArrowheads="1"/>
          </p:cNvPicPr>
          <p:nvPr/>
        </p:nvPicPr>
        <p:blipFill>
          <a:blip r:embed="rId2" cstate="print"/>
          <a:srcRect/>
          <a:stretch>
            <a:fillRect/>
          </a:stretch>
        </p:blipFill>
        <p:spPr bwMode="auto">
          <a:xfrm flipH="1">
            <a:off x="1417161" y="228600"/>
            <a:ext cx="699442" cy="653865"/>
          </a:xfrm>
          <a:prstGeom prst="rect">
            <a:avLst/>
          </a:prstGeom>
          <a:noFill/>
        </p:spPr>
      </p:pic>
      <p:pic>
        <p:nvPicPr>
          <p:cNvPr id="6" name="Picture 2" descr="D:\hamidi\aks\png\AN071TR.PNG"/>
          <p:cNvPicPr>
            <a:picLocks noChangeAspect="1" noChangeArrowheads="1"/>
          </p:cNvPicPr>
          <p:nvPr/>
        </p:nvPicPr>
        <p:blipFill>
          <a:blip r:embed="rId2" cstate="print"/>
          <a:srcRect/>
          <a:stretch>
            <a:fillRect/>
          </a:stretch>
        </p:blipFill>
        <p:spPr bwMode="auto">
          <a:xfrm>
            <a:off x="7360761" y="228600"/>
            <a:ext cx="699442" cy="653865"/>
          </a:xfrm>
          <a:prstGeom prst="rect">
            <a:avLst/>
          </a:prstGeom>
          <a:noFill/>
        </p:spPr>
      </p:pic>
      <p:pic>
        <p:nvPicPr>
          <p:cNvPr id="3074" name="Picture 2" descr="D:\document\leila\بنای مسجد.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3967" y="1262490"/>
            <a:ext cx="7144384" cy="549782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6096000" y="1219200"/>
            <a:ext cx="2724472" cy="5562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Low" rtl="1">
              <a:buNone/>
            </a:pPr>
            <a:r>
              <a:rPr lang="fa-IR" sz="2000" dirty="0">
                <a:cs typeface="B Traffic" pitchFamily="2" charset="-78"/>
              </a:rPr>
              <a:t>تاسیس </a:t>
            </a:r>
            <a:r>
              <a:rPr lang="fa-IR" sz="2000" dirty="0" smtClean="0">
                <a:cs typeface="B Traffic" pitchFamily="2" charset="-78"/>
              </a:rPr>
              <a:t>مسجد،به </a:t>
            </a:r>
            <a:r>
              <a:rPr lang="fa-IR" sz="2000" dirty="0">
                <a:cs typeface="B Traffic" pitchFamily="2" charset="-78"/>
              </a:rPr>
              <a:t>مثابه </a:t>
            </a:r>
            <a:r>
              <a:rPr lang="fa-IR" sz="2000" dirty="0" smtClean="0">
                <a:cs typeface="B Traffic" pitchFamily="2" charset="-78"/>
              </a:rPr>
              <a:t> </a:t>
            </a:r>
            <a:r>
              <a:rPr lang="fa-IR" sz="2000" dirty="0">
                <a:cs typeface="B Traffic" pitchFamily="2" charset="-78"/>
              </a:rPr>
              <a:t>یک نهاد اجتماعی،نشان وحدت مسلمانان،مرکزآموزش وپرورش وپرستش،مهمترین ونخستین اقدام عملی حضرت محمد در جهت پیوند دین ودانش بود</a:t>
            </a:r>
            <a:r>
              <a:rPr lang="fa-IR" sz="2000" dirty="0" smtClean="0">
                <a:cs typeface="B Traffic" pitchFamily="2" charset="-78"/>
              </a:rPr>
              <a:t>.</a:t>
            </a:r>
          </a:p>
          <a:p>
            <a:pPr algn="justLow" rtl="1">
              <a:buNone/>
            </a:pPr>
            <a:endParaRPr lang="en-US" sz="2000" dirty="0">
              <a:cs typeface="B Traffic"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9099"/>
            <a:ext cx="1127425" cy="1210101"/>
          </a:xfrm>
          <a:prstGeom prst="rect">
            <a:avLst/>
          </a:prstGeom>
        </p:spPr>
      </p:pic>
      <p:pic>
        <p:nvPicPr>
          <p:cNvPr id="9" name="Picture 8">
            <a:hlinkClick r:id="rId5" action="ppaction://hlinkfile"/>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922386" y="5410200"/>
            <a:ext cx="1137817" cy="1113400"/>
          </a:xfrm>
          <a:prstGeom prst="rect">
            <a:avLst/>
          </a:prstGeom>
        </p:spPr>
      </p:pic>
    </p:spTree>
    <p:extLst>
      <p:ext uri="{BB962C8B-B14F-4D97-AF65-F5344CB8AC3E}">
        <p14:creationId xmlns:p14="http://schemas.microsoft.com/office/powerpoint/2010/main" xmlns="" val="40758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609600" y="1676400"/>
            <a:ext cx="2667000" cy="2649181"/>
          </a:xfrm>
          <a:prstGeom prst="rect">
            <a:avLst/>
          </a:prstGeom>
          <a:noFill/>
        </p:spPr>
      </p:pic>
      <p:sp>
        <p:nvSpPr>
          <p:cNvPr id="6" name="Rectangle 5"/>
          <p:cNvSpPr/>
          <p:nvPr/>
        </p:nvSpPr>
        <p:spPr>
          <a:xfrm>
            <a:off x="152400" y="253537"/>
            <a:ext cx="3581400" cy="34778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Low" rtl="1"/>
            <a:r>
              <a:rPr lang="fa-IR" sz="2000" dirty="0" smtClean="0">
                <a:cs typeface="B Traffic" pitchFamily="2" charset="-78"/>
              </a:rPr>
              <a:t>تاریخ نه مایه سرگرمی بلکه نوعی پل ارتباطی میان نسل های متوالی بشر برای دستیابی به تجربه ها و اندوخته های پیشینیان است. </a:t>
            </a:r>
            <a:r>
              <a:rPr lang="fa-IR" sz="2000" dirty="0" smtClean="0">
                <a:solidFill>
                  <a:schemeClr val="accent2">
                    <a:lumMod val="75000"/>
                  </a:schemeClr>
                </a:solidFill>
                <a:cs typeface="B Traffic" pitchFamily="2" charset="-78"/>
              </a:rPr>
              <a:t>مطالعه تطبیقی و تحلیلی تمدن های گوناگون، کوشش برای یافتن رابطه ای علی میان حوادث زنجیره ای تاریخ و دقت در آنچه بر انسان ها رفته است، سرمایه مناسبی است که انسان را در پی ریزی یک زندگی سالم و خردمندانه یاری می رساند.</a:t>
            </a:r>
            <a:endParaRPr lang="en-US" sz="2000" dirty="0" smtClean="0">
              <a:solidFill>
                <a:schemeClr val="accent2">
                  <a:lumMod val="75000"/>
                </a:schemeClr>
              </a:solidFill>
              <a:cs typeface="B Traffic" pitchFamily="2" charset="-78"/>
            </a:endParaRPr>
          </a:p>
        </p:txBody>
      </p:sp>
      <p:pic>
        <p:nvPicPr>
          <p:cNvPr id="2050" name="Picture 2" descr="C:\Users\hamidi.t\Desktop\namrood-montain-b.jpg"/>
          <p:cNvPicPr>
            <a:picLocks noChangeAspect="1" noChangeArrowheads="1"/>
          </p:cNvPicPr>
          <p:nvPr/>
        </p:nvPicPr>
        <p:blipFill>
          <a:blip r:embed="rId3"/>
          <a:srcRect/>
          <a:stretch>
            <a:fillRect/>
          </a:stretch>
        </p:blipFill>
        <p:spPr bwMode="auto">
          <a:xfrm>
            <a:off x="838200" y="4754496"/>
            <a:ext cx="6019800" cy="2103504"/>
          </a:xfrm>
          <a:prstGeom prst="rect">
            <a:avLst/>
          </a:prstGeom>
        </p:spPr>
        <p:style>
          <a:lnRef idx="2">
            <a:schemeClr val="accent1"/>
          </a:lnRef>
          <a:fillRef idx="1">
            <a:schemeClr val="lt1"/>
          </a:fillRef>
          <a:effectRef idx="0">
            <a:schemeClr val="accent1"/>
          </a:effectRef>
          <a:fontRef idx="minor">
            <a:schemeClr val="dk1"/>
          </a:fontRef>
        </p:style>
      </p:pic>
      <p:pic>
        <p:nvPicPr>
          <p:cNvPr id="8" name="Picture 2" descr="C:\Users\satari\Desktop\انديشه 1 عكسها\png\يبفurl.png"/>
          <p:cNvPicPr>
            <a:picLocks noChangeAspect="1" noChangeArrowheads="1"/>
          </p:cNvPicPr>
          <p:nvPr/>
        </p:nvPicPr>
        <p:blipFill>
          <a:blip r:embed="rId2"/>
          <a:srcRect/>
          <a:stretch>
            <a:fillRect/>
          </a:stretch>
        </p:blipFill>
        <p:spPr bwMode="auto">
          <a:xfrm>
            <a:off x="6781800" y="4495800"/>
            <a:ext cx="2362200" cy="2649181"/>
          </a:xfrm>
          <a:prstGeom prst="rect">
            <a:avLst/>
          </a:prstGeom>
          <a:noFill/>
        </p:spPr>
      </p:pic>
      <p:sp>
        <p:nvSpPr>
          <p:cNvPr id="3" name="Content Placeholder 2"/>
          <p:cNvSpPr>
            <a:spLocks noGrp="1"/>
          </p:cNvSpPr>
          <p:nvPr>
            <p:ph idx="1"/>
          </p:nvPr>
        </p:nvSpPr>
        <p:spPr>
          <a:xfrm>
            <a:off x="3962400" y="990600"/>
            <a:ext cx="5181600" cy="2667000"/>
          </a:xfrm>
        </p:spPr>
        <p:style>
          <a:lnRef idx="1">
            <a:schemeClr val="accent2"/>
          </a:lnRef>
          <a:fillRef idx="2">
            <a:schemeClr val="accent2"/>
          </a:fillRef>
          <a:effectRef idx="1">
            <a:schemeClr val="accent2"/>
          </a:effectRef>
          <a:fontRef idx="minor">
            <a:schemeClr val="dk1"/>
          </a:fontRef>
        </p:style>
        <p:txBody>
          <a:bodyPr>
            <a:normAutofit/>
          </a:bodyPr>
          <a:lstStyle/>
          <a:p>
            <a:pPr lvl="1" algn="just" rtl="1"/>
            <a:r>
              <a:rPr lang="fa-IR" sz="2400" dirty="0" smtClean="0">
                <a:cs typeface="B Traffic" pitchFamily="2" charset="-78"/>
              </a:rPr>
              <a:t>تاریخ پاسخ به آرزوهای همیشگی انسان است که اصرار دارد از خود و دیگران آگاهی کسب کند، علل و انگیزه ظهور و سقوط تمدن ها را بشناسد، حق را از باطل تمیز دهد و با راه تکامل و نیکبختی دنیوی و اخروی خود آشنا شود.</a:t>
            </a:r>
            <a:endParaRPr lang="en-US" sz="2400" dirty="0" smtClean="0">
              <a:cs typeface="B Traffic" pitchFamily="2" charset="-78"/>
            </a:endParaRPr>
          </a:p>
        </p:txBody>
      </p:sp>
      <p:sp>
        <p:nvSpPr>
          <p:cNvPr id="4" name="Title 1"/>
          <p:cNvSpPr txBox="1">
            <a:spLocks/>
          </p:cNvSpPr>
          <p:nvPr/>
        </p:nvSpPr>
        <p:spPr>
          <a:xfrm>
            <a:off x="4724400" y="152400"/>
            <a:ext cx="3967160" cy="77627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70000" lnSpcReduction="20000"/>
          </a:bodyPr>
          <a:lstStyle/>
          <a:p>
            <a:pPr lvl="0" algn="ctr" rtl="1">
              <a:spcBef>
                <a:spcPct val="0"/>
              </a:spcBef>
            </a:pPr>
            <a:r>
              <a:rPr lang="fa-IR" sz="4400" b="1" dirty="0" smtClean="0">
                <a:cs typeface="B Homa" pitchFamily="2" charset="-78"/>
              </a:rPr>
              <a:t>علمیّت، اعتبار و فایده تاریخ</a:t>
            </a:r>
            <a:endParaRPr kumimoji="0" lang="en-US" sz="4400" b="0" i="0" u="none" strike="noStrike" kern="1200" cap="none" spc="0" normalizeH="0" baseline="0" noProof="0" dirty="0">
              <a:ln>
                <a:noFill/>
              </a:ln>
              <a:solidFill>
                <a:schemeClr val="accent5">
                  <a:lumMod val="50000"/>
                </a:schemeClr>
              </a:solidFill>
              <a:effectLst/>
              <a:uLnTx/>
              <a:uFillTx/>
              <a:cs typeface="B Homa" pitchFamily="2" charset="-78"/>
            </a:endParaRPr>
          </a:p>
        </p:txBody>
      </p:sp>
      <p:sp>
        <p:nvSpPr>
          <p:cNvPr id="9" name="Title 1"/>
          <p:cNvSpPr txBox="1">
            <a:spLocks/>
          </p:cNvSpPr>
          <p:nvPr/>
        </p:nvSpPr>
        <p:spPr>
          <a:xfrm>
            <a:off x="381000" y="3733800"/>
            <a:ext cx="830580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algn="justLow" rtl="1">
              <a:buNone/>
            </a:pPr>
            <a:r>
              <a:rPr lang="fa-IR" sz="2400" b="1" dirty="0" smtClean="0">
                <a:cs typeface="B Homa" pitchFamily="2" charset="-78"/>
              </a:rPr>
              <a:t>خداوند متعال در بیشتر سوره های قرآن به بیان سرگذشت پیامبران و ملت های پیشین پرداخته است.در مکتب اسلام، تجربه پیشینیان اهمیت دارد.</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par>
                                <p:cTn id="12" presetID="35"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style.rotation</p:attrName>
                                        </p:attrNameLst>
                                      </p:cBhvr>
                                      <p:tavLst>
                                        <p:tav tm="0">
                                          <p:val>
                                            <p:fltVal val="720"/>
                                          </p:val>
                                        </p:tav>
                                        <p:tav tm="100000">
                                          <p:val>
                                            <p:fltVal val="0"/>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anim calcmode="lin" valueType="num">
                                      <p:cBhvr>
                                        <p:cTn id="17"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 calcmode="lin" valueType="num">
                                      <p:cBhvr>
                                        <p:cTn id="22" dur="500" fill="hold"/>
                                        <p:tgtEl>
                                          <p:spTgt spid="3">
                                            <p:bg/>
                                          </p:spTgt>
                                        </p:tgtEl>
                                        <p:attrNameLst>
                                          <p:attrName>ppt_w</p:attrName>
                                        </p:attrNameLst>
                                      </p:cBhvr>
                                      <p:tavLst>
                                        <p:tav tm="0">
                                          <p:val>
                                            <p:fltVal val="0"/>
                                          </p:val>
                                        </p:tav>
                                        <p:tav tm="100000">
                                          <p:val>
                                            <p:strVal val="#ppt_w"/>
                                          </p:val>
                                        </p:tav>
                                      </p:tavLst>
                                    </p:anim>
                                    <p:anim calcmode="lin" valueType="num">
                                      <p:cBhvr>
                                        <p:cTn id="23" dur="500" fill="hold"/>
                                        <p:tgtEl>
                                          <p:spTgt spid="3">
                                            <p:bg/>
                                          </p:spTgt>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bg/>
                                          </p:spTgt>
                                        </p:tgtEl>
                                        <p:attrNameLst>
                                          <p:attrName>style.visibility</p:attrName>
                                        </p:attrNameLst>
                                      </p:cBhvr>
                                      <p:to>
                                        <p:strVal val="visible"/>
                                      </p:to>
                                    </p:set>
                                    <p:anim calcmode="lin" valueType="num">
                                      <p:cBhvr additive="base">
                                        <p:cTn id="32" dur="500" fill="hold"/>
                                        <p:tgtEl>
                                          <p:spTgt spid="9">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additive="base">
                                        <p:cTn id="3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8" presetClass="emph" presetSubtype="0" fill="hold" nodeType="clickEffect">
                                  <p:stCondLst>
                                    <p:cond delay="0"/>
                                  </p:stCondLst>
                                  <p:childTnLst>
                                    <p:animRot by="21600000">
                                      <p:cBhvr>
                                        <p:cTn id="49" dur="2000" fill="hold"/>
                                        <p:tgtEl>
                                          <p:spTgt spid="8"/>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50"/>
                                        </p:tgtEl>
                                        <p:attrNameLst>
                                          <p:attrName>style.visibility</p:attrName>
                                        </p:attrNameLst>
                                      </p:cBhvr>
                                      <p:to>
                                        <p:strVal val="visible"/>
                                      </p:to>
                                    </p:set>
                                    <p:anim calcmode="lin" valueType="num">
                                      <p:cBhvr additive="base">
                                        <p:cTn id="54" dur="500" fill="hold"/>
                                        <p:tgtEl>
                                          <p:spTgt spid="2050"/>
                                        </p:tgtEl>
                                        <p:attrNameLst>
                                          <p:attrName>ppt_x</p:attrName>
                                        </p:attrNameLst>
                                      </p:cBhvr>
                                      <p:tavLst>
                                        <p:tav tm="0">
                                          <p:val>
                                            <p:strVal val="#ppt_x"/>
                                          </p:val>
                                        </p:tav>
                                        <p:tav tm="100000">
                                          <p:val>
                                            <p:strVal val="#ppt_x"/>
                                          </p:val>
                                        </p:tav>
                                      </p:tavLst>
                                    </p:anim>
                                    <p:anim calcmode="lin" valueType="num">
                                      <p:cBhvr additive="base">
                                        <p:cTn id="5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21600000">
                                      <p:cBhvr>
                                        <p:cTn id="59"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animBg="1"/>
      <p:bldP spid="9" grpId="0" build="allAtOnce"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cument\leila\وحدت.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00200" y="1219199"/>
            <a:ext cx="6629400" cy="505550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Pie 18"/>
          <p:cNvSpPr/>
          <p:nvPr/>
        </p:nvSpPr>
        <p:spPr>
          <a:xfrm>
            <a:off x="152399" y="1156194"/>
            <a:ext cx="2819401" cy="5168406"/>
          </a:xfrm>
          <a:prstGeom prst="pie">
            <a:avLst>
              <a:gd name="adj1" fmla="val 5400000"/>
              <a:gd name="adj2" fmla="val 162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20" name="Group 19"/>
          <p:cNvGrpSpPr/>
          <p:nvPr/>
        </p:nvGrpSpPr>
        <p:grpSpPr>
          <a:xfrm>
            <a:off x="1507360" y="1156194"/>
            <a:ext cx="7484240" cy="5168406"/>
            <a:chOff x="1431160" y="0"/>
            <a:chExt cx="7712839" cy="2862321"/>
          </a:xfrm>
          <a:solidFill>
            <a:schemeClr val="accent2">
              <a:lumMod val="40000"/>
              <a:lumOff val="60000"/>
            </a:schemeClr>
          </a:solidFill>
        </p:grpSpPr>
        <p:sp>
          <p:nvSpPr>
            <p:cNvPr id="21" name="Rectangle 20"/>
            <p:cNvSpPr/>
            <p:nvPr/>
          </p:nvSpPr>
          <p:spPr>
            <a:xfrm>
              <a:off x="1431160" y="0"/>
              <a:ext cx="7712839" cy="2862321"/>
            </a:xfrm>
            <a:prstGeom prst="rect">
              <a:avLst/>
            </a:prstGeom>
            <a:grp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1526836" y="101857"/>
              <a:ext cx="7617163" cy="60824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cs typeface="B Traffic" pitchFamily="2" charset="-78"/>
                </a:rPr>
                <a:t>در آن روزگار قوی ترین سنت اجتماعی که روح قبایل گوناگون آنها را به هم پیوند می داد، پیمان بین قبایل بود که</a:t>
              </a:r>
              <a:r>
                <a:rPr lang="fa-IR" sz="2400" kern="1200" dirty="0" smtClean="0">
                  <a:solidFill>
                    <a:schemeClr val="accent1"/>
                  </a:solidFill>
                  <a:cs typeface="B Traffic" pitchFamily="2" charset="-78"/>
                </a:rPr>
                <a:t>«حلف»</a:t>
              </a:r>
              <a:r>
                <a:rPr lang="fa-IR" sz="2400" kern="1200" dirty="0" smtClean="0">
                  <a:cs typeface="B Traffic" pitchFamily="2" charset="-78"/>
                </a:rPr>
                <a:t>می نامیدندو در مکه ومدینه به انگیزه های مختلف بدین وسیله میان دو بیگانه،خویشاوندی استوار ونزدیک پدید می آمد.</a:t>
              </a:r>
              <a:endParaRPr lang="en-US" sz="2400" kern="1200" dirty="0">
                <a:cs typeface="B Traffic" pitchFamily="2" charset="-78"/>
              </a:endParaRPr>
            </a:p>
          </p:txBody>
        </p:sp>
      </p:grpSp>
      <p:sp>
        <p:nvSpPr>
          <p:cNvPr id="23" name="Pie 22"/>
          <p:cNvSpPr/>
          <p:nvPr/>
        </p:nvSpPr>
        <p:spPr>
          <a:xfrm>
            <a:off x="528078" y="2590801"/>
            <a:ext cx="2062722" cy="3505200"/>
          </a:xfrm>
          <a:prstGeom prst="pie">
            <a:avLst>
              <a:gd name="adj1" fmla="val 5400000"/>
              <a:gd name="adj2" fmla="val 16200000"/>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grpSp>
        <p:nvGrpSpPr>
          <p:cNvPr id="24" name="Group 23"/>
          <p:cNvGrpSpPr/>
          <p:nvPr/>
        </p:nvGrpSpPr>
        <p:grpSpPr>
          <a:xfrm>
            <a:off x="1507360" y="2590801"/>
            <a:ext cx="7484240" cy="3505200"/>
            <a:chOff x="1431160" y="608243"/>
            <a:chExt cx="7712839" cy="2110962"/>
          </a:xfrm>
          <a:solidFill>
            <a:schemeClr val="accent6">
              <a:lumMod val="40000"/>
              <a:lumOff val="60000"/>
            </a:schemeClr>
          </a:solidFill>
        </p:grpSpPr>
        <p:sp>
          <p:nvSpPr>
            <p:cNvPr id="25" name="Rectangle 24"/>
            <p:cNvSpPr/>
            <p:nvPr/>
          </p:nvSpPr>
          <p:spPr>
            <a:xfrm>
              <a:off x="1431160" y="608243"/>
              <a:ext cx="7712839" cy="2110962"/>
            </a:xfrm>
            <a:prstGeom prst="rect">
              <a:avLst/>
            </a:prstGeom>
            <a:grpFill/>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1431160" y="608243"/>
              <a:ext cx="7712839" cy="60824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accent2"/>
                  </a:solidFill>
                  <a:cs typeface="B Traffic" pitchFamily="2" charset="-78"/>
                </a:rPr>
                <a:t>اوس وخزرج ومهاجران مکه </a:t>
              </a:r>
              <a:r>
                <a:rPr lang="fa-IR" sz="2400" kern="1200" dirty="0" smtClean="0">
                  <a:cs typeface="B Traffic" pitchFamily="2" charset="-78"/>
                </a:rPr>
                <a:t>زیر بنای پدیده ی بزرگ اجتماعی وهسته  مرکزی امت اسلامی در مدینه شمرده  می شدند.</a:t>
              </a:r>
              <a:endParaRPr lang="en-US" sz="2400" kern="1200" dirty="0">
                <a:cs typeface="B Traffic" pitchFamily="2" charset="-78"/>
              </a:endParaRPr>
            </a:p>
          </p:txBody>
        </p:sp>
      </p:grpSp>
      <p:sp>
        <p:nvSpPr>
          <p:cNvPr id="27" name="Pie 26"/>
          <p:cNvSpPr/>
          <p:nvPr/>
        </p:nvSpPr>
        <p:spPr>
          <a:xfrm>
            <a:off x="903758" y="3557070"/>
            <a:ext cx="1306042" cy="2310330"/>
          </a:xfrm>
          <a:prstGeom prst="pie">
            <a:avLst>
              <a:gd name="adj1" fmla="val 5400000"/>
              <a:gd name="adj2" fmla="val 16200000"/>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grpSp>
        <p:nvGrpSpPr>
          <p:cNvPr id="28" name="Group 27"/>
          <p:cNvGrpSpPr/>
          <p:nvPr/>
        </p:nvGrpSpPr>
        <p:grpSpPr>
          <a:xfrm>
            <a:off x="1507360" y="3557070"/>
            <a:ext cx="7484240" cy="2310330"/>
            <a:chOff x="1431160" y="1216486"/>
            <a:chExt cx="7712839" cy="1359602"/>
          </a:xfrm>
          <a:solidFill>
            <a:schemeClr val="bg2">
              <a:lumMod val="75000"/>
            </a:schemeClr>
          </a:solidFill>
        </p:grpSpPr>
        <p:sp>
          <p:nvSpPr>
            <p:cNvPr id="29" name="Rectangle 28"/>
            <p:cNvSpPr/>
            <p:nvPr/>
          </p:nvSpPr>
          <p:spPr>
            <a:xfrm>
              <a:off x="1431160" y="1216486"/>
              <a:ext cx="7712839" cy="1359602"/>
            </a:xfrm>
            <a:prstGeom prst="rect">
              <a:avLst/>
            </a:prstGeom>
            <a:grpFill/>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1431160" y="1216486"/>
              <a:ext cx="7712839" cy="60824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accent2"/>
                  </a:solidFill>
                  <a:cs typeface="B Traffic" pitchFamily="2" charset="-78"/>
                </a:rPr>
                <a:t>يكي از راه هاي كاهش تعصب قومي و حزبي به درون شخصيت افراد و پيمان ديني و معنوي عقد اخوت بود.</a:t>
              </a:r>
              <a:endParaRPr lang="en-US" sz="2400" kern="1200" dirty="0">
                <a:solidFill>
                  <a:schemeClr val="accent2"/>
                </a:solidFill>
                <a:cs typeface="B Traffic" pitchFamily="2" charset="-78"/>
              </a:endParaRPr>
            </a:p>
          </p:txBody>
        </p:sp>
      </p:grpSp>
      <p:sp>
        <p:nvSpPr>
          <p:cNvPr id="31" name="Pie 30"/>
          <p:cNvSpPr/>
          <p:nvPr/>
        </p:nvSpPr>
        <p:spPr>
          <a:xfrm>
            <a:off x="1238585" y="4523338"/>
            <a:ext cx="590215" cy="1144497"/>
          </a:xfrm>
          <a:prstGeom prst="pie">
            <a:avLst>
              <a:gd name="adj1" fmla="val 5400000"/>
              <a:gd name="adj2" fmla="val 1620000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grpSp>
        <p:nvGrpSpPr>
          <p:cNvPr id="32" name="Group 31"/>
          <p:cNvGrpSpPr/>
          <p:nvPr/>
        </p:nvGrpSpPr>
        <p:grpSpPr>
          <a:xfrm>
            <a:off x="1507360" y="4523338"/>
            <a:ext cx="7484240" cy="1144497"/>
            <a:chOff x="1431160" y="1824730"/>
            <a:chExt cx="7712839" cy="608243"/>
          </a:xfrm>
          <a:solidFill>
            <a:schemeClr val="accent3">
              <a:lumMod val="40000"/>
              <a:lumOff val="60000"/>
            </a:schemeClr>
          </a:solidFill>
        </p:grpSpPr>
        <p:sp>
          <p:nvSpPr>
            <p:cNvPr id="33" name="Rectangle 32"/>
            <p:cNvSpPr/>
            <p:nvPr/>
          </p:nvSpPr>
          <p:spPr>
            <a:xfrm>
              <a:off x="1431160" y="1824730"/>
              <a:ext cx="7712839" cy="608243"/>
            </a:xfrm>
            <a:prstGeom prst="rect">
              <a:avLst/>
            </a:prstGeom>
            <a:grpFill/>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1431160" y="1824730"/>
              <a:ext cx="7712839" cy="60824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cs typeface="B Traffic" pitchFamily="2" charset="-78"/>
                </a:rPr>
                <a:t>ره آورد</a:t>
              </a:r>
              <a:r>
                <a:rPr lang="en-US" sz="2400" kern="1200" dirty="0" smtClean="0">
                  <a:cs typeface="B Traffic" pitchFamily="2" charset="-78"/>
                </a:rPr>
                <a:t> </a:t>
              </a:r>
              <a:r>
                <a:rPr lang="fa-IR" sz="2400" kern="1200" dirty="0" smtClean="0">
                  <a:cs typeface="B Traffic" pitchFamily="2" charset="-78"/>
                </a:rPr>
                <a:t>دیگر</a:t>
              </a:r>
              <a:r>
                <a:rPr lang="en-US" sz="2400" kern="1200" dirty="0" smtClean="0">
                  <a:cs typeface="B Traffic" pitchFamily="2" charset="-78"/>
                </a:rPr>
                <a:t> </a:t>
              </a:r>
              <a:r>
                <a:rPr lang="fa-IR" sz="2400" kern="1200" dirty="0" smtClean="0">
                  <a:cs typeface="B Traffic" pitchFamily="2" charset="-78"/>
                </a:rPr>
                <a:t>این همبستگی دینی،احساس مسئولیت مسلمانان در برابر تنگ دستی،بیماری ودشواری های سیاسی واجتماعی یکدیگربود.</a:t>
              </a:r>
              <a:endParaRPr lang="en-US" sz="2400" kern="1200" dirty="0">
                <a:cs typeface="B Traffic" pitchFamily="2" charset="-78"/>
              </a:endParaRPr>
            </a:p>
          </p:txBody>
        </p:sp>
      </p:grpSp>
      <p:sp>
        <p:nvSpPr>
          <p:cNvPr id="5" name="Rectangle 4"/>
          <p:cNvSpPr/>
          <p:nvPr/>
        </p:nvSpPr>
        <p:spPr>
          <a:xfrm>
            <a:off x="1676400" y="116632"/>
            <a:ext cx="6705600" cy="792088"/>
          </a:xfrm>
          <a:prstGeom prst="rect">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fa-IR" sz="2800" dirty="0">
                <a:solidFill>
                  <a:srgbClr val="FFFF00"/>
                </a:solidFill>
                <a:cs typeface="B Homa" pitchFamily="2" charset="-78"/>
              </a:rPr>
              <a:t>وحدت جامعه در سایه پیوند معنوی افراد</a:t>
            </a:r>
            <a:endParaRPr lang="en-US" sz="2800" dirty="0">
              <a:solidFill>
                <a:srgbClr val="FFFF00"/>
              </a:solidFill>
              <a:cs typeface="B Homa" pitchFamily="2" charset="-78"/>
            </a:endParaRPr>
          </a:p>
        </p:txBody>
      </p:sp>
      <p:sp>
        <p:nvSpPr>
          <p:cNvPr id="8" name="Oval 7"/>
          <p:cNvSpPr/>
          <p:nvPr/>
        </p:nvSpPr>
        <p:spPr>
          <a:xfrm>
            <a:off x="1219200" y="0"/>
            <a:ext cx="997742" cy="997742"/>
          </a:xfrm>
          <a:prstGeom prst="ellipse">
            <a:avLst/>
          </a:prstGeom>
          <a:solidFill>
            <a:schemeClr val="accent5">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7772400" y="0"/>
            <a:ext cx="997742" cy="997742"/>
          </a:xfrm>
          <a:prstGeom prst="ellipse">
            <a:avLst/>
          </a:prstGeom>
          <a:solidFill>
            <a:schemeClr val="accent5">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1371600" y="152400"/>
            <a:ext cx="685800" cy="685800"/>
          </a:xfrm>
          <a:prstGeom prst="ellipse">
            <a:avLst/>
          </a:prstGeom>
          <a:solidFill>
            <a:schemeClr val="accent5">
              <a:lumMod val="75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7924800" y="152400"/>
            <a:ext cx="685800" cy="685800"/>
          </a:xfrm>
          <a:prstGeom prst="ellipse">
            <a:avLst/>
          </a:prstGeom>
          <a:solidFill>
            <a:schemeClr val="accent5">
              <a:lumMod val="75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35" name="Picture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87" y="9099"/>
            <a:ext cx="1137313" cy="1220714"/>
          </a:xfrm>
          <a:prstGeom prst="rect">
            <a:avLst/>
          </a:prstGeom>
        </p:spPr>
      </p:pic>
    </p:spTree>
    <p:extLst>
      <p:ext uri="{BB962C8B-B14F-4D97-AF65-F5344CB8AC3E}">
        <p14:creationId xmlns:p14="http://schemas.microsoft.com/office/powerpoint/2010/main" xmlns="" val="17951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0-#ppt_w/2"/>
                                          </p:val>
                                        </p:tav>
                                        <p:tav tm="100000">
                                          <p:val>
                                            <p:strVal val="#ppt_x"/>
                                          </p:val>
                                        </p:tav>
                                      </p:tavLst>
                                    </p:anim>
                                    <p:anim calcmode="lin" valueType="num">
                                      <p:cBhvr additive="base">
                                        <p:cTn id="46" dur="500" fill="hold"/>
                                        <p:tgtEl>
                                          <p:spTgt spid="32"/>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satari\Desktop\انديشه 1 عكسها\png\يبفurl.png"/>
          <p:cNvPicPr>
            <a:picLocks noChangeAspect="1" noChangeArrowheads="1"/>
          </p:cNvPicPr>
          <p:nvPr/>
        </p:nvPicPr>
        <p:blipFill>
          <a:blip r:embed="rId2"/>
          <a:srcRect/>
          <a:stretch>
            <a:fillRect/>
          </a:stretch>
        </p:blipFill>
        <p:spPr bwMode="auto">
          <a:xfrm>
            <a:off x="2819400" y="176838"/>
            <a:ext cx="3657600" cy="3633162"/>
          </a:xfrm>
          <a:prstGeom prst="rect">
            <a:avLst/>
          </a:prstGeom>
          <a:noFill/>
        </p:spPr>
      </p:pic>
      <p:grpSp>
        <p:nvGrpSpPr>
          <p:cNvPr id="32" name="Group 31"/>
          <p:cNvGrpSpPr/>
          <p:nvPr/>
        </p:nvGrpSpPr>
        <p:grpSpPr>
          <a:xfrm>
            <a:off x="304800" y="228600"/>
            <a:ext cx="8534400" cy="1524000"/>
            <a:chOff x="2922578" y="12"/>
            <a:chExt cx="3287900" cy="495433"/>
          </a:xfrm>
          <a:solidFill>
            <a:schemeClr val="accent1">
              <a:lumMod val="75000"/>
            </a:schemeClr>
          </a:solidFill>
        </p:grpSpPr>
        <p:sp>
          <p:nvSpPr>
            <p:cNvPr id="33" name="Rounded Rectangle 32"/>
            <p:cNvSpPr/>
            <p:nvPr/>
          </p:nvSpPr>
          <p:spPr>
            <a:xfrm>
              <a:off x="2922578" y="12"/>
              <a:ext cx="3287900" cy="495433"/>
            </a:xfrm>
            <a:prstGeom prst="roundRect">
              <a:avLst/>
            </a:prstGeom>
            <a:grpFill/>
          </p:spPr>
          <p:style>
            <a:lnRef idx="3">
              <a:schemeClr val="lt1"/>
            </a:lnRef>
            <a:fillRef idx="1">
              <a:schemeClr val="accent1"/>
            </a:fillRef>
            <a:effectRef idx="1">
              <a:schemeClr val="accent1"/>
            </a:effectRef>
            <a:fontRef idx="minor">
              <a:schemeClr val="lt1"/>
            </a:fontRef>
          </p:style>
        </p:sp>
        <p:sp>
          <p:nvSpPr>
            <p:cNvPr id="34" name="Rounded Rectangle 4"/>
            <p:cNvSpPr/>
            <p:nvPr/>
          </p:nvSpPr>
          <p:spPr>
            <a:xfrm>
              <a:off x="3098716" y="49555"/>
              <a:ext cx="2994338" cy="4217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endParaRPr lang="en-US" sz="2800" kern="1200" dirty="0">
                <a:solidFill>
                  <a:schemeClr val="tx1"/>
                </a:solidFill>
                <a:cs typeface="B Traffic" pitchFamily="2" charset="-78"/>
              </a:endParaRPr>
            </a:p>
          </p:txBody>
        </p:sp>
      </p:grpSp>
      <p:grpSp>
        <p:nvGrpSpPr>
          <p:cNvPr id="26" name="Group 25"/>
          <p:cNvGrpSpPr/>
          <p:nvPr/>
        </p:nvGrpSpPr>
        <p:grpSpPr>
          <a:xfrm>
            <a:off x="533400" y="381000"/>
            <a:ext cx="8153400" cy="1219200"/>
            <a:chOff x="2922578" y="12"/>
            <a:chExt cx="3287900" cy="495433"/>
          </a:xfrm>
        </p:grpSpPr>
        <p:sp>
          <p:nvSpPr>
            <p:cNvPr id="27" name="Rounded Rectangle 26"/>
            <p:cNvSpPr/>
            <p:nvPr/>
          </p:nvSpPr>
          <p:spPr>
            <a:xfrm>
              <a:off x="2922578" y="12"/>
              <a:ext cx="3287900" cy="495433"/>
            </a:xfrm>
            <a:prstGeom prst="roundRect">
              <a:avLst/>
            </a:prstGeom>
          </p:spPr>
          <p:style>
            <a:lnRef idx="3">
              <a:schemeClr val="lt1"/>
            </a:lnRef>
            <a:fillRef idx="1">
              <a:schemeClr val="accent1"/>
            </a:fillRef>
            <a:effectRef idx="1">
              <a:schemeClr val="accent1"/>
            </a:effectRef>
            <a:fontRef idx="minor">
              <a:schemeClr val="lt1"/>
            </a:fontRef>
          </p:style>
        </p:sp>
        <p:sp>
          <p:nvSpPr>
            <p:cNvPr id="28" name="Rounded Rectangle 4"/>
            <p:cNvSpPr/>
            <p:nvPr/>
          </p:nvSpPr>
          <p:spPr>
            <a:xfrm>
              <a:off x="2946763" y="24197"/>
              <a:ext cx="3239530" cy="4470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fa-IR" sz="2800" kern="1200" dirty="0" smtClean="0">
                  <a:solidFill>
                    <a:srgbClr val="FFFF00"/>
                  </a:solidFill>
                  <a:cs typeface="B Traffic" pitchFamily="2" charset="-78"/>
                </a:rPr>
                <a:t>نکته نهایی در این بحث،تحلیل پیمان برادری پیامبر</a:t>
              </a:r>
              <a:r>
                <a:rPr lang="fa-IR" sz="900" kern="1200" dirty="0" smtClean="0">
                  <a:solidFill>
                    <a:srgbClr val="FFFF00"/>
                  </a:solidFill>
                  <a:cs typeface="B Traffic" pitchFamily="2" charset="-78"/>
                </a:rPr>
                <a:t>(ص) </a:t>
              </a:r>
              <a:r>
                <a:rPr lang="fa-IR" sz="2800" kern="1200" dirty="0" smtClean="0">
                  <a:solidFill>
                    <a:srgbClr val="FFFF00"/>
                  </a:solidFill>
                  <a:cs typeface="B Traffic" pitchFamily="2" charset="-78"/>
                </a:rPr>
                <a:t>وعلی</a:t>
              </a:r>
              <a:r>
                <a:rPr lang="fa-IR" sz="1000" kern="1200" dirty="0" smtClean="0">
                  <a:solidFill>
                    <a:srgbClr val="FFFF00"/>
                  </a:solidFill>
                  <a:cs typeface="B Traffic" pitchFamily="2" charset="-78"/>
                </a:rPr>
                <a:t>(ص) </a:t>
              </a:r>
              <a:r>
                <a:rPr lang="fa-IR" sz="2800" kern="1200" dirty="0" smtClean="0">
                  <a:solidFill>
                    <a:srgbClr val="FFFF00"/>
                  </a:solidFill>
                  <a:cs typeface="B Traffic" pitchFamily="2" charset="-78"/>
                </a:rPr>
                <a:t>است؛</a:t>
              </a:r>
              <a:endParaRPr lang="en-US" sz="2800" kern="1200" dirty="0">
                <a:solidFill>
                  <a:srgbClr val="FFFF00"/>
                </a:solidFill>
                <a:cs typeface="B Traffic" pitchFamily="2" charset="-78"/>
              </a:endParaRPr>
            </a:p>
          </p:txBody>
        </p:sp>
      </p:grpSp>
      <p:grpSp>
        <p:nvGrpSpPr>
          <p:cNvPr id="29" name="Group 28"/>
          <p:cNvGrpSpPr/>
          <p:nvPr/>
        </p:nvGrpSpPr>
        <p:grpSpPr>
          <a:xfrm>
            <a:off x="228600" y="5410200"/>
            <a:ext cx="8763000" cy="1244239"/>
            <a:chOff x="2922578" y="520217"/>
            <a:chExt cx="3287900" cy="495433"/>
          </a:xfrm>
          <a:solidFill>
            <a:schemeClr val="tx2">
              <a:lumMod val="40000"/>
              <a:lumOff val="60000"/>
            </a:schemeClr>
          </a:solidFill>
        </p:grpSpPr>
        <p:sp>
          <p:nvSpPr>
            <p:cNvPr id="30" name="Rounded Rectangle 29"/>
            <p:cNvSpPr/>
            <p:nvPr/>
          </p:nvSpPr>
          <p:spPr>
            <a:xfrm>
              <a:off x="2922578" y="520217"/>
              <a:ext cx="3287900" cy="49543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6"/>
            <p:cNvSpPr/>
            <p:nvPr/>
          </p:nvSpPr>
          <p:spPr>
            <a:xfrm>
              <a:off x="2946763" y="544402"/>
              <a:ext cx="3239530" cy="4470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fa-IR" sz="2800" kern="1200" dirty="0" smtClean="0">
                  <a:solidFill>
                    <a:schemeClr val="tx1"/>
                  </a:solidFill>
                  <a:cs typeface="B Traffic" pitchFamily="2" charset="-78"/>
                </a:rPr>
                <a:t>پیامبر،</a:t>
              </a:r>
              <a:r>
                <a:rPr lang="en-US" sz="2800" kern="1200" dirty="0" smtClean="0">
                  <a:solidFill>
                    <a:schemeClr val="tx1"/>
                  </a:solidFill>
                  <a:cs typeface="B Traffic" pitchFamily="2" charset="-78"/>
                </a:rPr>
                <a:t> </a:t>
              </a:r>
              <a:r>
                <a:rPr lang="fa-IR" sz="2800" kern="1200" dirty="0" smtClean="0">
                  <a:solidFill>
                    <a:schemeClr val="tx1"/>
                  </a:solidFill>
                  <a:cs typeface="B Traffic" pitchFamily="2" charset="-78"/>
                </a:rPr>
                <a:t>با</a:t>
              </a:r>
              <a:r>
                <a:rPr lang="en-US" sz="2800" kern="1200" dirty="0" smtClean="0">
                  <a:solidFill>
                    <a:schemeClr val="tx1"/>
                  </a:solidFill>
                  <a:cs typeface="B Traffic" pitchFamily="2" charset="-78"/>
                </a:rPr>
                <a:t> </a:t>
              </a:r>
              <a:r>
                <a:rPr lang="fa-IR" sz="2800" kern="1200" dirty="0" smtClean="0">
                  <a:solidFill>
                    <a:schemeClr val="tx1"/>
                  </a:solidFill>
                  <a:cs typeface="B Traffic" pitchFamily="2" charset="-78"/>
                </a:rPr>
                <a:t>انتخاب علی ،</a:t>
              </a:r>
              <a:r>
                <a:rPr lang="en-US" sz="2800" kern="1200" dirty="0" smtClean="0">
                  <a:solidFill>
                    <a:schemeClr val="tx1"/>
                  </a:solidFill>
                  <a:cs typeface="B Traffic" pitchFamily="2" charset="-78"/>
                </a:rPr>
                <a:t> </a:t>
              </a:r>
              <a:r>
                <a:rPr lang="fa-IR" sz="2800" kern="1200" dirty="0" smtClean="0">
                  <a:solidFill>
                    <a:schemeClr val="tx1"/>
                  </a:solidFill>
                  <a:cs typeface="B Traffic" pitchFamily="2" charset="-78"/>
                </a:rPr>
                <a:t>هم بر همتایی او</a:t>
              </a:r>
              <a:r>
                <a:rPr lang="en-US" sz="2800" kern="1200" dirty="0" smtClean="0">
                  <a:solidFill>
                    <a:schemeClr val="tx1"/>
                  </a:solidFill>
                  <a:cs typeface="B Traffic" pitchFamily="2" charset="-78"/>
                </a:rPr>
                <a:t> </a:t>
              </a:r>
              <a:r>
                <a:rPr lang="fa-IR" sz="2800" kern="1200" dirty="0" smtClean="0">
                  <a:solidFill>
                    <a:schemeClr val="tx1"/>
                  </a:solidFill>
                  <a:cs typeface="B Traffic" pitchFamily="2" charset="-78"/>
                </a:rPr>
                <a:t>با</a:t>
              </a:r>
              <a:r>
                <a:rPr lang="en-US" sz="2800" kern="1200" dirty="0" smtClean="0">
                  <a:solidFill>
                    <a:schemeClr val="tx1"/>
                  </a:solidFill>
                  <a:cs typeface="B Traffic" pitchFamily="2" charset="-78"/>
                </a:rPr>
                <a:t> </a:t>
              </a:r>
              <a:r>
                <a:rPr lang="fa-IR" sz="2800" kern="1200" dirty="0" smtClean="0">
                  <a:solidFill>
                    <a:schemeClr val="tx1"/>
                  </a:solidFill>
                  <a:cs typeface="B Traffic" pitchFamily="2" charset="-78"/>
                </a:rPr>
                <a:t>خود تاکید ورزید وهم ازبروزبحران وتعصبات جاهلی پیشگیری کرد.</a:t>
              </a:r>
              <a:endParaRPr lang="en-US" sz="2800" kern="1200" dirty="0">
                <a:solidFill>
                  <a:schemeClr val="tx1"/>
                </a:solidFill>
                <a:cs typeface="B Traffic" pitchFamily="2" charset="-78"/>
              </a:endParaRPr>
            </a:p>
          </p:txBody>
        </p:sp>
      </p:grpSp>
      <p:pic>
        <p:nvPicPr>
          <p:cNvPr id="2050" name="Picture 2" descr="C:\Users\sattari\Desktop\a3ed2a0f733318f6287edd0162057c75_XL.jpg"/>
          <p:cNvPicPr>
            <a:picLocks noChangeAspect="1" noChangeArrowheads="1"/>
          </p:cNvPicPr>
          <p:nvPr/>
        </p:nvPicPr>
        <p:blipFill>
          <a:blip r:embed="rId3"/>
          <a:srcRect/>
          <a:stretch>
            <a:fillRect/>
          </a:stretch>
        </p:blipFill>
        <p:spPr bwMode="auto">
          <a:xfrm>
            <a:off x="1447800" y="1752600"/>
            <a:ext cx="5867400" cy="3571875"/>
          </a:xfrm>
          <a:prstGeom prst="rect">
            <a:avLst/>
          </a:prstGeom>
          <a:noFill/>
        </p:spPr>
      </p:pic>
    </p:spTree>
    <p:extLst>
      <p:ext uri="{BB962C8B-B14F-4D97-AF65-F5344CB8AC3E}">
        <p14:creationId xmlns:p14="http://schemas.microsoft.com/office/powerpoint/2010/main" xmlns="" val="17431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0" y="457200"/>
            <a:ext cx="7696200" cy="12954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solidFill>
                <a:schemeClr val="tx1"/>
              </a:solidFill>
              <a:cs typeface="B Homa" pitchFamily="2" charset="-78"/>
            </a:endParaRPr>
          </a:p>
        </p:txBody>
      </p:sp>
      <p:pic>
        <p:nvPicPr>
          <p:cNvPr id="16"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6934200" y="100638"/>
            <a:ext cx="2046636" cy="2032962"/>
          </a:xfrm>
          <a:prstGeom prst="rect">
            <a:avLst/>
          </a:prstGeom>
          <a:noFill/>
        </p:spPr>
      </p:pic>
      <p:pic>
        <p:nvPicPr>
          <p:cNvPr id="15"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15564" y="100638"/>
            <a:ext cx="2046636" cy="2032962"/>
          </a:xfrm>
          <a:prstGeom prst="rect">
            <a:avLst/>
          </a:prstGeom>
          <a:noFill/>
        </p:spPr>
      </p:pic>
      <p:sp>
        <p:nvSpPr>
          <p:cNvPr id="13" name="Rounded Rectangle 12"/>
          <p:cNvSpPr/>
          <p:nvPr/>
        </p:nvSpPr>
        <p:spPr>
          <a:xfrm>
            <a:off x="471964" y="4498504"/>
            <a:ext cx="8153400" cy="1799367"/>
          </a:xfrm>
          <a:prstGeom prst="round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rtl="1"/>
            <a:endParaRPr lang="fa-IR" sz="2400" dirty="0">
              <a:cs typeface="B Traffic" pitchFamily="2" charset="-78"/>
            </a:endParaRPr>
          </a:p>
        </p:txBody>
      </p:sp>
      <p:sp>
        <p:nvSpPr>
          <p:cNvPr id="12" name="Rounded Rectangle 11"/>
          <p:cNvSpPr/>
          <p:nvPr/>
        </p:nvSpPr>
        <p:spPr>
          <a:xfrm>
            <a:off x="533400" y="2362200"/>
            <a:ext cx="8077200" cy="1786136"/>
          </a:xfrm>
          <a:prstGeom prst="roundRect">
            <a:avLst/>
          </a:prstGeom>
          <a:solidFill>
            <a:schemeClr val="accent5">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endParaRPr lang="fa-IR" sz="2400" dirty="0">
              <a:cs typeface="B Traffic" pitchFamily="2" charset="-78"/>
            </a:endParaRPr>
          </a:p>
        </p:txBody>
      </p:sp>
      <p:sp>
        <p:nvSpPr>
          <p:cNvPr id="4" name="Rectangle 3"/>
          <p:cNvSpPr/>
          <p:nvPr/>
        </p:nvSpPr>
        <p:spPr>
          <a:xfrm>
            <a:off x="990600" y="645840"/>
            <a:ext cx="7239000" cy="86409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a-IR" sz="2800" dirty="0">
                <a:solidFill>
                  <a:schemeClr val="tx1"/>
                </a:solidFill>
                <a:cs typeface="B Homa" pitchFamily="2" charset="-78"/>
              </a:rPr>
              <a:t>همزیستی مسالمت آمیز در قالب نخستین قانون اساسی</a:t>
            </a:r>
            <a:endParaRPr lang="en-US" sz="2800" dirty="0">
              <a:solidFill>
                <a:schemeClr val="tx1"/>
              </a:solidFill>
              <a:cs typeface="B Homa" pitchFamily="2" charset="-78"/>
            </a:endParaRPr>
          </a:p>
        </p:txBody>
      </p:sp>
      <p:sp>
        <p:nvSpPr>
          <p:cNvPr id="8" name="Rectangle 7"/>
          <p:cNvSpPr/>
          <p:nvPr/>
        </p:nvSpPr>
        <p:spPr>
          <a:xfrm>
            <a:off x="290036" y="3851920"/>
            <a:ext cx="8540484" cy="504056"/>
          </a:xfrm>
          <a:prstGeom prst="rect">
            <a:avLst/>
          </a:prstGeom>
          <a:solidFill>
            <a:schemeClr val="accent1">
              <a:lumMod val="60000"/>
              <a:lumOff val="4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p:cNvSpPr/>
          <p:nvPr/>
        </p:nvSpPr>
        <p:spPr>
          <a:xfrm>
            <a:off x="304800" y="6049144"/>
            <a:ext cx="8540484" cy="504056"/>
          </a:xfrm>
          <a:prstGeom prst="rect">
            <a:avLst/>
          </a:prstGeom>
          <a:solidFill>
            <a:srgbClr val="F7944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700564" y="4680992"/>
            <a:ext cx="7772400" cy="14644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a:cs typeface="B Nazanin" pitchFamily="2" charset="-78"/>
              </a:rPr>
              <a:t>یهودیان یثرب</a:t>
            </a:r>
            <a:r>
              <a:rPr lang="fa-IR" sz="2400" dirty="0" smtClean="0">
                <a:cs typeface="B Nazanin" pitchFamily="2" charset="-78"/>
              </a:rPr>
              <a:t>، به </a:t>
            </a:r>
            <a:r>
              <a:rPr lang="fa-IR" sz="2400" dirty="0">
                <a:cs typeface="B Nazanin" pitchFamily="2" charset="-78"/>
              </a:rPr>
              <a:t>رغم وحدت دینی،مجموعه سیاسی </a:t>
            </a:r>
            <a:r>
              <a:rPr lang="fa-IR" sz="2400" dirty="0" smtClean="0">
                <a:cs typeface="B Nazanin" pitchFamily="2" charset="-78"/>
              </a:rPr>
              <a:t>و نظامی </a:t>
            </a:r>
            <a:r>
              <a:rPr lang="fa-IR" sz="2400" dirty="0">
                <a:cs typeface="B Nazanin" pitchFamily="2" charset="-78"/>
              </a:rPr>
              <a:t>واحدی به شمار نمی آمدند </a:t>
            </a:r>
            <a:r>
              <a:rPr lang="fa-IR" sz="2400" dirty="0" smtClean="0">
                <a:cs typeface="B Nazanin" pitchFamily="2" charset="-78"/>
              </a:rPr>
              <a:t>و به </a:t>
            </a:r>
            <a:r>
              <a:rPr lang="fa-IR" sz="2400" dirty="0">
                <a:cs typeface="B Nazanin" pitchFamily="2" charset="-78"/>
              </a:rPr>
              <a:t>دلیل تعارض هاوتضادهای </a:t>
            </a:r>
            <a:r>
              <a:rPr lang="fa-IR" sz="2400" dirty="0" smtClean="0">
                <a:cs typeface="B Nazanin" pitchFamily="2" charset="-78"/>
              </a:rPr>
              <a:t>درونی،در </a:t>
            </a:r>
            <a:r>
              <a:rPr lang="fa-IR" sz="2400" dirty="0">
                <a:cs typeface="B Nazanin" pitchFamily="2" charset="-78"/>
              </a:rPr>
              <a:t>قالب </a:t>
            </a:r>
            <a:r>
              <a:rPr lang="fa-IR" sz="2400" dirty="0" smtClean="0">
                <a:cs typeface="B Nazanin" pitchFamily="2" charset="-78"/>
              </a:rPr>
              <a:t>گروه های </a:t>
            </a:r>
            <a:r>
              <a:rPr lang="fa-IR" sz="2400" dirty="0">
                <a:cs typeface="B Nazanin" pitchFamily="2" charset="-78"/>
              </a:rPr>
              <a:t>پراکنده با تیره هایی از اوس وخزرج هم پیمان بودند.</a:t>
            </a:r>
          </a:p>
        </p:txBody>
      </p:sp>
      <p:sp>
        <p:nvSpPr>
          <p:cNvPr id="5" name="Rounded Rectangle 4"/>
          <p:cNvSpPr/>
          <p:nvPr/>
        </p:nvSpPr>
        <p:spPr>
          <a:xfrm>
            <a:off x="685800" y="2555776"/>
            <a:ext cx="7772400" cy="14401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000" dirty="0">
                <a:cs typeface="B Nazanin" pitchFamily="2" charset="-78"/>
              </a:rPr>
              <a:t>در نخستین سال هجرت</a:t>
            </a:r>
            <a:r>
              <a:rPr lang="fa-IR" sz="2000" dirty="0" smtClean="0">
                <a:cs typeface="B Nazanin" pitchFamily="2" charset="-78"/>
              </a:rPr>
              <a:t>، در خانه های </a:t>
            </a:r>
            <a:r>
              <a:rPr lang="fa-IR" sz="2000" dirty="0">
                <a:cs typeface="B Nazanin" pitchFamily="2" charset="-78"/>
              </a:rPr>
              <a:t>مدینه افرادی با عقاید متضاد دیده می </a:t>
            </a:r>
            <a:r>
              <a:rPr lang="fa-IR" sz="2000" dirty="0" smtClean="0">
                <a:cs typeface="B Nazanin" pitchFamily="2" charset="-78"/>
              </a:rPr>
              <a:t>شدند و مسلمانان و مشرکان </a:t>
            </a:r>
            <a:r>
              <a:rPr lang="fa-IR" sz="2000" dirty="0">
                <a:cs typeface="B Nazanin" pitchFamily="2" charset="-78"/>
              </a:rPr>
              <a:t>در یک خانه زندگی می </a:t>
            </a:r>
            <a:r>
              <a:rPr lang="fa-IR" sz="2000" dirty="0" smtClean="0">
                <a:cs typeface="B Nazanin" pitchFamily="2" charset="-78"/>
              </a:rPr>
              <a:t>کردند.تداوم این همزیستی،درکوتاه مدت ممکن بود اما در دراز مدت چه بسا بحران آفرین می شد.</a:t>
            </a:r>
            <a:endParaRPr lang="fa-IR" sz="2000" dirty="0">
              <a:cs typeface="B Nazanin" pitchFamily="2" charset="-78"/>
            </a:endParaRPr>
          </a:p>
        </p:txBody>
      </p:sp>
    </p:spTree>
    <p:extLst>
      <p:ext uri="{BB962C8B-B14F-4D97-AF65-F5344CB8AC3E}">
        <p14:creationId xmlns:p14="http://schemas.microsoft.com/office/powerpoint/2010/main" xmlns="" val="38992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style.rotation</p:attrName>
                                        </p:attrNameLst>
                                      </p:cBhvr>
                                      <p:tavLst>
                                        <p:tav tm="0">
                                          <p:val>
                                            <p:fltVal val="720"/>
                                          </p:val>
                                        </p:tav>
                                        <p:tav tm="100000">
                                          <p:val>
                                            <p:fltVal val="0"/>
                                          </p:val>
                                        </p:tav>
                                      </p:tavLst>
                                    </p:anim>
                                    <p:anim calcmode="lin" valueType="num">
                                      <p:cBhvr>
                                        <p:cTn id="9" dur="2000" fill="hold"/>
                                        <p:tgtEl>
                                          <p:spTgt spid="15"/>
                                        </p:tgtEl>
                                        <p:attrNameLst>
                                          <p:attrName>ppt_h</p:attrName>
                                        </p:attrNameLst>
                                      </p:cBhvr>
                                      <p:tavLst>
                                        <p:tav tm="0">
                                          <p:val>
                                            <p:fltVal val="0"/>
                                          </p:val>
                                        </p:tav>
                                        <p:tav tm="100000">
                                          <p:val>
                                            <p:strVal val="#ppt_h"/>
                                          </p:val>
                                        </p:tav>
                                      </p:tavLst>
                                    </p:anim>
                                    <p:anim calcmode="lin" valueType="num">
                                      <p:cBhvr>
                                        <p:cTn id="10" dur="2000" fill="hold"/>
                                        <p:tgtEl>
                                          <p:spTgt spid="15"/>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style.rotation</p:attrName>
                                        </p:attrNameLst>
                                      </p:cBhvr>
                                      <p:tavLst>
                                        <p:tav tm="0">
                                          <p:val>
                                            <p:fltVal val="720"/>
                                          </p:val>
                                        </p:tav>
                                        <p:tav tm="100000">
                                          <p:val>
                                            <p:fltVal val="0"/>
                                          </p:val>
                                        </p:tav>
                                      </p:tavLst>
                                    </p:anim>
                                    <p:anim calcmode="lin" valueType="num">
                                      <p:cBhvr>
                                        <p:cTn id="15" dur="2000" fill="hold"/>
                                        <p:tgtEl>
                                          <p:spTgt spid="16"/>
                                        </p:tgtEl>
                                        <p:attrNameLst>
                                          <p:attrName>ppt_h</p:attrName>
                                        </p:attrNameLst>
                                      </p:cBhvr>
                                      <p:tavLst>
                                        <p:tav tm="0">
                                          <p:val>
                                            <p:fltVal val="0"/>
                                          </p:val>
                                        </p:tav>
                                        <p:tav tm="100000">
                                          <p:val>
                                            <p:strVal val="#ppt_h"/>
                                          </p:val>
                                        </p:tav>
                                      </p:tavLst>
                                    </p:anim>
                                    <p:anim calcmode="lin" valueType="num">
                                      <p:cBhvr>
                                        <p:cTn id="16"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8" grpId="0" animBg="1"/>
      <p:bldP spid="9" grpId="0" animBg="1"/>
      <p:bldP spid="10"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135" y="908720"/>
            <a:ext cx="8730465" cy="99628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ounded Rectangle 4"/>
          <p:cNvSpPr/>
          <p:nvPr/>
        </p:nvSpPr>
        <p:spPr>
          <a:xfrm>
            <a:off x="548678" y="116632"/>
            <a:ext cx="8153400" cy="1559768"/>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Low" rtl="1"/>
            <a:r>
              <a:rPr lang="fa-IR" sz="2400" dirty="0" smtClean="0">
                <a:solidFill>
                  <a:schemeClr val="tx1">
                    <a:lumMod val="95000"/>
                    <a:lumOff val="5000"/>
                  </a:schemeClr>
                </a:solidFill>
                <a:cs typeface="B Traffic" pitchFamily="2" charset="-78"/>
              </a:rPr>
              <a:t>منشورمقدسی </a:t>
            </a:r>
            <a:r>
              <a:rPr lang="fa-IR" sz="2400" dirty="0">
                <a:solidFill>
                  <a:schemeClr val="tx1">
                    <a:lumMod val="95000"/>
                    <a:lumOff val="5000"/>
                  </a:schemeClr>
                </a:solidFill>
                <a:cs typeface="B Traffic" pitchFamily="2" charset="-78"/>
              </a:rPr>
              <a:t>که بخشی از قانون اساسی حکومت وتامین کننده </a:t>
            </a:r>
            <a:r>
              <a:rPr lang="fa-IR" sz="2400" dirty="0" smtClean="0">
                <a:solidFill>
                  <a:schemeClr val="tx1">
                    <a:lumMod val="95000"/>
                    <a:lumOff val="5000"/>
                  </a:schemeClr>
                </a:solidFill>
                <a:cs typeface="B Traffic" pitchFamily="2" charset="-78"/>
              </a:rPr>
              <a:t>مصالح </a:t>
            </a:r>
            <a:r>
              <a:rPr lang="fa-IR" sz="2400" dirty="0">
                <a:solidFill>
                  <a:schemeClr val="tx1">
                    <a:lumMod val="95000"/>
                    <a:lumOff val="5000"/>
                  </a:schemeClr>
                </a:solidFill>
                <a:cs typeface="B Traffic" pitchFamily="2" charset="-78"/>
              </a:rPr>
              <a:t>ملی امت اسلام شمرده می شد از سوی پیامبراعلام </a:t>
            </a:r>
            <a:r>
              <a:rPr lang="fa-IR" sz="2400" dirty="0" smtClean="0">
                <a:solidFill>
                  <a:schemeClr val="tx1">
                    <a:lumMod val="95000"/>
                    <a:lumOff val="5000"/>
                  </a:schemeClr>
                </a:solidFill>
                <a:cs typeface="B Traffic" pitchFamily="2" charset="-78"/>
              </a:rPr>
              <a:t>گردید و مورد تصویب همگان قرار گرفت. بخش های این منشور:</a:t>
            </a:r>
            <a:endParaRPr lang="fa-IR" sz="2400" dirty="0">
              <a:solidFill>
                <a:schemeClr val="tx1">
                  <a:lumMod val="95000"/>
                  <a:lumOff val="5000"/>
                </a:schemeClr>
              </a:solidFill>
              <a:cs typeface="B Traffic" pitchFamily="2" charset="-78"/>
            </a:endParaRPr>
          </a:p>
        </p:txBody>
      </p:sp>
      <p:grpSp>
        <p:nvGrpSpPr>
          <p:cNvPr id="8" name="Group 7"/>
          <p:cNvGrpSpPr/>
          <p:nvPr/>
        </p:nvGrpSpPr>
        <p:grpSpPr>
          <a:xfrm>
            <a:off x="1125200" y="2386670"/>
            <a:ext cx="7866400" cy="975360"/>
            <a:chOff x="676899" y="487680"/>
            <a:chExt cx="7866400" cy="975360"/>
          </a:xfrm>
        </p:grpSpPr>
        <p:sp>
          <p:nvSpPr>
            <p:cNvPr id="18" name="Rectangle 17"/>
            <p:cNvSpPr/>
            <p:nvPr/>
          </p:nvSpPr>
          <p:spPr>
            <a:xfrm>
              <a:off x="676899" y="487680"/>
              <a:ext cx="7866400" cy="975360"/>
            </a:xfrm>
            <a:prstGeom prst="rect">
              <a:avLst/>
            </a:prstGeom>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sp>
        <p:sp>
          <p:nvSpPr>
            <p:cNvPr id="19" name="Rectangle 18"/>
            <p:cNvSpPr/>
            <p:nvPr/>
          </p:nvSpPr>
          <p:spPr>
            <a:xfrm>
              <a:off x="676899" y="487680"/>
              <a:ext cx="7866400" cy="975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74192" tIns="60960" rIns="60960" bIns="60960" numCol="1" spcCol="1270" anchor="ctr" anchorCtr="0">
              <a:noAutofit/>
            </a:bodyPr>
            <a:lstStyle/>
            <a:p>
              <a:pPr lvl="0" algn="r" defTabSz="1066800" rtl="1">
                <a:lnSpc>
                  <a:spcPct val="90000"/>
                </a:lnSpc>
                <a:spcBef>
                  <a:spcPct val="0"/>
                </a:spcBef>
                <a:spcAft>
                  <a:spcPct val="35000"/>
                </a:spcAft>
              </a:pPr>
              <a:r>
                <a:rPr lang="fa-IR" sz="2800" kern="1200" dirty="0" smtClean="0">
                  <a:solidFill>
                    <a:srgbClr val="FFFF00"/>
                  </a:solidFill>
                  <a:cs typeface="B Traffic" pitchFamily="2" charset="-78"/>
                </a:rPr>
                <a:t>1) </a:t>
              </a:r>
              <a:r>
                <a:rPr lang="fa-IR" sz="2400" kern="1200" dirty="0" smtClean="0">
                  <a:cs typeface="B Traffic" pitchFamily="2" charset="-78"/>
                </a:rPr>
                <a:t>روابط مسلمانان اوس وخزرج و مسئولیت متقابل انصار ومهاجر نسبت به یکدیگر در همان مقطع زمانی خاص.</a:t>
              </a:r>
              <a:endParaRPr lang="en-US" sz="2400" kern="1200" dirty="0">
                <a:cs typeface="B Traffic" pitchFamily="2" charset="-78"/>
              </a:endParaRPr>
            </a:p>
          </p:txBody>
        </p:sp>
      </p:grpSp>
      <p:sp>
        <p:nvSpPr>
          <p:cNvPr id="9" name="Oval 8"/>
          <p:cNvSpPr/>
          <p:nvPr/>
        </p:nvSpPr>
        <p:spPr>
          <a:xfrm>
            <a:off x="515600" y="2264750"/>
            <a:ext cx="1219200" cy="1219200"/>
          </a:xfrm>
          <a:prstGeom prst="ellipse">
            <a:avLst/>
          </a:prstGeom>
          <a:solidFill>
            <a:schemeClr val="accent4">
              <a:lumMod val="75000"/>
            </a:schemeClr>
          </a:solidFill>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1479744" y="3849710"/>
            <a:ext cx="7511856" cy="975360"/>
            <a:chOff x="1031443" y="1950720"/>
            <a:chExt cx="7511856" cy="975360"/>
          </a:xfrm>
        </p:grpSpPr>
        <p:sp>
          <p:nvSpPr>
            <p:cNvPr id="16" name="Rectangle 15"/>
            <p:cNvSpPr/>
            <p:nvPr/>
          </p:nvSpPr>
          <p:spPr>
            <a:xfrm>
              <a:off x="1031443" y="1950720"/>
              <a:ext cx="7511856" cy="975360"/>
            </a:xfrm>
            <a:prstGeom prst="rect">
              <a:avLst/>
            </a:prstGeom>
          </p:spPr>
          <p:style>
            <a:lnRef idx="2">
              <a:schemeClr val="lt1">
                <a:hueOff val="0"/>
                <a:satOff val="0"/>
                <a:lumOff val="0"/>
                <a:alphaOff val="0"/>
              </a:schemeClr>
            </a:lnRef>
            <a:fillRef idx="1">
              <a:schemeClr val="accent4">
                <a:shade val="80000"/>
                <a:hueOff val="-88279"/>
                <a:satOff val="-2183"/>
                <a:lumOff val="12494"/>
                <a:alphaOff val="0"/>
              </a:schemeClr>
            </a:fillRef>
            <a:effectRef idx="0">
              <a:schemeClr val="accent4">
                <a:shade val="80000"/>
                <a:hueOff val="-88279"/>
                <a:satOff val="-2183"/>
                <a:lumOff val="12494"/>
                <a:alphaOff val="0"/>
              </a:schemeClr>
            </a:effectRef>
            <a:fontRef idx="minor">
              <a:schemeClr val="lt1"/>
            </a:fontRef>
          </p:style>
        </p:sp>
        <p:sp>
          <p:nvSpPr>
            <p:cNvPr id="17" name="Rectangle 16"/>
            <p:cNvSpPr/>
            <p:nvPr/>
          </p:nvSpPr>
          <p:spPr>
            <a:xfrm>
              <a:off x="1031443" y="1950720"/>
              <a:ext cx="7511856" cy="975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74192" tIns="60960" rIns="60960" bIns="60960" numCol="1" spcCol="1270" anchor="ctr" anchorCtr="0">
              <a:noAutofit/>
            </a:bodyPr>
            <a:lstStyle/>
            <a:p>
              <a:pPr lvl="0" algn="r" defTabSz="1066800" rtl="1">
                <a:lnSpc>
                  <a:spcPct val="90000"/>
                </a:lnSpc>
                <a:spcBef>
                  <a:spcPct val="0"/>
                </a:spcBef>
                <a:spcAft>
                  <a:spcPct val="35000"/>
                </a:spcAft>
              </a:pPr>
              <a:r>
                <a:rPr lang="fa-IR" sz="2800" kern="1200" dirty="0" smtClean="0">
                  <a:solidFill>
                    <a:srgbClr val="FFFF00"/>
                  </a:solidFill>
                  <a:cs typeface="B Traffic" pitchFamily="2" charset="-78"/>
                </a:rPr>
                <a:t>2) </a:t>
              </a:r>
              <a:r>
                <a:rPr lang="fa-IR" sz="2800" kern="1200" dirty="0" smtClean="0">
                  <a:solidFill>
                    <a:schemeClr val="tx1"/>
                  </a:solidFill>
                  <a:cs typeface="B Traffic" pitchFamily="2" charset="-78"/>
                </a:rPr>
                <a:t>قراردادترک تعرض بین مسلمانان ویهود.</a:t>
              </a:r>
              <a:endParaRPr lang="en-US" sz="2800" kern="1200" dirty="0">
                <a:solidFill>
                  <a:schemeClr val="tx1"/>
                </a:solidFill>
                <a:cs typeface="B Traffic" pitchFamily="2" charset="-78"/>
              </a:endParaRPr>
            </a:p>
          </p:txBody>
        </p:sp>
      </p:grpSp>
      <p:sp>
        <p:nvSpPr>
          <p:cNvPr id="11" name="Oval 10"/>
          <p:cNvSpPr/>
          <p:nvPr/>
        </p:nvSpPr>
        <p:spPr>
          <a:xfrm>
            <a:off x="870144" y="3727790"/>
            <a:ext cx="1219200" cy="1219200"/>
          </a:xfrm>
          <a:prstGeom prst="ellipse">
            <a:avLst/>
          </a:prstGeom>
          <a:solidFill>
            <a:schemeClr val="accent4">
              <a:lumMod val="60000"/>
              <a:lumOff val="40000"/>
            </a:schemeClr>
          </a:solidFill>
        </p:spPr>
        <p:style>
          <a:lnRef idx="2">
            <a:schemeClr val="accent4">
              <a:shade val="80000"/>
              <a:hueOff val="-88279"/>
              <a:satOff val="-2183"/>
              <a:lumOff val="1249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1125200" y="5312750"/>
            <a:ext cx="7866400" cy="975360"/>
            <a:chOff x="676899" y="3413760"/>
            <a:chExt cx="7866400" cy="975360"/>
          </a:xfrm>
        </p:grpSpPr>
        <p:sp>
          <p:nvSpPr>
            <p:cNvPr id="14" name="Rectangle 13"/>
            <p:cNvSpPr/>
            <p:nvPr/>
          </p:nvSpPr>
          <p:spPr>
            <a:xfrm>
              <a:off x="676899" y="3413760"/>
              <a:ext cx="7866400" cy="975360"/>
            </a:xfrm>
            <a:prstGeom prst="rect">
              <a:avLst/>
            </a:prstGeom>
          </p:spPr>
          <p:style>
            <a:lnRef idx="2">
              <a:schemeClr val="lt1">
                <a:hueOff val="0"/>
                <a:satOff val="0"/>
                <a:lumOff val="0"/>
                <a:alphaOff val="0"/>
              </a:schemeClr>
            </a:lnRef>
            <a:fillRef idx="1">
              <a:schemeClr val="accent4">
                <a:shade val="80000"/>
                <a:hueOff val="-176558"/>
                <a:satOff val="-4365"/>
                <a:lumOff val="24988"/>
                <a:alphaOff val="0"/>
              </a:schemeClr>
            </a:fillRef>
            <a:effectRef idx="0">
              <a:schemeClr val="accent4">
                <a:shade val="80000"/>
                <a:hueOff val="-176558"/>
                <a:satOff val="-4365"/>
                <a:lumOff val="24988"/>
                <a:alphaOff val="0"/>
              </a:schemeClr>
            </a:effectRef>
            <a:fontRef idx="minor">
              <a:schemeClr val="lt1"/>
            </a:fontRef>
          </p:style>
        </p:sp>
        <p:sp>
          <p:nvSpPr>
            <p:cNvPr id="15" name="Rectangle 14"/>
            <p:cNvSpPr/>
            <p:nvPr/>
          </p:nvSpPr>
          <p:spPr>
            <a:xfrm>
              <a:off x="676899" y="3413760"/>
              <a:ext cx="7866400" cy="975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74192" tIns="60960" rIns="60960" bIns="60960" numCol="1" spcCol="1270" anchor="ctr" anchorCtr="0">
              <a:noAutofit/>
            </a:bodyPr>
            <a:lstStyle/>
            <a:p>
              <a:pPr lvl="0" algn="r" defTabSz="1066800" rtl="1">
                <a:lnSpc>
                  <a:spcPct val="90000"/>
                </a:lnSpc>
                <a:spcBef>
                  <a:spcPct val="0"/>
                </a:spcBef>
                <a:spcAft>
                  <a:spcPct val="35000"/>
                </a:spcAft>
              </a:pPr>
              <a:r>
                <a:rPr lang="fa-IR" sz="2800" kern="1200" dirty="0" smtClean="0">
                  <a:solidFill>
                    <a:srgbClr val="FFFF00"/>
                  </a:solidFill>
                  <a:cs typeface="B Traffic" pitchFamily="2" charset="-78"/>
                </a:rPr>
                <a:t>3) </a:t>
              </a:r>
              <a:r>
                <a:rPr lang="fa-IR" sz="2800" kern="1200" dirty="0" smtClean="0">
                  <a:solidFill>
                    <a:schemeClr val="tx1"/>
                  </a:solidFill>
                  <a:cs typeface="B Traffic" pitchFamily="2" charset="-78"/>
                </a:rPr>
                <a:t>بخش عمومی وجهانی که حافظ وحدت مسلمانان در همه زمان هاست.</a:t>
              </a:r>
              <a:endParaRPr lang="en-US" sz="2800" kern="1200" dirty="0">
                <a:solidFill>
                  <a:schemeClr val="tx1"/>
                </a:solidFill>
                <a:cs typeface="B Traffic" pitchFamily="2" charset="-78"/>
              </a:endParaRPr>
            </a:p>
          </p:txBody>
        </p:sp>
      </p:grpSp>
      <p:sp>
        <p:nvSpPr>
          <p:cNvPr id="13" name="Oval 12"/>
          <p:cNvSpPr/>
          <p:nvPr/>
        </p:nvSpPr>
        <p:spPr>
          <a:xfrm>
            <a:off x="515600" y="5190830"/>
            <a:ext cx="1219200" cy="1219200"/>
          </a:xfrm>
          <a:prstGeom prst="ellipse">
            <a:avLst/>
          </a:prstGeom>
          <a:solidFill>
            <a:schemeClr val="accent4">
              <a:lumMod val="40000"/>
              <a:lumOff val="60000"/>
            </a:schemeClr>
          </a:solidFill>
        </p:spPr>
        <p:style>
          <a:lnRef idx="2">
            <a:schemeClr val="accent4">
              <a:shade val="80000"/>
              <a:hueOff val="-176558"/>
              <a:satOff val="-4365"/>
              <a:lumOff val="2498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10265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16" presetClass="entr" presetSubtype="2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18" presetClass="entr" presetSubtype="1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800" decel="100000"/>
                                        <p:tgtEl>
                                          <p:spTgt spid="12"/>
                                        </p:tgtEl>
                                      </p:cBhvr>
                                    </p:animEffect>
                                    <p:anim calcmode="lin" valueType="num">
                                      <p:cBhvr>
                                        <p:cTn id="24" dur="800" decel="100000" fill="hold"/>
                                        <p:tgtEl>
                                          <p:spTgt spid="12"/>
                                        </p:tgtEl>
                                        <p:attrNameLst>
                                          <p:attrName>style.rotation</p:attrName>
                                        </p:attrNameLst>
                                      </p:cBhvr>
                                      <p:tavLst>
                                        <p:tav tm="0">
                                          <p:val>
                                            <p:fltVal val="-90"/>
                                          </p:val>
                                        </p:tav>
                                        <p:tav tm="100000">
                                          <p:val>
                                            <p:fltVal val="0"/>
                                          </p:val>
                                        </p:tav>
                                      </p:tavLst>
                                    </p:anim>
                                    <p:anim calcmode="lin" valueType="num">
                                      <p:cBhvr>
                                        <p:cTn id="25" dur="800" decel="100000" fill="hold"/>
                                        <p:tgtEl>
                                          <p:spTgt spid="12"/>
                                        </p:tgtEl>
                                        <p:attrNameLst>
                                          <p:attrName>ppt_x</p:attrName>
                                        </p:attrNameLst>
                                      </p:cBhvr>
                                      <p:tavLst>
                                        <p:tav tm="0">
                                          <p:val>
                                            <p:strVal val="#ppt_x+0.4"/>
                                          </p:val>
                                        </p:tav>
                                        <p:tav tm="100000">
                                          <p:val>
                                            <p:strVal val="#ppt_x-0.05"/>
                                          </p:val>
                                        </p:tav>
                                      </p:tavLst>
                                    </p:anim>
                                    <p:anim calcmode="lin" valueType="num">
                                      <p:cBhvr>
                                        <p:cTn id="26" dur="800" decel="100000" fill="hold"/>
                                        <p:tgtEl>
                                          <p:spTgt spid="1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800" decel="100000"/>
                                        <p:tgtEl>
                                          <p:spTgt spid="13"/>
                                        </p:tgtEl>
                                      </p:cBhvr>
                                    </p:animEffect>
                                    <p:anim calcmode="lin" valueType="num">
                                      <p:cBhvr>
                                        <p:cTn id="32" dur="800" decel="100000" fill="hold"/>
                                        <p:tgtEl>
                                          <p:spTgt spid="13"/>
                                        </p:tgtEl>
                                        <p:attrNameLst>
                                          <p:attrName>style.rotation</p:attrName>
                                        </p:attrNameLst>
                                      </p:cBhvr>
                                      <p:tavLst>
                                        <p:tav tm="0">
                                          <p:val>
                                            <p:fltVal val="-90"/>
                                          </p:val>
                                        </p:tav>
                                        <p:tav tm="100000">
                                          <p:val>
                                            <p:fltVal val="0"/>
                                          </p:val>
                                        </p:tav>
                                      </p:tavLst>
                                    </p:anim>
                                    <p:anim calcmode="lin" valueType="num">
                                      <p:cBhvr>
                                        <p:cTn id="33" dur="800" decel="100000" fill="hold"/>
                                        <p:tgtEl>
                                          <p:spTgt spid="13"/>
                                        </p:tgtEl>
                                        <p:attrNameLst>
                                          <p:attrName>ppt_x</p:attrName>
                                        </p:attrNameLst>
                                      </p:cBhvr>
                                      <p:tavLst>
                                        <p:tav tm="0">
                                          <p:val>
                                            <p:strVal val="#ppt_x+0.4"/>
                                          </p:val>
                                        </p:tav>
                                        <p:tav tm="100000">
                                          <p:val>
                                            <p:strVal val="#ppt_x-0.05"/>
                                          </p:val>
                                        </p:tav>
                                      </p:tavLst>
                                    </p:anim>
                                    <p:anim calcmode="lin" valueType="num">
                                      <p:cBhvr>
                                        <p:cTn id="34" dur="800" decel="100000" fill="hold"/>
                                        <p:tgtEl>
                                          <p:spTgt spid="1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152400"/>
            <a:ext cx="7229859" cy="100811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2800" dirty="0">
                <a:solidFill>
                  <a:schemeClr val="tx1"/>
                </a:solidFill>
                <a:cs typeface="B Homa" pitchFamily="2" charset="-78"/>
              </a:rPr>
              <a:t>جهت دهی تدریجی مناسبات اقتصادی به سوی عدالت</a:t>
            </a:r>
            <a:endParaRPr lang="en-US" sz="2800" dirty="0">
              <a:solidFill>
                <a:schemeClr val="tx1"/>
              </a:solidFill>
              <a:cs typeface="B Homa" pitchFamily="2" charset="-78"/>
            </a:endParaRPr>
          </a:p>
        </p:txBody>
      </p:sp>
      <p:pic>
        <p:nvPicPr>
          <p:cNvPr id="5" name="Picture 2" descr="E:\ghiasvand\Nahad\Ghiasvand\ax\اسلیمی\bote5.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8001000" y="0"/>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ghiasvand\Nahad\Ghiasvand\ax\اسلیمی\bote5.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90600" y="0"/>
            <a:ext cx="942703" cy="14192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609600" y="3581400"/>
            <a:ext cx="8382000" cy="12192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Low" rtl="1"/>
            <a:r>
              <a:rPr lang="fa-IR" sz="2400" dirty="0">
                <a:solidFill>
                  <a:srgbClr val="7030A0"/>
                </a:solidFill>
                <a:cs typeface="B Traffic" pitchFamily="2" charset="-78"/>
              </a:rPr>
              <a:t>قرآن كريم ضمن بيان موارد مصرف زكات و </a:t>
            </a:r>
            <a:r>
              <a:rPr lang="fa-IR" sz="2400" dirty="0" smtClean="0">
                <a:solidFill>
                  <a:srgbClr val="7030A0"/>
                </a:solidFill>
                <a:cs typeface="B Traffic" pitchFamily="2" charset="-78"/>
              </a:rPr>
              <a:t>صدقات</a:t>
            </a:r>
            <a:r>
              <a:rPr lang="fa-IR" sz="2400" dirty="0">
                <a:solidFill>
                  <a:srgbClr val="7030A0"/>
                </a:solidFill>
                <a:cs typeface="B Traffic" pitchFamily="2" charset="-78"/>
              </a:rPr>
              <a:t>، رويكرد </a:t>
            </a:r>
            <a:r>
              <a:rPr lang="fa-IR" sz="2400" dirty="0" smtClean="0">
                <a:solidFill>
                  <a:srgbClr val="7030A0"/>
                </a:solidFill>
                <a:cs typeface="B Traffic" pitchFamily="2" charset="-78"/>
              </a:rPr>
              <a:t>عدالت گرايانه سياست هاي </a:t>
            </a:r>
            <a:r>
              <a:rPr lang="fa-IR" sz="2400" dirty="0">
                <a:solidFill>
                  <a:srgbClr val="7030A0"/>
                </a:solidFill>
                <a:cs typeface="B Traffic" pitchFamily="2" charset="-78"/>
              </a:rPr>
              <a:t>مالي مدينه را </a:t>
            </a:r>
            <a:r>
              <a:rPr lang="fa-IR" sz="2400" dirty="0" smtClean="0">
                <a:solidFill>
                  <a:srgbClr val="7030A0"/>
                </a:solidFill>
                <a:cs typeface="B Traffic" pitchFamily="2" charset="-78"/>
              </a:rPr>
              <a:t>نشان مي </a:t>
            </a:r>
            <a:r>
              <a:rPr lang="fa-IR" sz="2400" dirty="0">
                <a:solidFill>
                  <a:srgbClr val="7030A0"/>
                </a:solidFill>
                <a:cs typeface="B Traffic" pitchFamily="2" charset="-78"/>
              </a:rPr>
              <a:t>دهد </a:t>
            </a:r>
            <a:endParaRPr lang="en-US" sz="2400" dirty="0">
              <a:solidFill>
                <a:srgbClr val="7030A0"/>
              </a:solidFill>
              <a:cs typeface="B Traffic" pitchFamily="2" charset="-78"/>
            </a:endParaRPr>
          </a:p>
        </p:txBody>
      </p:sp>
      <p:sp>
        <p:nvSpPr>
          <p:cNvPr id="11" name="Rounded Rectangle 10"/>
          <p:cNvSpPr/>
          <p:nvPr/>
        </p:nvSpPr>
        <p:spPr>
          <a:xfrm>
            <a:off x="609600" y="1219200"/>
            <a:ext cx="8382000" cy="2286000"/>
          </a:xfrm>
          <a:prstGeom prst="round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Low" rtl="1"/>
            <a:r>
              <a:rPr lang="fa-IR" sz="2000" dirty="0">
                <a:solidFill>
                  <a:srgbClr val="7030A0"/>
                </a:solidFill>
                <a:cs typeface="B Traffic" pitchFamily="2" charset="-78"/>
              </a:rPr>
              <a:t>پیامبراز </a:t>
            </a:r>
            <a:r>
              <a:rPr lang="fa-IR" sz="2000" dirty="0" smtClean="0">
                <a:solidFill>
                  <a:srgbClr val="7030A0"/>
                </a:solidFill>
                <a:cs typeface="B Traffic" pitchFamily="2" charset="-78"/>
              </a:rPr>
              <a:t>سال های </a:t>
            </a:r>
            <a:r>
              <a:rPr lang="fa-IR" sz="2000" dirty="0">
                <a:solidFill>
                  <a:srgbClr val="7030A0"/>
                </a:solidFill>
                <a:cs typeface="B Traffic" pitchFamily="2" charset="-78"/>
              </a:rPr>
              <a:t>آغازین هجرت،به اقتضای زمینه های اجتماعی،قوانین مختلف را بیان می کرد ودر جهت ساماندهی وضعیت جامعه وحکومت گام برمی </a:t>
            </a:r>
            <a:r>
              <a:rPr lang="fa-IR" sz="2000" dirty="0" smtClean="0">
                <a:solidFill>
                  <a:srgbClr val="7030A0"/>
                </a:solidFill>
                <a:cs typeface="B Traffic" pitchFamily="2" charset="-78"/>
              </a:rPr>
              <a:t>داشت.تحدید </a:t>
            </a:r>
            <a:r>
              <a:rPr lang="fa-IR" sz="2000" dirty="0">
                <a:solidFill>
                  <a:srgbClr val="7030A0"/>
                </a:solidFill>
                <a:cs typeface="B Traffic" pitchFamily="2" charset="-78"/>
              </a:rPr>
              <a:t>قلمرو مالکیت و تعیین ثروت های عمومی، قانون خمس و </a:t>
            </a:r>
            <a:r>
              <a:rPr lang="fa-IR" sz="2000" dirty="0" smtClean="0">
                <a:solidFill>
                  <a:srgbClr val="7030A0"/>
                </a:solidFill>
                <a:cs typeface="B Traffic" pitchFamily="2" charset="-78"/>
              </a:rPr>
              <a:t>کیفیت </a:t>
            </a:r>
            <a:r>
              <a:rPr lang="fa-IR" sz="2000" dirty="0">
                <a:solidFill>
                  <a:srgbClr val="7030A0"/>
                </a:solidFill>
                <a:cs typeface="B Traffic" pitchFamily="2" charset="-78"/>
              </a:rPr>
              <a:t>تقسیم غنایم جنگی و تحریم تدریجی ربا بخشی دیگر از سیاست های اقتصادی پیامبر اکرم به شمار می آید.</a:t>
            </a:r>
          </a:p>
        </p:txBody>
      </p:sp>
      <p:pic>
        <p:nvPicPr>
          <p:cNvPr id="4099" name="Picture 3" descr="C:\Users\sattari\Desktop\عکس 5\n00078975-b.jpg"/>
          <p:cNvPicPr>
            <a:picLocks noChangeAspect="1" noChangeArrowheads="1"/>
          </p:cNvPicPr>
          <p:nvPr/>
        </p:nvPicPr>
        <p:blipFill>
          <a:blip r:embed="rId3"/>
          <a:srcRect/>
          <a:stretch>
            <a:fillRect/>
          </a:stretch>
        </p:blipFill>
        <p:spPr bwMode="auto">
          <a:xfrm>
            <a:off x="0" y="4762500"/>
            <a:ext cx="9144000" cy="2095500"/>
          </a:xfrm>
          <a:prstGeom prst="rect">
            <a:avLst/>
          </a:prstGeom>
          <a:noFill/>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87" y="9099"/>
            <a:ext cx="1056431" cy="1133901"/>
          </a:xfrm>
          <a:prstGeom prst="rect">
            <a:avLst/>
          </a:prstGeom>
        </p:spPr>
      </p:pic>
    </p:spTree>
    <p:extLst>
      <p:ext uri="{BB962C8B-B14F-4D97-AF65-F5344CB8AC3E}">
        <p14:creationId xmlns:p14="http://schemas.microsoft.com/office/powerpoint/2010/main" xmlns="" val="41610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3886200"/>
            <a:ext cx="8382000" cy="2743200"/>
          </a:xfrm>
          <a:prstGeom prst="rect">
            <a:avLst/>
          </a:prstGeo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Horizontal Scroll 4"/>
          <p:cNvSpPr/>
          <p:nvPr/>
        </p:nvSpPr>
        <p:spPr>
          <a:xfrm>
            <a:off x="228600" y="1295400"/>
            <a:ext cx="8686800" cy="2985864"/>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justLow" rtl="1">
              <a:buNone/>
            </a:pPr>
            <a:r>
              <a:rPr lang="fa-IR" sz="2400" dirty="0">
                <a:cs typeface="B Traffic" pitchFamily="2" charset="-78"/>
              </a:rPr>
              <a:t>از نظر قرآن و منابع دینی نیز جنگ تنها برای جلوگیری از آلودگی و فساد زمین، محفوظ ماندن پرستشگاه ها و جلوگیری از خطر ویرانی مراکزی که در مقابل جباران و طاغوتان از حاکمیت قانون الهی دم می </a:t>
            </a:r>
            <a:r>
              <a:rPr lang="fa-IR" sz="2400" dirty="0" smtClean="0">
                <a:cs typeface="B Traffic" pitchFamily="2" charset="-78"/>
              </a:rPr>
              <a:t>زنند،جلوگیری </a:t>
            </a:r>
            <a:r>
              <a:rPr lang="fa-IR" sz="2400" dirty="0">
                <a:cs typeface="B Traffic" pitchFamily="2" charset="-78"/>
              </a:rPr>
              <a:t>از ستمگری و دفاع از مظلومان و به تعبیری تنها برای مقابله با هر آنچه مانع کمال رستگاری و سعادت انسان است، مجاز شمرده شده است.  </a:t>
            </a:r>
          </a:p>
        </p:txBody>
      </p:sp>
      <p:sp>
        <p:nvSpPr>
          <p:cNvPr id="7" name="Rounded Rectangle 6"/>
          <p:cNvSpPr/>
          <p:nvPr/>
        </p:nvSpPr>
        <p:spPr>
          <a:xfrm>
            <a:off x="6456784" y="4495800"/>
            <a:ext cx="2077616" cy="1371600"/>
          </a:xfrm>
          <a:prstGeom prst="roundRect">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rtl="1"/>
            <a:r>
              <a:rPr lang="fa-IR" sz="2400" dirty="0" smtClean="0">
                <a:solidFill>
                  <a:srgbClr val="BC4744"/>
                </a:solidFill>
                <a:cs typeface="B Traffic" pitchFamily="2" charset="-78"/>
              </a:rPr>
              <a:t>آزمندي</a:t>
            </a:r>
            <a:endParaRPr lang="fa-IR" sz="2400" dirty="0">
              <a:solidFill>
                <a:srgbClr val="BC4744"/>
              </a:solidFill>
              <a:cs typeface="B Traffic" pitchFamily="2" charset="-78"/>
            </a:endParaRPr>
          </a:p>
        </p:txBody>
      </p:sp>
      <p:sp>
        <p:nvSpPr>
          <p:cNvPr id="8" name="Rounded Rectangle 7"/>
          <p:cNvSpPr/>
          <p:nvPr/>
        </p:nvSpPr>
        <p:spPr>
          <a:xfrm>
            <a:off x="4648200" y="4516551"/>
            <a:ext cx="2077616" cy="1579449"/>
          </a:xfrm>
          <a:prstGeom prst="roundRect">
            <a:avLst/>
          </a:prstGeom>
          <a:solidFill>
            <a:schemeClr val="accent5">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justLow" rtl="1"/>
            <a:r>
              <a:rPr lang="fa-IR" sz="2400" dirty="0">
                <a:solidFill>
                  <a:srgbClr val="C00000"/>
                </a:solidFill>
                <a:cs typeface="B Traffic" pitchFamily="2" charset="-78"/>
              </a:rPr>
              <a:t>ستم پيشگي و ناسپاسي </a:t>
            </a:r>
            <a:r>
              <a:rPr lang="fa-IR" sz="2400" dirty="0" smtClean="0">
                <a:solidFill>
                  <a:srgbClr val="C00000"/>
                </a:solidFill>
                <a:cs typeface="B Traffic" pitchFamily="2" charset="-78"/>
              </a:rPr>
              <a:t>انسان</a:t>
            </a:r>
            <a:endParaRPr lang="fa-IR" sz="2400" dirty="0">
              <a:solidFill>
                <a:srgbClr val="C00000"/>
              </a:solidFill>
              <a:cs typeface="B Traffic" pitchFamily="2" charset="-78"/>
            </a:endParaRPr>
          </a:p>
        </p:txBody>
      </p:sp>
      <p:sp>
        <p:nvSpPr>
          <p:cNvPr id="10" name="Rounded Rectangle 9"/>
          <p:cNvSpPr/>
          <p:nvPr/>
        </p:nvSpPr>
        <p:spPr>
          <a:xfrm>
            <a:off x="2667000" y="4513103"/>
            <a:ext cx="2077616" cy="1811497"/>
          </a:xfrm>
          <a:prstGeom prst="roundRect">
            <a:avLst/>
          </a:prstGeom>
          <a:solidFill>
            <a:schemeClr val="accent5">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justLow" rtl="1"/>
            <a:r>
              <a:rPr lang="fa-IR" sz="2000" dirty="0">
                <a:solidFill>
                  <a:srgbClr val="BC4744"/>
                </a:solidFill>
                <a:cs typeface="B Traffic" pitchFamily="2" charset="-78"/>
              </a:rPr>
              <a:t>جهل و سركشي </a:t>
            </a:r>
            <a:r>
              <a:rPr lang="fa-IR" sz="2000" dirty="0" smtClean="0">
                <a:solidFill>
                  <a:srgbClr val="BC4744"/>
                </a:solidFill>
                <a:cs typeface="B Traffic" pitchFamily="2" charset="-78"/>
              </a:rPr>
              <a:t>او</a:t>
            </a:r>
            <a:endParaRPr lang="fa-IR" sz="2000" dirty="0">
              <a:solidFill>
                <a:srgbClr val="BC4744"/>
              </a:solidFill>
              <a:cs typeface="B Traffic" pitchFamily="2" charset="-78"/>
            </a:endParaRPr>
          </a:p>
        </p:txBody>
      </p:sp>
      <p:sp>
        <p:nvSpPr>
          <p:cNvPr id="12" name="Up Ribbon 11"/>
          <p:cNvSpPr/>
          <p:nvPr/>
        </p:nvSpPr>
        <p:spPr>
          <a:xfrm>
            <a:off x="453519" y="189220"/>
            <a:ext cx="8208912" cy="1270992"/>
          </a:xfrm>
          <a:prstGeom prst="ribbon2">
            <a:avLst>
              <a:gd name="adj1" fmla="val 16667"/>
              <a:gd name="adj2" fmla="val 62023"/>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3200" dirty="0" smtClean="0">
                <a:solidFill>
                  <a:schemeClr val="tx1"/>
                </a:solidFill>
                <a:cs typeface="B Homa" pitchFamily="2" charset="-78"/>
              </a:rPr>
              <a:t>ماهیت جنگ های پیامبر</a:t>
            </a:r>
            <a:r>
              <a:rPr lang="fa-IR" sz="1200" dirty="0" smtClean="0">
                <a:solidFill>
                  <a:schemeClr val="tx1"/>
                </a:solidFill>
                <a:cs typeface="B Homa" pitchFamily="2" charset="-78"/>
              </a:rPr>
              <a:t>(ص)</a:t>
            </a:r>
            <a:endParaRPr lang="en-US" sz="1200" dirty="0">
              <a:solidFill>
                <a:schemeClr val="tx1"/>
              </a:solidFill>
              <a:cs typeface="B Homa" pitchFamily="2" charset="-78"/>
            </a:endParaRPr>
          </a:p>
        </p:txBody>
      </p:sp>
      <p:pic>
        <p:nvPicPr>
          <p:cNvPr id="13" name="Picture 12" descr="C:\Users\ghiyasvand\Desktop\png\يبفurl.png"/>
          <p:cNvPicPr>
            <a:picLocks noChangeAspect="1" noChangeArrowheads="1"/>
          </p:cNvPicPr>
          <p:nvPr/>
        </p:nvPicPr>
        <p:blipFill>
          <a:blip r:embed="rId2" cstate="print">
            <a:duotone>
              <a:prstClr val="black"/>
              <a:schemeClr val="accent3">
                <a:tint val="45000"/>
                <a:satMod val="400000"/>
              </a:schemeClr>
            </a:duotone>
            <a:lum bright="12000"/>
          </a:blip>
          <a:srcRect/>
          <a:stretch>
            <a:fillRect/>
          </a:stretch>
        </p:blipFill>
        <p:spPr bwMode="auto">
          <a:xfrm>
            <a:off x="57983" y="152400"/>
            <a:ext cx="1585091" cy="1574500"/>
          </a:xfrm>
          <a:prstGeom prst="rect">
            <a:avLst/>
          </a:prstGeom>
          <a:noFill/>
        </p:spPr>
      </p:pic>
      <p:pic>
        <p:nvPicPr>
          <p:cNvPr id="14"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lum bright="12000"/>
          </a:blip>
          <a:srcRect/>
          <a:stretch>
            <a:fillRect/>
          </a:stretch>
        </p:blipFill>
        <p:spPr bwMode="auto">
          <a:xfrm>
            <a:off x="7487503" y="152400"/>
            <a:ext cx="1585091" cy="1574500"/>
          </a:xfrm>
          <a:prstGeom prst="rect">
            <a:avLst/>
          </a:prstGeom>
          <a:noFill/>
        </p:spPr>
      </p:pic>
      <p:sp>
        <p:nvSpPr>
          <p:cNvPr id="9" name="Rounded Rectangle 8"/>
          <p:cNvSpPr/>
          <p:nvPr/>
        </p:nvSpPr>
        <p:spPr>
          <a:xfrm>
            <a:off x="665584" y="4495801"/>
            <a:ext cx="2077616" cy="1981199"/>
          </a:xfrm>
          <a:prstGeom prst="roundRect">
            <a:avLst/>
          </a:prstGeom>
          <a:solidFill>
            <a:srgbClr val="76C0D4"/>
          </a:solidFill>
        </p:spPr>
        <p:style>
          <a:lnRef idx="0">
            <a:schemeClr val="accent4"/>
          </a:lnRef>
          <a:fillRef idx="3">
            <a:schemeClr val="accent4"/>
          </a:fillRef>
          <a:effectRef idx="3">
            <a:schemeClr val="accent4"/>
          </a:effectRef>
          <a:fontRef idx="minor">
            <a:schemeClr val="lt1"/>
          </a:fontRef>
        </p:style>
        <p:txBody>
          <a:bodyPr rtlCol="0" anchor="ctr"/>
          <a:lstStyle/>
          <a:p>
            <a:pPr algn="justLow" rtl="1"/>
            <a:r>
              <a:rPr lang="fa-IR" sz="2000" dirty="0">
                <a:solidFill>
                  <a:srgbClr val="BC4744"/>
                </a:solidFill>
                <a:cs typeface="B Traffic" pitchFamily="2" charset="-78"/>
              </a:rPr>
              <a:t>پرخاشگري و پيروزي از گام ها و طرح هاي </a:t>
            </a:r>
            <a:r>
              <a:rPr lang="fa-IR" sz="2000" dirty="0" smtClean="0">
                <a:solidFill>
                  <a:srgbClr val="BC4744"/>
                </a:solidFill>
                <a:cs typeface="B Traffic" pitchFamily="2" charset="-78"/>
              </a:rPr>
              <a:t>شيطاني</a:t>
            </a:r>
            <a:endParaRPr lang="fa-IR" sz="2000" dirty="0">
              <a:solidFill>
                <a:srgbClr val="BC4744"/>
              </a:solidFill>
              <a:cs typeface="B Traffic" pitchFamily="2" charset="-78"/>
            </a:endParaRPr>
          </a:p>
        </p:txBody>
      </p:sp>
      <p:sp>
        <p:nvSpPr>
          <p:cNvPr id="15" name="Rounded Rectangle 14"/>
          <p:cNvSpPr/>
          <p:nvPr/>
        </p:nvSpPr>
        <p:spPr>
          <a:xfrm>
            <a:off x="381000" y="3733800"/>
            <a:ext cx="8382000" cy="6858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buNone/>
            </a:pPr>
            <a:r>
              <a:rPr lang="fa-IR" sz="2800" dirty="0" smtClean="0">
                <a:solidFill>
                  <a:srgbClr val="FFC000"/>
                </a:solidFill>
                <a:cs typeface="B Traffic" pitchFamily="2" charset="-78"/>
              </a:rPr>
              <a:t>اسباب نزاع از نظر قرآن</a:t>
            </a:r>
            <a:r>
              <a:rPr lang="en-US" sz="2800" dirty="0" smtClean="0">
                <a:solidFill>
                  <a:srgbClr val="FFC000"/>
                </a:solidFill>
                <a:cs typeface="B Traffic" pitchFamily="2" charset="-78"/>
              </a:rPr>
              <a:t>:</a:t>
            </a:r>
            <a:endParaRPr lang="fa-IR" sz="2800" dirty="0">
              <a:solidFill>
                <a:srgbClr val="FFC000"/>
              </a:solidFill>
              <a:cs typeface="B Traffic" pitchFamily="2" charset="-78"/>
            </a:endParaRPr>
          </a:p>
        </p:txBody>
      </p:sp>
      <p:pic>
        <p:nvPicPr>
          <p:cNvPr id="16" name="Picture 15">
            <a:hlinkClick r:id="rId3" action="ppaction://hlinkfile"/>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53400" y="5867400"/>
            <a:ext cx="934453" cy="914400"/>
          </a:xfrm>
          <a:prstGeom prst="rect">
            <a:avLst/>
          </a:prstGeom>
        </p:spPr>
      </p:pic>
    </p:spTree>
    <p:extLst>
      <p:ext uri="{BB962C8B-B14F-4D97-AF65-F5344CB8AC3E}">
        <p14:creationId xmlns:p14="http://schemas.microsoft.com/office/powerpoint/2010/main" xmlns="" val="58855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animBg="1"/>
      <p:bldP spid="8" grpId="0" animBg="1"/>
      <p:bldP spid="10" grpId="0" animBg="1"/>
      <p:bldP spid="9"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ave 7"/>
          <p:cNvSpPr/>
          <p:nvPr/>
        </p:nvSpPr>
        <p:spPr>
          <a:xfrm>
            <a:off x="1219200" y="1143000"/>
            <a:ext cx="7560840" cy="1905000"/>
          </a:xfrm>
          <a:prstGeom prst="wave">
            <a:avLst/>
          </a:prstGeom>
        </p:spPr>
        <p:style>
          <a:lnRef idx="3">
            <a:schemeClr val="lt1"/>
          </a:lnRef>
          <a:fillRef idx="1">
            <a:schemeClr val="accent4"/>
          </a:fillRef>
          <a:effectRef idx="1">
            <a:schemeClr val="accent4"/>
          </a:effectRef>
          <a:fontRef idx="minor">
            <a:schemeClr val="lt1"/>
          </a:fontRef>
        </p:style>
        <p:txBody>
          <a:bodyPr rtlCol="0" anchor="ctr"/>
          <a:lstStyle/>
          <a:p>
            <a:pPr algn="just" rtl="1"/>
            <a:r>
              <a:rPr lang="fa-IR" sz="2400" dirty="0">
                <a:cs typeface="B Traffic" pitchFamily="2" charset="-78"/>
              </a:rPr>
              <a:t>بر پايه اسناد تاريخي، پيامبر در پي بسيج نيروهاي جهادگر و تضمين مقاومت آنان در صحنه نبرد اين شيوه ها را به كار گرفته است:</a:t>
            </a:r>
          </a:p>
        </p:txBody>
      </p:sp>
      <p:sp>
        <p:nvSpPr>
          <p:cNvPr id="9" name="Vertical Scroll 8"/>
          <p:cNvSpPr/>
          <p:nvPr/>
        </p:nvSpPr>
        <p:spPr>
          <a:xfrm>
            <a:off x="838200" y="2819400"/>
            <a:ext cx="8030381" cy="685800"/>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a:cs typeface="B Traffic" pitchFamily="2" charset="-78"/>
              </a:rPr>
              <a:t>1- استقبال از رزمندگان و بدرقه </a:t>
            </a:r>
            <a:r>
              <a:rPr lang="fa-IR" sz="2400" dirty="0" smtClean="0">
                <a:cs typeface="B Traffic" pitchFamily="2" charset="-78"/>
              </a:rPr>
              <a:t>آنان</a:t>
            </a:r>
            <a:endParaRPr lang="fa-IR" sz="2400" dirty="0">
              <a:cs typeface="B Traffic" pitchFamily="2" charset="-78"/>
            </a:endParaRPr>
          </a:p>
        </p:txBody>
      </p:sp>
      <p:sp>
        <p:nvSpPr>
          <p:cNvPr id="4" name="Rectangle 3"/>
          <p:cNvSpPr/>
          <p:nvPr/>
        </p:nvSpPr>
        <p:spPr>
          <a:xfrm>
            <a:off x="1524000" y="140091"/>
            <a:ext cx="7086600" cy="9165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2800" dirty="0" smtClean="0">
                <a:cs typeface="B Homa" pitchFamily="2" charset="-78"/>
              </a:rPr>
              <a:t>پيامبر </a:t>
            </a:r>
            <a:r>
              <a:rPr lang="fa-IR" sz="1200" dirty="0" smtClean="0">
                <a:cs typeface="B Homa" pitchFamily="2" charset="-78"/>
              </a:rPr>
              <a:t>(ص) </a:t>
            </a:r>
            <a:r>
              <a:rPr lang="fa-IR" sz="2800" dirty="0">
                <a:cs typeface="B Homa" pitchFamily="2" charset="-78"/>
              </a:rPr>
              <a:t>و بسيج نيروها </a:t>
            </a:r>
            <a:endParaRPr lang="en-US" sz="2800" dirty="0">
              <a:cs typeface="B Homa" pitchFamily="2" charset="-78"/>
            </a:endParaRPr>
          </a:p>
        </p:txBody>
      </p:sp>
      <p:pic>
        <p:nvPicPr>
          <p:cNvPr id="5" name="Picture 2" descr="D:\document\leila\a\png\s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2007" y="0"/>
            <a:ext cx="1519426" cy="11967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D:\document\leila\a\png\s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7212748" y="-19535"/>
            <a:ext cx="1519426" cy="11967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Vertical Scroll 6"/>
          <p:cNvSpPr/>
          <p:nvPr/>
        </p:nvSpPr>
        <p:spPr>
          <a:xfrm>
            <a:off x="838200" y="3505200"/>
            <a:ext cx="8030381" cy="838200"/>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smtClean="0">
                <a:cs typeface="B Traffic" pitchFamily="2" charset="-78"/>
              </a:rPr>
              <a:t>2- </a:t>
            </a:r>
            <a:r>
              <a:rPr lang="fa-IR" sz="2400" dirty="0">
                <a:cs typeface="B Traffic" pitchFamily="2" charset="-78"/>
              </a:rPr>
              <a:t>برخورد جدي با كانون هاي تبليغاتي  ضد جنگ و شايعه </a:t>
            </a:r>
            <a:r>
              <a:rPr lang="fa-IR" sz="2400" dirty="0" smtClean="0">
                <a:cs typeface="B Traffic" pitchFamily="2" charset="-78"/>
              </a:rPr>
              <a:t>سازان</a:t>
            </a:r>
            <a:endParaRPr lang="fa-IR" sz="2400" dirty="0">
              <a:cs typeface="B Traffic" pitchFamily="2" charset="-78"/>
            </a:endParaRPr>
          </a:p>
        </p:txBody>
      </p:sp>
      <p:sp>
        <p:nvSpPr>
          <p:cNvPr id="10" name="Vertical Scroll 9"/>
          <p:cNvSpPr/>
          <p:nvPr/>
        </p:nvSpPr>
        <p:spPr>
          <a:xfrm>
            <a:off x="838200" y="4267200"/>
            <a:ext cx="8030381" cy="838200"/>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smtClean="0">
                <a:cs typeface="B Traffic" pitchFamily="2" charset="-78"/>
              </a:rPr>
              <a:t>3- </a:t>
            </a:r>
            <a:r>
              <a:rPr lang="fa-IR" sz="2400" dirty="0">
                <a:cs typeface="B Traffic" pitchFamily="2" charset="-78"/>
              </a:rPr>
              <a:t>نويد پيروزي و تشويق </a:t>
            </a:r>
            <a:r>
              <a:rPr lang="fa-IR" sz="2400" dirty="0" smtClean="0">
                <a:cs typeface="B Traffic" pitchFamily="2" charset="-78"/>
              </a:rPr>
              <a:t>رزمندگان</a:t>
            </a:r>
            <a:endParaRPr lang="fa-IR" sz="2400" dirty="0">
              <a:cs typeface="B Traffic" pitchFamily="2" charset="-78"/>
            </a:endParaRPr>
          </a:p>
        </p:txBody>
      </p:sp>
      <p:sp>
        <p:nvSpPr>
          <p:cNvPr id="11" name="Vertical Scroll 10"/>
          <p:cNvSpPr/>
          <p:nvPr/>
        </p:nvSpPr>
        <p:spPr>
          <a:xfrm>
            <a:off x="838200" y="5029200"/>
            <a:ext cx="8030381" cy="838200"/>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smtClean="0">
                <a:cs typeface="B Traffic" pitchFamily="2" charset="-78"/>
              </a:rPr>
              <a:t>4- </a:t>
            </a:r>
            <a:r>
              <a:rPr lang="fa-IR" sz="2400" dirty="0">
                <a:cs typeface="B Traffic" pitchFamily="2" charset="-78"/>
              </a:rPr>
              <a:t>پيشگام نمودن خويشان در صف مقدم </a:t>
            </a:r>
            <a:r>
              <a:rPr lang="fa-IR" sz="2400" dirty="0" smtClean="0">
                <a:cs typeface="B Traffic" pitchFamily="2" charset="-78"/>
              </a:rPr>
              <a:t>جبهه</a:t>
            </a:r>
            <a:endParaRPr lang="fa-IR" sz="2400" dirty="0">
              <a:cs typeface="B Traffic" pitchFamily="2" charset="-78"/>
            </a:endParaRPr>
          </a:p>
        </p:txBody>
      </p:sp>
      <p:sp>
        <p:nvSpPr>
          <p:cNvPr id="12" name="Vertical Scroll 11"/>
          <p:cNvSpPr/>
          <p:nvPr/>
        </p:nvSpPr>
        <p:spPr>
          <a:xfrm>
            <a:off x="838200" y="5791200"/>
            <a:ext cx="8030381" cy="838200"/>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2400" dirty="0" smtClean="0">
                <a:cs typeface="B Traffic" pitchFamily="2" charset="-78"/>
              </a:rPr>
              <a:t>5- طرح </a:t>
            </a:r>
            <a:r>
              <a:rPr lang="fa-IR" sz="2400" dirty="0">
                <a:cs typeface="B Traffic" pitchFamily="2" charset="-78"/>
              </a:rPr>
              <a:t>مسئله شهادت به عنوان كمال آرماني انسان و بيان اهميت جهاد در راه خدا</a:t>
            </a: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8" y="9099"/>
            <a:ext cx="1286320" cy="1380648"/>
          </a:xfrm>
          <a:prstGeom prst="rect">
            <a:avLst/>
          </a:prstGeom>
        </p:spPr>
      </p:pic>
    </p:spTree>
    <p:extLst>
      <p:ext uri="{BB962C8B-B14F-4D97-AF65-F5344CB8AC3E}">
        <p14:creationId xmlns:p14="http://schemas.microsoft.com/office/powerpoint/2010/main" xmlns="" val="28948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P spid="7" grpId="0" animBg="1"/>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895600" y="0"/>
            <a:ext cx="1981200" cy="1967961"/>
          </a:xfrm>
          <a:prstGeom prst="rect">
            <a:avLst/>
          </a:prstGeom>
          <a:noFill/>
        </p:spPr>
      </p:pic>
      <p:sp>
        <p:nvSpPr>
          <p:cNvPr id="4" name="Vertical Scroll 3"/>
          <p:cNvSpPr/>
          <p:nvPr/>
        </p:nvSpPr>
        <p:spPr>
          <a:xfrm>
            <a:off x="76200" y="457200"/>
            <a:ext cx="7488832" cy="990600"/>
          </a:xfrm>
          <a:prstGeom prst="verticalScroll">
            <a:avLst>
              <a:gd name="adj" fmla="val 19911"/>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a:cs typeface="B Traffic" pitchFamily="2" charset="-78"/>
              </a:rPr>
              <a:t>6- استفاده از ابزارهاي تبليغاتي مانند شعار،سرودها و تلاف قرآن با صوتي دل </a:t>
            </a:r>
            <a:r>
              <a:rPr lang="fa-IR" sz="2400" dirty="0" smtClean="0">
                <a:cs typeface="B Traffic" pitchFamily="2" charset="-78"/>
              </a:rPr>
              <a:t>نشين</a:t>
            </a:r>
            <a:endParaRPr lang="fa-IR" sz="2400" dirty="0">
              <a:cs typeface="B Traffic" pitchFamily="2" charset="-78"/>
            </a:endParaRPr>
          </a:p>
        </p:txBody>
      </p:sp>
      <p:sp>
        <p:nvSpPr>
          <p:cNvPr id="9" name="Vertical Scroll 8"/>
          <p:cNvSpPr/>
          <p:nvPr/>
        </p:nvSpPr>
        <p:spPr>
          <a:xfrm>
            <a:off x="304800" y="1389528"/>
            <a:ext cx="7488832" cy="1048871"/>
          </a:xfrm>
          <a:prstGeom prst="verticalScroll">
            <a:avLst>
              <a:gd name="adj" fmla="val 18846"/>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cs typeface="B Traffic" pitchFamily="2" charset="-78"/>
              </a:rPr>
              <a:t>7- </a:t>
            </a:r>
            <a:r>
              <a:rPr lang="fa-IR" sz="2400" dirty="0">
                <a:cs typeface="B Traffic" pitchFamily="2" charset="-78"/>
              </a:rPr>
              <a:t>مانورهاي نظامي و تبليغاتي در هنگام اعزام </a:t>
            </a:r>
            <a:r>
              <a:rPr lang="fa-IR" sz="2400" dirty="0" smtClean="0">
                <a:cs typeface="B Traffic" pitchFamily="2" charset="-78"/>
              </a:rPr>
              <a:t>نيروها</a:t>
            </a:r>
            <a:endParaRPr lang="fa-IR" sz="2400" dirty="0">
              <a:cs typeface="B Traffic" pitchFamily="2" charset="-78"/>
            </a:endParaRPr>
          </a:p>
        </p:txBody>
      </p:sp>
      <p:sp>
        <p:nvSpPr>
          <p:cNvPr id="10" name="Vertical Scroll 9"/>
          <p:cNvSpPr/>
          <p:nvPr/>
        </p:nvSpPr>
        <p:spPr>
          <a:xfrm>
            <a:off x="533400" y="2209800"/>
            <a:ext cx="7488832" cy="1009473"/>
          </a:xfrm>
          <a:prstGeom prst="verticalScroll">
            <a:avLst>
              <a:gd name="adj" fmla="val 17871"/>
            </a:avLst>
          </a:prstGeom>
          <a:solidFill>
            <a:schemeClr val="accent5">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cs typeface="B Traffic" pitchFamily="2" charset="-78"/>
              </a:rPr>
              <a:t>8- </a:t>
            </a:r>
            <a:r>
              <a:rPr lang="fa-IR" sz="2400" dirty="0">
                <a:cs typeface="B Traffic" pitchFamily="2" charset="-78"/>
              </a:rPr>
              <a:t>دعا و نيايش براي پيروزي </a:t>
            </a:r>
            <a:r>
              <a:rPr lang="fa-IR" sz="2400" dirty="0" smtClean="0">
                <a:cs typeface="B Traffic" pitchFamily="2" charset="-78"/>
              </a:rPr>
              <a:t>رزمندگان</a:t>
            </a:r>
            <a:endParaRPr lang="fa-IR" sz="2400" dirty="0">
              <a:cs typeface="B Traffic" pitchFamily="2" charset="-78"/>
            </a:endParaRPr>
          </a:p>
        </p:txBody>
      </p:sp>
      <p:sp>
        <p:nvSpPr>
          <p:cNvPr id="11" name="Vertical Scroll 10"/>
          <p:cNvSpPr/>
          <p:nvPr/>
        </p:nvSpPr>
        <p:spPr>
          <a:xfrm>
            <a:off x="740768" y="3048000"/>
            <a:ext cx="7488832" cy="990600"/>
          </a:xfrm>
          <a:prstGeom prst="verticalScroll">
            <a:avLst>
              <a:gd name="adj" fmla="val 18074"/>
            </a:avLst>
          </a:prstGeom>
          <a:solidFill>
            <a:srgbClr val="3A9DB8"/>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cs typeface="B Traffic" pitchFamily="2" charset="-78"/>
              </a:rPr>
              <a:t>9- </a:t>
            </a:r>
            <a:r>
              <a:rPr lang="fa-IR" sz="2400" dirty="0">
                <a:cs typeface="B Traffic" pitchFamily="2" charset="-78"/>
              </a:rPr>
              <a:t>استقامت و پايداري كم نظير در ميدان </a:t>
            </a:r>
            <a:r>
              <a:rPr lang="fa-IR" sz="2400" dirty="0" smtClean="0">
                <a:cs typeface="B Traffic" pitchFamily="2" charset="-78"/>
              </a:rPr>
              <a:t>نبرد</a:t>
            </a:r>
            <a:endParaRPr lang="fa-IR" sz="2400" dirty="0">
              <a:cs typeface="B Traffic" pitchFamily="2" charset="-78"/>
            </a:endParaRPr>
          </a:p>
        </p:txBody>
      </p:sp>
      <p:sp>
        <p:nvSpPr>
          <p:cNvPr id="12" name="Vertical Scroll 11"/>
          <p:cNvSpPr/>
          <p:nvPr/>
        </p:nvSpPr>
        <p:spPr>
          <a:xfrm>
            <a:off x="914400" y="3886200"/>
            <a:ext cx="7488832" cy="990600"/>
          </a:xfrm>
          <a:prstGeom prst="verticalScroll">
            <a:avLst>
              <a:gd name="adj" fmla="val 18074"/>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solidFill>
                  <a:schemeClr val="bg1"/>
                </a:solidFill>
                <a:cs typeface="B Traffic" pitchFamily="2" charset="-78"/>
              </a:rPr>
              <a:t>10- </a:t>
            </a:r>
            <a:r>
              <a:rPr lang="fa-IR" sz="2400" dirty="0">
                <a:solidFill>
                  <a:schemeClr val="bg1"/>
                </a:solidFill>
                <a:cs typeface="B Traffic" pitchFamily="2" charset="-78"/>
              </a:rPr>
              <a:t>سخنراني قبل از اعزام نيرو يا درگيري </a:t>
            </a:r>
            <a:r>
              <a:rPr lang="fa-IR" sz="2400" dirty="0" smtClean="0">
                <a:solidFill>
                  <a:schemeClr val="bg1"/>
                </a:solidFill>
                <a:cs typeface="B Traffic" pitchFamily="2" charset="-78"/>
              </a:rPr>
              <a:t>نظامي</a:t>
            </a:r>
            <a:endParaRPr lang="fa-IR" sz="2400" dirty="0">
              <a:solidFill>
                <a:schemeClr val="bg1"/>
              </a:solidFill>
              <a:cs typeface="B Traffic" pitchFamily="2" charset="-78"/>
            </a:endParaRPr>
          </a:p>
        </p:txBody>
      </p:sp>
      <p:sp>
        <p:nvSpPr>
          <p:cNvPr id="13" name="Vertical Scroll 12"/>
          <p:cNvSpPr/>
          <p:nvPr/>
        </p:nvSpPr>
        <p:spPr>
          <a:xfrm>
            <a:off x="1121768" y="4724400"/>
            <a:ext cx="7488832" cy="990600"/>
          </a:xfrm>
          <a:prstGeom prst="verticalScroll">
            <a:avLst>
              <a:gd name="adj" fmla="val 20246"/>
            </a:avLst>
          </a:prstGeom>
          <a:solidFill>
            <a:srgbClr val="27697B"/>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solidFill>
                  <a:schemeClr val="bg1"/>
                </a:solidFill>
                <a:cs typeface="B Traffic" pitchFamily="2" charset="-78"/>
              </a:rPr>
              <a:t>11- </a:t>
            </a:r>
            <a:r>
              <a:rPr lang="fa-IR" sz="2400" dirty="0">
                <a:solidFill>
                  <a:schemeClr val="bg1"/>
                </a:solidFill>
                <a:cs typeface="B Traffic" pitchFamily="2" charset="-78"/>
              </a:rPr>
              <a:t>دخالت دادن زنان در جريان دفاع سهيم گرداندن آنان در تشويق </a:t>
            </a:r>
            <a:r>
              <a:rPr lang="fa-IR" sz="2400" dirty="0" smtClean="0">
                <a:solidFill>
                  <a:schemeClr val="bg1"/>
                </a:solidFill>
                <a:cs typeface="B Traffic" pitchFamily="2" charset="-78"/>
              </a:rPr>
              <a:t>مجاهدان</a:t>
            </a:r>
            <a:endParaRPr lang="fa-IR" sz="2400" dirty="0">
              <a:solidFill>
                <a:schemeClr val="bg1"/>
              </a:solidFill>
              <a:cs typeface="B Traffic" pitchFamily="2" charset="-78"/>
            </a:endParaRPr>
          </a:p>
        </p:txBody>
      </p:sp>
      <p:sp>
        <p:nvSpPr>
          <p:cNvPr id="14" name="Vertical Scroll 13"/>
          <p:cNvSpPr/>
          <p:nvPr/>
        </p:nvSpPr>
        <p:spPr>
          <a:xfrm>
            <a:off x="1502768" y="5562600"/>
            <a:ext cx="7488832" cy="990600"/>
          </a:xfrm>
          <a:prstGeom prst="verticalScroll">
            <a:avLst>
              <a:gd name="adj" fmla="val 18074"/>
            </a:avLst>
          </a:prstGeom>
          <a:solidFill>
            <a:schemeClr val="accent5">
              <a:lumMod val="5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rtl="1"/>
            <a:r>
              <a:rPr lang="fa-IR" sz="2400" dirty="0" smtClean="0">
                <a:solidFill>
                  <a:schemeClr val="bg1"/>
                </a:solidFill>
                <a:cs typeface="B Traffic" pitchFamily="2" charset="-78"/>
              </a:rPr>
              <a:t>12- </a:t>
            </a:r>
            <a:r>
              <a:rPr lang="fa-IR" sz="2400" dirty="0">
                <a:solidFill>
                  <a:schemeClr val="bg1"/>
                </a:solidFill>
                <a:cs typeface="B Traffic" pitchFamily="2" charset="-78"/>
              </a:rPr>
              <a:t>ديدار با مجروحان و دلجويي از آنان</a:t>
            </a:r>
          </a:p>
        </p:txBody>
      </p:sp>
    </p:spTree>
    <p:extLst>
      <p:ext uri="{BB962C8B-B14F-4D97-AF65-F5344CB8AC3E}">
        <p14:creationId xmlns:p14="http://schemas.microsoft.com/office/powerpoint/2010/main" xmlns="" val="4150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108454"/>
            <a:ext cx="4572000" cy="103454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3600" dirty="0">
                <a:cs typeface="B Homa" pitchFamily="2" charset="-78"/>
              </a:rPr>
              <a:t>تدابير جنگي</a:t>
            </a:r>
            <a:endParaRPr lang="en-US" sz="3600" dirty="0">
              <a:cs typeface="B Homa" pitchFamily="2" charset="-78"/>
            </a:endParaRPr>
          </a:p>
        </p:txBody>
      </p:sp>
      <p:pic>
        <p:nvPicPr>
          <p:cNvPr id="5122"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flipH="1">
            <a:off x="2076744" y="32002"/>
            <a:ext cx="868682" cy="130759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flipH="1">
            <a:off x="1874518" y="184402"/>
            <a:ext cx="868682" cy="130759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flipH="1">
            <a:off x="1722118" y="336802"/>
            <a:ext cx="868682" cy="130759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a:off x="6400800" y="34635"/>
            <a:ext cx="868682" cy="130759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a:off x="6553200" y="187035"/>
            <a:ext cx="868682" cy="130759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D:\document\leila\a\png\bote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a:off x="6705600" y="339435"/>
            <a:ext cx="868682" cy="130759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itle 1"/>
          <p:cNvSpPr>
            <a:spLocks noGrp="1"/>
          </p:cNvSpPr>
          <p:nvPr>
            <p:ph type="title"/>
          </p:nvPr>
        </p:nvSpPr>
        <p:spPr>
          <a:xfrm>
            <a:off x="1981200" y="1047752"/>
            <a:ext cx="5357850" cy="857248"/>
          </a:xfrm>
        </p:spPr>
        <p:style>
          <a:lnRef idx="3">
            <a:schemeClr val="lt1"/>
          </a:lnRef>
          <a:fillRef idx="1">
            <a:schemeClr val="accent5"/>
          </a:fillRef>
          <a:effectRef idx="1">
            <a:schemeClr val="accent5"/>
          </a:effectRef>
          <a:fontRef idx="minor">
            <a:schemeClr val="lt1"/>
          </a:fontRef>
        </p:style>
        <p:txBody>
          <a:bodyPr>
            <a:noAutofit/>
          </a:bodyPr>
          <a:lstStyle/>
          <a:p>
            <a:pPr rtl="1"/>
            <a:r>
              <a:rPr lang="fa-IR" sz="2800" dirty="0" smtClean="0">
                <a:solidFill>
                  <a:schemeClr val="tx1"/>
                </a:solidFill>
                <a:cs typeface="B Homa" pitchFamily="2" charset="-78"/>
              </a:rPr>
              <a:t>اصول جنگي پيامبر</a:t>
            </a:r>
            <a:r>
              <a:rPr lang="en-US" sz="2800" dirty="0" smtClean="0">
                <a:solidFill>
                  <a:schemeClr val="tx1"/>
                </a:solidFill>
                <a:cs typeface="B Homa" pitchFamily="2" charset="-78"/>
              </a:rPr>
              <a:t>:</a:t>
            </a:r>
            <a:endParaRPr lang="fa-IR" sz="2800" dirty="0">
              <a:solidFill>
                <a:schemeClr val="tx1"/>
              </a:solidFill>
              <a:cs typeface="B Homa" pitchFamily="2" charset="-78"/>
            </a:endParaRPr>
          </a:p>
        </p:txBody>
      </p:sp>
      <p:pic>
        <p:nvPicPr>
          <p:cNvPr id="19" name="Picture 3" descr="C:\Users\satari\Desktop\انديشه 1 عكسها\png\AN071TR.PNG"/>
          <p:cNvPicPr>
            <a:picLocks noChangeAspect="1" noChangeArrowheads="1"/>
          </p:cNvPicPr>
          <p:nvPr/>
        </p:nvPicPr>
        <p:blipFill>
          <a:blip r:embed="rId3" cstate="print"/>
          <a:srcRect/>
          <a:stretch>
            <a:fillRect/>
          </a:stretch>
        </p:blipFill>
        <p:spPr bwMode="auto">
          <a:xfrm>
            <a:off x="6481794" y="1119190"/>
            <a:ext cx="785818" cy="734612"/>
          </a:xfrm>
          <a:prstGeom prst="rect">
            <a:avLst/>
          </a:prstGeom>
          <a:noFill/>
        </p:spPr>
      </p:pic>
      <p:pic>
        <p:nvPicPr>
          <p:cNvPr id="20" name="Picture 3" descr="C:\Users\satari\Desktop\انديشه 1 عكسها\png\AN071TR.PNG"/>
          <p:cNvPicPr>
            <a:picLocks noChangeAspect="1" noChangeArrowheads="1"/>
          </p:cNvPicPr>
          <p:nvPr/>
        </p:nvPicPr>
        <p:blipFill>
          <a:blip r:embed="rId3" cstate="print"/>
          <a:srcRect/>
          <a:stretch>
            <a:fillRect/>
          </a:stretch>
        </p:blipFill>
        <p:spPr bwMode="auto">
          <a:xfrm flipH="1">
            <a:off x="1981200" y="1119190"/>
            <a:ext cx="785818" cy="734612"/>
          </a:xfrm>
          <a:prstGeom prst="rect">
            <a:avLst/>
          </a:prstGeom>
          <a:noFill/>
        </p:spPr>
      </p:pic>
      <p:grpSp>
        <p:nvGrpSpPr>
          <p:cNvPr id="22" name="Group 21"/>
          <p:cNvGrpSpPr/>
          <p:nvPr/>
        </p:nvGrpSpPr>
        <p:grpSpPr>
          <a:xfrm>
            <a:off x="152400" y="1752600"/>
            <a:ext cx="8763000" cy="572601"/>
            <a:chOff x="2152155" y="272"/>
            <a:chExt cx="4264641" cy="299004"/>
          </a:xfrm>
        </p:grpSpPr>
        <p:sp>
          <p:nvSpPr>
            <p:cNvPr id="50" name="Chevron 49"/>
            <p:cNvSpPr/>
            <p:nvPr/>
          </p:nvSpPr>
          <p:spPr>
            <a:xfrm>
              <a:off x="2152155" y="272"/>
              <a:ext cx="4264641" cy="299004"/>
            </a:xfrm>
            <a:prstGeom prst="chevron">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51" name="Chevron 4"/>
            <p:cNvSpPr/>
            <p:nvPr/>
          </p:nvSpPr>
          <p:spPr>
            <a:xfrm>
              <a:off x="2301657" y="27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000" kern="1200" dirty="0" smtClean="0">
                  <a:solidFill>
                    <a:schemeClr val="tx1"/>
                  </a:solidFill>
                  <a:cs typeface="B Traffic" pitchFamily="2" charset="-78"/>
                </a:rPr>
                <a:t>1- شناسايي دقيق و كامل دشمن از طريق جمع آوري اطلاعات، آمار و خبرگيري هاي دقيق</a:t>
              </a:r>
              <a:endParaRPr lang="en-US" sz="2000" kern="1200" dirty="0">
                <a:solidFill>
                  <a:schemeClr val="tx1"/>
                </a:solidFill>
                <a:cs typeface="B Traffic" pitchFamily="2" charset="-78"/>
              </a:endParaRPr>
            </a:p>
          </p:txBody>
        </p:sp>
      </p:grpSp>
      <p:grpSp>
        <p:nvGrpSpPr>
          <p:cNvPr id="23" name="Group 22"/>
          <p:cNvGrpSpPr/>
          <p:nvPr/>
        </p:nvGrpSpPr>
        <p:grpSpPr>
          <a:xfrm>
            <a:off x="152400" y="2286000"/>
            <a:ext cx="8763000" cy="572601"/>
            <a:chOff x="2152155" y="319222"/>
            <a:chExt cx="4264641" cy="299004"/>
          </a:xfrm>
        </p:grpSpPr>
        <p:sp>
          <p:nvSpPr>
            <p:cNvPr id="48" name="Chevron 47"/>
            <p:cNvSpPr/>
            <p:nvPr/>
          </p:nvSpPr>
          <p:spPr>
            <a:xfrm>
              <a:off x="2152155" y="319222"/>
              <a:ext cx="4264641" cy="299004"/>
            </a:xfrm>
            <a:prstGeom prst="chevron">
              <a:avLst/>
            </a:prstGeom>
          </p:spPr>
          <p:style>
            <a:lnRef idx="2">
              <a:schemeClr val="lt1">
                <a:hueOff val="0"/>
                <a:satOff val="0"/>
                <a:lumOff val="0"/>
                <a:alphaOff val="0"/>
              </a:schemeClr>
            </a:lnRef>
            <a:fillRef idx="1">
              <a:schemeClr val="accent2">
                <a:shade val="80000"/>
                <a:hueOff val="-3986"/>
                <a:satOff val="-447"/>
                <a:lumOff val="2853"/>
                <a:alphaOff val="0"/>
              </a:schemeClr>
            </a:fillRef>
            <a:effectRef idx="0">
              <a:schemeClr val="accent2">
                <a:shade val="80000"/>
                <a:hueOff val="-3986"/>
                <a:satOff val="-447"/>
                <a:lumOff val="2853"/>
                <a:alphaOff val="0"/>
              </a:schemeClr>
            </a:effectRef>
            <a:fontRef idx="minor">
              <a:schemeClr val="lt1"/>
            </a:fontRef>
          </p:style>
        </p:sp>
        <p:sp>
          <p:nvSpPr>
            <p:cNvPr id="49" name="Chevron 6"/>
            <p:cNvSpPr/>
            <p:nvPr/>
          </p:nvSpPr>
          <p:spPr>
            <a:xfrm>
              <a:off x="2301657" y="31922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2- اجتناب از جنگ هاي هم زمان در چند جبهه</a:t>
              </a:r>
              <a:endParaRPr lang="en-US" sz="2200" kern="1200" dirty="0">
                <a:solidFill>
                  <a:schemeClr val="tx1"/>
                </a:solidFill>
                <a:cs typeface="B Traffic" pitchFamily="2" charset="-78"/>
              </a:endParaRPr>
            </a:p>
          </p:txBody>
        </p:sp>
      </p:grpSp>
      <p:grpSp>
        <p:nvGrpSpPr>
          <p:cNvPr id="24" name="Group 23"/>
          <p:cNvGrpSpPr/>
          <p:nvPr/>
        </p:nvGrpSpPr>
        <p:grpSpPr>
          <a:xfrm>
            <a:off x="152400" y="2819400"/>
            <a:ext cx="8763000" cy="572601"/>
            <a:chOff x="2152155" y="638172"/>
            <a:chExt cx="4264641" cy="299004"/>
          </a:xfrm>
        </p:grpSpPr>
        <p:sp>
          <p:nvSpPr>
            <p:cNvPr id="46" name="Chevron 45"/>
            <p:cNvSpPr/>
            <p:nvPr/>
          </p:nvSpPr>
          <p:spPr>
            <a:xfrm>
              <a:off x="2152155" y="638172"/>
              <a:ext cx="4264641" cy="299004"/>
            </a:xfrm>
            <a:prstGeom prst="chevron">
              <a:avLst/>
            </a:prstGeom>
          </p:spPr>
          <p:style>
            <a:lnRef idx="2">
              <a:schemeClr val="lt1">
                <a:hueOff val="0"/>
                <a:satOff val="0"/>
                <a:lumOff val="0"/>
                <a:alphaOff val="0"/>
              </a:schemeClr>
            </a:lnRef>
            <a:fillRef idx="1">
              <a:schemeClr val="accent2">
                <a:shade val="80000"/>
                <a:hueOff val="-7972"/>
                <a:satOff val="-894"/>
                <a:lumOff val="5707"/>
                <a:alphaOff val="0"/>
              </a:schemeClr>
            </a:fillRef>
            <a:effectRef idx="0">
              <a:schemeClr val="accent2">
                <a:shade val="80000"/>
                <a:hueOff val="-7972"/>
                <a:satOff val="-894"/>
                <a:lumOff val="5707"/>
                <a:alphaOff val="0"/>
              </a:schemeClr>
            </a:effectRef>
            <a:fontRef idx="minor">
              <a:schemeClr val="lt1"/>
            </a:fontRef>
          </p:style>
        </p:sp>
        <p:sp>
          <p:nvSpPr>
            <p:cNvPr id="47" name="Chevron 8"/>
            <p:cNvSpPr/>
            <p:nvPr/>
          </p:nvSpPr>
          <p:spPr>
            <a:xfrm>
              <a:off x="2301657" y="63817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3- رعايت اصل غافل گيري و مخفي نگه داشتن اسرار نظامي</a:t>
              </a:r>
              <a:endParaRPr lang="en-US" sz="2200" kern="1200" dirty="0">
                <a:solidFill>
                  <a:schemeClr val="tx1"/>
                </a:solidFill>
                <a:cs typeface="B Traffic" pitchFamily="2" charset="-78"/>
              </a:endParaRPr>
            </a:p>
          </p:txBody>
        </p:sp>
      </p:grpSp>
      <p:grpSp>
        <p:nvGrpSpPr>
          <p:cNvPr id="25" name="Group 24"/>
          <p:cNvGrpSpPr/>
          <p:nvPr/>
        </p:nvGrpSpPr>
        <p:grpSpPr>
          <a:xfrm>
            <a:off x="152400" y="3276600"/>
            <a:ext cx="8763000" cy="572601"/>
            <a:chOff x="2152155" y="957122"/>
            <a:chExt cx="4264641" cy="299004"/>
          </a:xfrm>
        </p:grpSpPr>
        <p:sp>
          <p:nvSpPr>
            <p:cNvPr id="44" name="Chevron 43"/>
            <p:cNvSpPr/>
            <p:nvPr/>
          </p:nvSpPr>
          <p:spPr>
            <a:xfrm>
              <a:off x="2152155" y="957122"/>
              <a:ext cx="4264641" cy="299004"/>
            </a:xfrm>
            <a:prstGeom prst="chevron">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45" name="Chevron 10"/>
            <p:cNvSpPr/>
            <p:nvPr/>
          </p:nvSpPr>
          <p:spPr>
            <a:xfrm>
              <a:off x="2301657" y="95712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4- فشار اقتصادي بر دشمن</a:t>
              </a:r>
              <a:endParaRPr lang="en-US" sz="2200" kern="1200" dirty="0">
                <a:solidFill>
                  <a:schemeClr val="tx1"/>
                </a:solidFill>
                <a:cs typeface="B Traffic" pitchFamily="2" charset="-78"/>
              </a:endParaRPr>
            </a:p>
          </p:txBody>
        </p:sp>
      </p:grpSp>
      <p:grpSp>
        <p:nvGrpSpPr>
          <p:cNvPr id="26" name="Group 25"/>
          <p:cNvGrpSpPr/>
          <p:nvPr/>
        </p:nvGrpSpPr>
        <p:grpSpPr>
          <a:xfrm>
            <a:off x="152400" y="3733800"/>
            <a:ext cx="8763000" cy="572601"/>
            <a:chOff x="2152155" y="1276072"/>
            <a:chExt cx="4264641" cy="299004"/>
          </a:xfrm>
        </p:grpSpPr>
        <p:sp>
          <p:nvSpPr>
            <p:cNvPr id="42" name="Chevron 41"/>
            <p:cNvSpPr/>
            <p:nvPr/>
          </p:nvSpPr>
          <p:spPr>
            <a:xfrm>
              <a:off x="2152155" y="1276072"/>
              <a:ext cx="4264641" cy="299004"/>
            </a:xfrm>
            <a:prstGeom prst="chevron">
              <a:avLst/>
            </a:prstGeom>
          </p:spPr>
          <p:style>
            <a:lnRef idx="2">
              <a:schemeClr val="lt1">
                <a:hueOff val="0"/>
                <a:satOff val="0"/>
                <a:lumOff val="0"/>
                <a:alphaOff val="0"/>
              </a:schemeClr>
            </a:lnRef>
            <a:fillRef idx="1">
              <a:schemeClr val="accent2">
                <a:shade val="80000"/>
                <a:hueOff val="-15943"/>
                <a:satOff val="-1788"/>
                <a:lumOff val="11413"/>
                <a:alphaOff val="0"/>
              </a:schemeClr>
            </a:fillRef>
            <a:effectRef idx="0">
              <a:schemeClr val="accent2">
                <a:shade val="80000"/>
                <a:hueOff val="-15943"/>
                <a:satOff val="-1788"/>
                <a:lumOff val="11413"/>
                <a:alphaOff val="0"/>
              </a:schemeClr>
            </a:effectRef>
            <a:fontRef idx="minor">
              <a:schemeClr val="lt1"/>
            </a:fontRef>
          </p:style>
        </p:sp>
        <p:sp>
          <p:nvSpPr>
            <p:cNvPr id="43" name="Chevron 12"/>
            <p:cNvSpPr/>
            <p:nvPr/>
          </p:nvSpPr>
          <p:spPr>
            <a:xfrm>
              <a:off x="2301657" y="127607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5- بهره گيري از نيروهاي تهاجمي و ضربتي و سرعت در پوشش هاي عملياتي</a:t>
              </a:r>
              <a:endParaRPr lang="en-US" sz="2200" kern="1200" dirty="0">
                <a:solidFill>
                  <a:schemeClr val="tx1"/>
                </a:solidFill>
                <a:cs typeface="B Traffic" pitchFamily="2" charset="-78"/>
              </a:endParaRPr>
            </a:p>
          </p:txBody>
        </p:sp>
      </p:grpSp>
      <p:grpSp>
        <p:nvGrpSpPr>
          <p:cNvPr id="27" name="Group 26"/>
          <p:cNvGrpSpPr/>
          <p:nvPr/>
        </p:nvGrpSpPr>
        <p:grpSpPr>
          <a:xfrm>
            <a:off x="152400" y="4191000"/>
            <a:ext cx="8763000" cy="572601"/>
            <a:chOff x="2152155" y="1595022"/>
            <a:chExt cx="4264641" cy="299004"/>
          </a:xfrm>
        </p:grpSpPr>
        <p:sp>
          <p:nvSpPr>
            <p:cNvPr id="40" name="Chevron 39"/>
            <p:cNvSpPr/>
            <p:nvPr/>
          </p:nvSpPr>
          <p:spPr>
            <a:xfrm>
              <a:off x="2152155" y="1595022"/>
              <a:ext cx="4264641" cy="299004"/>
            </a:xfrm>
            <a:prstGeom prst="chevron">
              <a:avLst/>
            </a:prstGeom>
          </p:spPr>
          <p:style>
            <a:lnRef idx="2">
              <a:schemeClr val="lt1">
                <a:hueOff val="0"/>
                <a:satOff val="0"/>
                <a:lumOff val="0"/>
                <a:alphaOff val="0"/>
              </a:schemeClr>
            </a:lnRef>
            <a:fillRef idx="1">
              <a:schemeClr val="accent2">
                <a:shade val="80000"/>
                <a:hueOff val="-19929"/>
                <a:satOff val="-2236"/>
                <a:lumOff val="14267"/>
                <a:alphaOff val="0"/>
              </a:schemeClr>
            </a:fillRef>
            <a:effectRef idx="0">
              <a:schemeClr val="accent2">
                <a:shade val="80000"/>
                <a:hueOff val="-19929"/>
                <a:satOff val="-2236"/>
                <a:lumOff val="14267"/>
                <a:alphaOff val="0"/>
              </a:schemeClr>
            </a:effectRef>
            <a:fontRef idx="minor">
              <a:schemeClr val="lt1"/>
            </a:fontRef>
          </p:style>
        </p:sp>
        <p:sp>
          <p:nvSpPr>
            <p:cNvPr id="41" name="Chevron 14"/>
            <p:cNvSpPr/>
            <p:nvPr/>
          </p:nvSpPr>
          <p:spPr>
            <a:xfrm>
              <a:off x="2301657" y="159502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6- فرماندهي عالي و پيشگامي در تمامي لحظات بحراني و محور هاي تشديد نبرد</a:t>
              </a:r>
              <a:endParaRPr lang="en-US" sz="2200" kern="1200" dirty="0">
                <a:solidFill>
                  <a:schemeClr val="tx1"/>
                </a:solidFill>
                <a:cs typeface="B Traffic" pitchFamily="2" charset="-78"/>
              </a:endParaRPr>
            </a:p>
          </p:txBody>
        </p:sp>
      </p:grpSp>
      <p:grpSp>
        <p:nvGrpSpPr>
          <p:cNvPr id="28" name="Group 27"/>
          <p:cNvGrpSpPr/>
          <p:nvPr/>
        </p:nvGrpSpPr>
        <p:grpSpPr>
          <a:xfrm>
            <a:off x="152400" y="4648200"/>
            <a:ext cx="8763000" cy="572601"/>
            <a:chOff x="2152155" y="1913972"/>
            <a:chExt cx="4264641" cy="299004"/>
          </a:xfrm>
        </p:grpSpPr>
        <p:sp>
          <p:nvSpPr>
            <p:cNvPr id="38" name="Chevron 37"/>
            <p:cNvSpPr/>
            <p:nvPr/>
          </p:nvSpPr>
          <p:spPr>
            <a:xfrm>
              <a:off x="2152155" y="1913972"/>
              <a:ext cx="4264641" cy="299004"/>
            </a:xfrm>
            <a:prstGeom prst="chevron">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39" name="Chevron 16"/>
            <p:cNvSpPr/>
            <p:nvPr/>
          </p:nvSpPr>
          <p:spPr>
            <a:xfrm>
              <a:off x="2301657" y="1913972"/>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7- مراقبت كامل و وحدت مجاهدان</a:t>
              </a:r>
              <a:endParaRPr lang="en-US" sz="2200" kern="1200" dirty="0">
                <a:solidFill>
                  <a:schemeClr val="tx1"/>
                </a:solidFill>
                <a:cs typeface="B Traffic" pitchFamily="2" charset="-78"/>
              </a:endParaRPr>
            </a:p>
          </p:txBody>
        </p:sp>
      </p:grpSp>
      <p:grpSp>
        <p:nvGrpSpPr>
          <p:cNvPr id="29" name="Group 28"/>
          <p:cNvGrpSpPr/>
          <p:nvPr/>
        </p:nvGrpSpPr>
        <p:grpSpPr>
          <a:xfrm>
            <a:off x="152400" y="5105400"/>
            <a:ext cx="8763000" cy="572601"/>
            <a:chOff x="2152155" y="2232921"/>
            <a:chExt cx="4264641" cy="299004"/>
          </a:xfrm>
        </p:grpSpPr>
        <p:sp>
          <p:nvSpPr>
            <p:cNvPr id="36" name="Chevron 35"/>
            <p:cNvSpPr/>
            <p:nvPr/>
          </p:nvSpPr>
          <p:spPr>
            <a:xfrm>
              <a:off x="2152155" y="2232921"/>
              <a:ext cx="4264641" cy="299004"/>
            </a:xfrm>
            <a:prstGeom prst="chevron">
              <a:avLst/>
            </a:prstGeom>
          </p:spPr>
          <p:style>
            <a:lnRef idx="2">
              <a:schemeClr val="lt1">
                <a:hueOff val="0"/>
                <a:satOff val="0"/>
                <a:lumOff val="0"/>
                <a:alphaOff val="0"/>
              </a:schemeClr>
            </a:lnRef>
            <a:fillRef idx="1">
              <a:schemeClr val="accent2">
                <a:shade val="80000"/>
                <a:hueOff val="-27900"/>
                <a:satOff val="-3130"/>
                <a:lumOff val="19973"/>
                <a:alphaOff val="0"/>
              </a:schemeClr>
            </a:fillRef>
            <a:effectRef idx="0">
              <a:schemeClr val="accent2">
                <a:shade val="80000"/>
                <a:hueOff val="-27900"/>
                <a:satOff val="-3130"/>
                <a:lumOff val="19973"/>
                <a:alphaOff val="0"/>
              </a:schemeClr>
            </a:effectRef>
            <a:fontRef idx="minor">
              <a:schemeClr val="lt1"/>
            </a:fontRef>
          </p:style>
        </p:sp>
        <p:sp>
          <p:nvSpPr>
            <p:cNvPr id="37" name="Chevron 18"/>
            <p:cNvSpPr/>
            <p:nvPr/>
          </p:nvSpPr>
          <p:spPr>
            <a:xfrm>
              <a:off x="2301657" y="2232921"/>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8- بهره گيري دقيق و مناسب از شيوه جنگ رواني با رعايت اصول اخلاقي و انساني</a:t>
              </a:r>
              <a:endParaRPr lang="en-US" sz="2200" kern="1200" dirty="0">
                <a:solidFill>
                  <a:schemeClr val="tx1"/>
                </a:solidFill>
                <a:cs typeface="B Traffic" pitchFamily="2" charset="-78"/>
              </a:endParaRPr>
            </a:p>
          </p:txBody>
        </p:sp>
      </p:grpSp>
      <p:grpSp>
        <p:nvGrpSpPr>
          <p:cNvPr id="30" name="Group 29"/>
          <p:cNvGrpSpPr/>
          <p:nvPr/>
        </p:nvGrpSpPr>
        <p:grpSpPr>
          <a:xfrm>
            <a:off x="152400" y="5638800"/>
            <a:ext cx="8763000" cy="572601"/>
            <a:chOff x="2152155" y="2551871"/>
            <a:chExt cx="4264641" cy="299004"/>
          </a:xfrm>
        </p:grpSpPr>
        <p:sp>
          <p:nvSpPr>
            <p:cNvPr id="34" name="Chevron 33"/>
            <p:cNvSpPr/>
            <p:nvPr/>
          </p:nvSpPr>
          <p:spPr>
            <a:xfrm>
              <a:off x="2152155" y="2551871"/>
              <a:ext cx="4264641" cy="299004"/>
            </a:xfrm>
            <a:prstGeom prst="chevron">
              <a:avLst/>
            </a:prstGeom>
          </p:spPr>
          <p:style>
            <a:lnRef idx="2">
              <a:schemeClr val="lt1">
                <a:hueOff val="0"/>
                <a:satOff val="0"/>
                <a:lumOff val="0"/>
                <a:alphaOff val="0"/>
              </a:schemeClr>
            </a:lnRef>
            <a:fillRef idx="1">
              <a:schemeClr val="accent2">
                <a:shade val="80000"/>
                <a:hueOff val="-31886"/>
                <a:satOff val="-3577"/>
                <a:lumOff val="22827"/>
                <a:alphaOff val="0"/>
              </a:schemeClr>
            </a:fillRef>
            <a:effectRef idx="0">
              <a:schemeClr val="accent2">
                <a:shade val="80000"/>
                <a:hueOff val="-31886"/>
                <a:satOff val="-3577"/>
                <a:lumOff val="22827"/>
                <a:alphaOff val="0"/>
              </a:schemeClr>
            </a:effectRef>
            <a:fontRef idx="minor">
              <a:schemeClr val="lt1"/>
            </a:fontRef>
          </p:style>
        </p:sp>
        <p:sp>
          <p:nvSpPr>
            <p:cNvPr id="35" name="Chevron 20"/>
            <p:cNvSpPr/>
            <p:nvPr/>
          </p:nvSpPr>
          <p:spPr>
            <a:xfrm>
              <a:off x="2301657" y="2551871"/>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9- مشورت عمومي و علني با مردم درباره شيوه هاي دفاع </a:t>
              </a:r>
              <a:endParaRPr lang="en-US" sz="2200" kern="1200" dirty="0">
                <a:solidFill>
                  <a:schemeClr val="tx1"/>
                </a:solidFill>
                <a:cs typeface="B Traffic" pitchFamily="2" charset="-78"/>
              </a:endParaRPr>
            </a:p>
          </p:txBody>
        </p:sp>
      </p:grpSp>
      <p:grpSp>
        <p:nvGrpSpPr>
          <p:cNvPr id="31" name="Group 30"/>
          <p:cNvGrpSpPr/>
          <p:nvPr/>
        </p:nvGrpSpPr>
        <p:grpSpPr>
          <a:xfrm>
            <a:off x="152400" y="6147149"/>
            <a:ext cx="8763000" cy="572601"/>
            <a:chOff x="2152155" y="2870821"/>
            <a:chExt cx="4264641" cy="299004"/>
          </a:xfrm>
        </p:grpSpPr>
        <p:sp>
          <p:nvSpPr>
            <p:cNvPr id="32" name="Chevron 31"/>
            <p:cNvSpPr/>
            <p:nvPr/>
          </p:nvSpPr>
          <p:spPr>
            <a:xfrm>
              <a:off x="2152155" y="2870821"/>
              <a:ext cx="4264641" cy="299004"/>
            </a:xfrm>
            <a:prstGeom prst="chevron">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33" name="Chevron 22"/>
            <p:cNvSpPr/>
            <p:nvPr/>
          </p:nvSpPr>
          <p:spPr>
            <a:xfrm>
              <a:off x="2301657" y="2870821"/>
              <a:ext cx="3965637" cy="299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1">
                <a:lnSpc>
                  <a:spcPct val="90000"/>
                </a:lnSpc>
                <a:spcBef>
                  <a:spcPct val="0"/>
                </a:spcBef>
                <a:spcAft>
                  <a:spcPct val="35000"/>
                </a:spcAft>
              </a:pPr>
              <a:r>
                <a:rPr lang="fa-IR" sz="2200" kern="1200" dirty="0" smtClean="0">
                  <a:solidFill>
                    <a:schemeClr val="tx1"/>
                  </a:solidFill>
                  <a:cs typeface="B Traffic" pitchFamily="2" charset="-78"/>
                </a:rPr>
                <a:t>10- توجه به نظر ها و پيشنهادهاي فرماندهان نظامي</a:t>
              </a:r>
              <a:endParaRPr lang="en-US" sz="2200" kern="1200" dirty="0">
                <a:solidFill>
                  <a:schemeClr val="tx1"/>
                </a:solidFill>
                <a:cs typeface="B Traffic" pitchFamily="2" charset="-78"/>
              </a:endParaRPr>
            </a:p>
          </p:txBody>
        </p:sp>
      </p:grpSp>
      <p:pic>
        <p:nvPicPr>
          <p:cNvPr id="52" name="Picture 5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pic>
        <p:nvPicPr>
          <p:cNvPr id="53" name="Picture 52">
            <a:hlinkClick r:id="rId5" action="ppaction://hlinkfile"/>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827626" y="392101"/>
            <a:ext cx="1137817" cy="1113400"/>
          </a:xfrm>
          <a:prstGeom prst="rect">
            <a:avLst/>
          </a:prstGeom>
        </p:spPr>
      </p:pic>
    </p:spTree>
    <p:extLst>
      <p:ext uri="{BB962C8B-B14F-4D97-AF65-F5344CB8AC3E}">
        <p14:creationId xmlns:p14="http://schemas.microsoft.com/office/powerpoint/2010/main" xmlns="" val="18248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3"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1+#ppt_w/2"/>
                                          </p:val>
                                        </p:tav>
                                        <p:tav tm="100000">
                                          <p:val>
                                            <p:strVal val="#ppt_x"/>
                                          </p:val>
                                        </p:tav>
                                      </p:tavLst>
                                    </p:anim>
                                    <p:anim calcmode="lin" valueType="num">
                                      <p:cBhvr additive="base">
                                        <p:cTn id="6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0-#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1+#ppt_w/2"/>
                                          </p:val>
                                        </p:tav>
                                        <p:tav tm="100000">
                                          <p:val>
                                            <p:strVal val="#ppt_x"/>
                                          </p:val>
                                        </p:tav>
                                      </p:tavLst>
                                    </p:anim>
                                    <p:anim calcmode="lin" valueType="num">
                                      <p:cBhvr additive="base">
                                        <p:cTn id="7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randombar(horizontal)">
                                      <p:cBhvr>
                                        <p:cTn id="8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743200" y="914400"/>
            <a:ext cx="4522498" cy="4492278"/>
          </a:xfrm>
          <a:prstGeom prst="rect">
            <a:avLst/>
          </a:prstGeom>
          <a:noFill/>
        </p:spPr>
      </p:pic>
      <p:sp>
        <p:nvSpPr>
          <p:cNvPr id="6" name="Title 1"/>
          <p:cNvSpPr txBox="1">
            <a:spLocks/>
          </p:cNvSpPr>
          <p:nvPr/>
        </p:nvSpPr>
        <p:spPr>
          <a:xfrm>
            <a:off x="1066800" y="745123"/>
            <a:ext cx="7615577" cy="76200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algn="ctr" rtl="1">
              <a:buNone/>
            </a:pPr>
            <a:r>
              <a:rPr lang="fa-IR" sz="2800" dirty="0">
                <a:cs typeface="B Homa" pitchFamily="2" charset="-78"/>
              </a:rPr>
              <a:t>عوامل پيروزي مسلمانان در غزوه به رهبري پيامبر در </a:t>
            </a:r>
            <a:r>
              <a:rPr lang="fa-IR" sz="2800" dirty="0" smtClean="0">
                <a:cs typeface="B Homa" pitchFamily="2" charset="-78"/>
              </a:rPr>
              <a:t>قرآن:</a:t>
            </a:r>
          </a:p>
        </p:txBody>
      </p:sp>
      <p:pic>
        <p:nvPicPr>
          <p:cNvPr id="7" name="Picture 2" descr="G:\ghiasvand\Nahad\Ghiasvand\ax\اسلیمی\bote1.pn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8639168" flipH="1">
            <a:off x="8161185" y="429187"/>
            <a:ext cx="762000" cy="114717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2"/>
          <p:cNvSpPr>
            <a:spLocks noGrp="1"/>
          </p:cNvSpPr>
          <p:nvPr>
            <p:ph idx="1"/>
          </p:nvPr>
        </p:nvSpPr>
        <p:spPr>
          <a:xfrm>
            <a:off x="1048735" y="1500165"/>
            <a:ext cx="7717289" cy="1928835"/>
          </a:xfrm>
        </p:spPr>
        <p:style>
          <a:lnRef idx="1">
            <a:schemeClr val="accent4"/>
          </a:lnRef>
          <a:fillRef idx="2">
            <a:schemeClr val="accent4"/>
          </a:fillRef>
          <a:effectRef idx="1">
            <a:schemeClr val="accent4"/>
          </a:effectRef>
          <a:fontRef idx="minor">
            <a:schemeClr val="dk1"/>
          </a:fontRef>
        </p:style>
        <p:txBody>
          <a:bodyPr>
            <a:normAutofit/>
          </a:bodyPr>
          <a:lstStyle/>
          <a:p>
            <a:pPr algn="r" rtl="1"/>
            <a:r>
              <a:rPr lang="fa-IR" dirty="0">
                <a:cs typeface="B Traffic" pitchFamily="2" charset="-78"/>
              </a:rPr>
              <a:t>الف) فرماندهي هوشمندانه </a:t>
            </a:r>
            <a:r>
              <a:rPr lang="fa-IR" dirty="0" smtClean="0">
                <a:cs typeface="B Traffic" pitchFamily="2" charset="-78"/>
              </a:rPr>
              <a:t>پيامبر</a:t>
            </a:r>
            <a:r>
              <a:rPr lang="fa-IR" sz="1100" dirty="0" smtClean="0">
                <a:cs typeface="B Traffic" pitchFamily="2" charset="-78"/>
              </a:rPr>
              <a:t>(ص)</a:t>
            </a:r>
            <a:endParaRPr lang="fa-IR" sz="1100" dirty="0">
              <a:cs typeface="B Traffic" pitchFamily="2" charset="-78"/>
            </a:endParaRPr>
          </a:p>
          <a:p>
            <a:pPr algn="r" rtl="1"/>
            <a:r>
              <a:rPr lang="fa-IR" dirty="0">
                <a:cs typeface="B Traffic" pitchFamily="2" charset="-78"/>
              </a:rPr>
              <a:t>ب) روحيه ايماني و جنگاوري مجاهدان</a:t>
            </a:r>
          </a:p>
          <a:p>
            <a:pPr algn="r" rtl="1"/>
            <a:r>
              <a:rPr lang="fa-IR" dirty="0">
                <a:cs typeface="B Traffic" pitchFamily="2" charset="-78"/>
              </a:rPr>
              <a:t>پ) رعايت عدالت در جنگ با </a:t>
            </a:r>
            <a:r>
              <a:rPr lang="fa-IR" dirty="0" smtClean="0">
                <a:cs typeface="B Traffic" pitchFamily="2" charset="-78"/>
              </a:rPr>
              <a:t>دشمن</a:t>
            </a:r>
            <a:endParaRPr lang="en-US" dirty="0">
              <a:cs typeface="B Traffic" pitchFamily="2" charset="-78"/>
            </a:endParaRPr>
          </a:p>
        </p:txBody>
      </p:sp>
      <p:pic>
        <p:nvPicPr>
          <p:cNvPr id="3074" name="Picture 2" descr="C:\Users\sattari\Desktop\712368_n4zImyGW.jpg"/>
          <p:cNvPicPr>
            <a:picLocks noChangeAspect="1" noChangeArrowheads="1"/>
          </p:cNvPicPr>
          <p:nvPr/>
        </p:nvPicPr>
        <p:blipFill>
          <a:blip r:embed="rId4"/>
          <a:srcRect/>
          <a:stretch>
            <a:fillRect/>
          </a:stretch>
        </p:blipFill>
        <p:spPr bwMode="auto">
          <a:xfrm>
            <a:off x="533400" y="3429000"/>
            <a:ext cx="8305800" cy="3429000"/>
          </a:xfrm>
          <a:prstGeom prst="rect">
            <a:avLst/>
          </a:prstGeom>
          <a:noFill/>
        </p:spPr>
      </p:pic>
      <p:pic>
        <p:nvPicPr>
          <p:cNvPr id="9"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1447800"/>
            <a:ext cx="2062569" cy="2048786"/>
          </a:xfrm>
          <a:prstGeom prst="rect">
            <a:avLst/>
          </a:prstGeom>
          <a:noFill/>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7" y="9099"/>
            <a:ext cx="1056431" cy="1133901"/>
          </a:xfrm>
          <a:prstGeom prst="rect">
            <a:avLst/>
          </a:prstGeom>
        </p:spPr>
      </p:pic>
    </p:spTree>
    <p:extLst>
      <p:ext uri="{BB962C8B-B14F-4D97-AF65-F5344CB8AC3E}">
        <p14:creationId xmlns:p14="http://schemas.microsoft.com/office/powerpoint/2010/main" xmlns="" val="9357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3" presetID="49" presetClass="entr" presetSubtype="0" decel="10000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360"/>
                                          </p:val>
                                        </p:tav>
                                        <p:tav tm="100000">
                                          <p:val>
                                            <p:fltVal val="0"/>
                                          </p:val>
                                        </p:tav>
                                      </p:tavLst>
                                    </p:anim>
                                    <p:animEffect transition="in" filter="fade">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ttari\Desktop\724574.jpg"/>
          <p:cNvPicPr>
            <a:picLocks noChangeAspect="1" noChangeArrowheads="1"/>
          </p:cNvPicPr>
          <p:nvPr/>
        </p:nvPicPr>
        <p:blipFill>
          <a:blip r:embed="rId2"/>
          <a:srcRect/>
          <a:stretch>
            <a:fillRect/>
          </a:stretch>
        </p:blipFill>
        <p:spPr bwMode="auto">
          <a:xfrm>
            <a:off x="1371600" y="3429000"/>
            <a:ext cx="5867400" cy="3429000"/>
          </a:xfrm>
          <a:prstGeom prst="rect">
            <a:avLst/>
          </a:prstGeom>
          <a:noFill/>
        </p:spPr>
      </p:pic>
      <p:pic>
        <p:nvPicPr>
          <p:cNvPr id="1027" name="Picture 3" descr="C:\Users\hamidi.t\Desktop\make1-300x225.jpg"/>
          <p:cNvPicPr>
            <a:picLocks noChangeAspect="1" noChangeArrowheads="1"/>
          </p:cNvPicPr>
          <p:nvPr/>
        </p:nvPicPr>
        <p:blipFill>
          <a:blip r:embed="rId3"/>
          <a:srcRect/>
          <a:stretch>
            <a:fillRect/>
          </a:stretch>
        </p:blipFill>
        <p:spPr bwMode="auto">
          <a:xfrm>
            <a:off x="0" y="1143000"/>
            <a:ext cx="4724400" cy="2686050"/>
          </a:xfrm>
          <a:prstGeom prst="rect">
            <a:avLst/>
          </a:prstGeom>
          <a:noFill/>
        </p:spPr>
      </p:pic>
      <p:sp>
        <p:nvSpPr>
          <p:cNvPr id="4" name="Rounded Rectangle 3"/>
          <p:cNvSpPr/>
          <p:nvPr/>
        </p:nvSpPr>
        <p:spPr>
          <a:xfrm>
            <a:off x="1590394" y="228601"/>
            <a:ext cx="6324601" cy="9906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3600" dirty="0" smtClean="0">
                <a:cs typeface="B Homa" pitchFamily="2" charset="-78"/>
              </a:rPr>
              <a:t>اهمیت و ارزش تاریخ اسلام</a:t>
            </a:r>
            <a:endParaRPr lang="en-US" sz="3600" dirty="0">
              <a:ln w="11430"/>
              <a:solidFill>
                <a:srgbClr val="C00000"/>
              </a:solidFill>
              <a:cs typeface="B Homa" pitchFamily="2" charset="-78"/>
            </a:endParaRPr>
          </a:p>
        </p:txBody>
      </p:sp>
      <p:pic>
        <p:nvPicPr>
          <p:cNvPr id="6" name="Picture 4" descr="C:\Users\satari\Desktop\انديشه 1 عكسها\png\bote1.png"/>
          <p:cNvPicPr>
            <a:picLocks noChangeAspect="1" noChangeArrowheads="1"/>
          </p:cNvPicPr>
          <p:nvPr/>
        </p:nvPicPr>
        <p:blipFill>
          <a:blip r:embed="rId4" cstate="print"/>
          <a:srcRect/>
          <a:stretch>
            <a:fillRect/>
          </a:stretch>
        </p:blipFill>
        <p:spPr bwMode="auto">
          <a:xfrm rot="21367652" flipV="1">
            <a:off x="1256664" y="176562"/>
            <a:ext cx="753870" cy="1134937"/>
          </a:xfrm>
          <a:prstGeom prst="rect">
            <a:avLst/>
          </a:prstGeom>
          <a:noFill/>
        </p:spPr>
      </p:pic>
      <p:pic>
        <p:nvPicPr>
          <p:cNvPr id="7" name="Picture 4" descr="C:\Users\satari\Desktop\انديشه 1 عكسها\png\bote1.png"/>
          <p:cNvPicPr>
            <a:picLocks noChangeAspect="1" noChangeArrowheads="1"/>
          </p:cNvPicPr>
          <p:nvPr/>
        </p:nvPicPr>
        <p:blipFill>
          <a:blip r:embed="rId4" cstate="print"/>
          <a:srcRect/>
          <a:stretch>
            <a:fillRect/>
          </a:stretch>
        </p:blipFill>
        <p:spPr bwMode="auto">
          <a:xfrm rot="21127063" flipH="1">
            <a:off x="7451494" y="121086"/>
            <a:ext cx="730353" cy="1099533"/>
          </a:xfrm>
          <a:prstGeom prst="rect">
            <a:avLst/>
          </a:prstGeom>
          <a:noFill/>
        </p:spPr>
      </p:pic>
      <p:sp>
        <p:nvSpPr>
          <p:cNvPr id="10" name="Rounded Rectangle 9"/>
          <p:cNvSpPr/>
          <p:nvPr/>
        </p:nvSpPr>
        <p:spPr>
          <a:xfrm>
            <a:off x="4724400" y="1447800"/>
            <a:ext cx="4419600"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 rtl="1"/>
            <a:r>
              <a:rPr lang="fa-IR" sz="2800" dirty="0" smtClean="0">
                <a:cs typeface="B Traffic" pitchFamily="2" charset="-78"/>
              </a:rPr>
              <a:t>1. اثبات مسئله وحی و پیوستگی پیامبر خدا </a:t>
            </a:r>
            <a:r>
              <a:rPr lang="fa-IR" sz="1400" dirty="0" smtClean="0">
                <a:cs typeface="B Traffic" pitchFamily="2" charset="-78"/>
              </a:rPr>
              <a:t>(ص) </a:t>
            </a:r>
            <a:r>
              <a:rPr lang="fa-IR" sz="2800" dirty="0" smtClean="0">
                <a:cs typeface="B Traffic" pitchFamily="2" charset="-78"/>
              </a:rPr>
              <a:t>به منبع لایزال الهی و معجزه جاویدان ایشان.</a:t>
            </a:r>
            <a:endParaRPr lang="en-US" sz="2800" dirty="0" smtClean="0">
              <a:cs typeface="B Traffic" pitchFamily="2" charset="-78"/>
            </a:endParaRPr>
          </a:p>
        </p:txBody>
      </p:sp>
      <p:sp>
        <p:nvSpPr>
          <p:cNvPr id="11" name="Rounded Rectangle 10"/>
          <p:cNvSpPr/>
          <p:nvPr/>
        </p:nvSpPr>
        <p:spPr>
          <a:xfrm>
            <a:off x="5715000" y="3048000"/>
            <a:ext cx="3429000" cy="3810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lgn="just" rtl="1"/>
            <a:r>
              <a:rPr lang="fa-IR" sz="2400" dirty="0" smtClean="0">
                <a:cs typeface="B Traffic" pitchFamily="2" charset="-78"/>
              </a:rPr>
              <a:t>2. آگاهی از راز و رمز توفیق پیامبر اکرم(ص) در گذر از جامعه جاهلی به جامعه اسلامی و دگرگونی بنیاد نظام قبیله‌ای جاهلیت و تبدیل آن به یک حکومت منسجم پویا و زنده.</a:t>
            </a:r>
            <a:endParaRPr lang="en-US" sz="2400" dirty="0" smtClean="0">
              <a:cs typeface="B Traffic" pitchFamily="2" charset="-78"/>
            </a:endParaRPr>
          </a:p>
        </p:txBody>
      </p:sp>
      <p:sp>
        <p:nvSpPr>
          <p:cNvPr id="12" name="Rounded Rectangle 11"/>
          <p:cNvSpPr/>
          <p:nvPr/>
        </p:nvSpPr>
        <p:spPr>
          <a:xfrm>
            <a:off x="0" y="4876800"/>
            <a:ext cx="4419600" cy="1981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Low" rtl="1"/>
            <a:r>
              <a:rPr lang="fa-IR" sz="2400" dirty="0" smtClean="0">
                <a:cs typeface="B Traffic" pitchFamily="2" charset="-78"/>
              </a:rPr>
              <a:t>3. دستیابی به بخش گسترده‌‌ای از مبانی نظری و سنت عملی پیامبر خدا</a:t>
            </a:r>
            <a:r>
              <a:rPr lang="fa-IR" sz="1400" dirty="0" smtClean="0">
                <a:cs typeface="B Traffic" pitchFamily="2" charset="-78"/>
              </a:rPr>
              <a:t>(ص)</a:t>
            </a:r>
            <a:r>
              <a:rPr lang="fa-IR" sz="2400" dirty="0" smtClean="0">
                <a:cs typeface="B Traffic" pitchFamily="2" charset="-78"/>
              </a:rPr>
              <a:t> و ائمه اطهار</a:t>
            </a:r>
            <a:r>
              <a:rPr lang="fa-IR" sz="1600" dirty="0" smtClean="0">
                <a:cs typeface="B Traffic" pitchFamily="2" charset="-78"/>
              </a:rPr>
              <a:t>(ع)</a:t>
            </a:r>
            <a:r>
              <a:rPr lang="fa-IR" sz="2400" dirty="0" smtClean="0">
                <a:cs typeface="B Traffic" pitchFamily="2" charset="-78"/>
              </a:rPr>
              <a:t> در عرصه­های فرهنگی، معنوی، اجتماعی، سیاسی و اقتصادی.</a:t>
            </a:r>
            <a:endParaRPr lang="en-US" sz="2400" dirty="0" smtClean="0">
              <a:cs typeface="B Traffic" pitchFamily="2" charset="-78"/>
            </a:endParaRPr>
          </a:p>
        </p:txBody>
      </p:sp>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1295400" cy="1390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2133600" y="304800"/>
            <a:ext cx="4800600" cy="4768522"/>
          </a:xfrm>
          <a:prstGeom prst="rect">
            <a:avLst/>
          </a:prstGeom>
          <a:noFill/>
        </p:spPr>
      </p:pic>
      <p:sp>
        <p:nvSpPr>
          <p:cNvPr id="4" name="Bevel 3"/>
          <p:cNvSpPr/>
          <p:nvPr/>
        </p:nvSpPr>
        <p:spPr>
          <a:xfrm>
            <a:off x="1600201" y="325283"/>
            <a:ext cx="5852120" cy="1080120"/>
          </a:xfrm>
          <a:prstGeom prst="beve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a:solidFill>
                  <a:schemeClr val="tx1"/>
                </a:solidFill>
                <a:cs typeface="B Homa" pitchFamily="2" charset="-78"/>
              </a:rPr>
              <a:t>حضرت </a:t>
            </a:r>
            <a:r>
              <a:rPr lang="fa-IR" sz="3200" dirty="0" smtClean="0">
                <a:solidFill>
                  <a:schemeClr val="tx1"/>
                </a:solidFill>
                <a:cs typeface="B Homa" pitchFamily="2" charset="-78"/>
              </a:rPr>
              <a:t>محمد </a:t>
            </a:r>
            <a:r>
              <a:rPr lang="fa-IR" sz="1200" dirty="0" smtClean="0">
                <a:solidFill>
                  <a:schemeClr val="tx1"/>
                </a:solidFill>
                <a:cs typeface="B Homa" pitchFamily="2" charset="-78"/>
              </a:rPr>
              <a:t>(ص) </a:t>
            </a:r>
            <a:r>
              <a:rPr lang="fa-IR" sz="3200" dirty="0">
                <a:solidFill>
                  <a:schemeClr val="tx1"/>
                </a:solidFill>
                <a:cs typeface="B Homa" pitchFamily="2" charset="-78"/>
              </a:rPr>
              <a:t>و مخالفان</a:t>
            </a:r>
            <a:endParaRPr lang="en-US" sz="3200" dirty="0">
              <a:solidFill>
                <a:schemeClr val="tx1"/>
              </a:solidFill>
              <a:cs typeface="B Homa" pitchFamily="2" charset="-78"/>
            </a:endParaRPr>
          </a:p>
        </p:txBody>
      </p:sp>
      <p:sp>
        <p:nvSpPr>
          <p:cNvPr id="5" name="Up Ribbon 4"/>
          <p:cNvSpPr/>
          <p:nvPr/>
        </p:nvSpPr>
        <p:spPr>
          <a:xfrm>
            <a:off x="269775" y="1719986"/>
            <a:ext cx="8604448" cy="2471014"/>
          </a:xfrm>
          <a:prstGeom prst="ribbon2">
            <a:avLst>
              <a:gd name="adj1" fmla="val 16667"/>
              <a:gd name="adj2" fmla="val 56310"/>
            </a:avLst>
          </a:prstGeom>
        </p:spPr>
        <p:style>
          <a:lnRef idx="1">
            <a:schemeClr val="accent3"/>
          </a:lnRef>
          <a:fillRef idx="2">
            <a:schemeClr val="accent3"/>
          </a:fillRef>
          <a:effectRef idx="1">
            <a:schemeClr val="accent3"/>
          </a:effectRef>
          <a:fontRef idx="minor">
            <a:schemeClr val="dk1"/>
          </a:fontRef>
        </p:style>
        <p:txBody>
          <a:bodyPr rtlCol="0" anchor="ctr"/>
          <a:lstStyle/>
          <a:p>
            <a:pPr algn="justLow" rtl="1"/>
            <a:r>
              <a:rPr lang="fa-IR" sz="2000" dirty="0">
                <a:solidFill>
                  <a:srgbClr val="BC4744"/>
                </a:solidFill>
                <a:cs typeface="B Traffic" pitchFamily="2" charset="-78"/>
              </a:rPr>
              <a:t>يهوديان</a:t>
            </a:r>
            <a:r>
              <a:rPr lang="fa-IR" sz="2000" dirty="0">
                <a:cs typeface="B Traffic" pitchFamily="2" charset="-78"/>
              </a:rPr>
              <a:t> از اقوامي بودند كه خداوند متعال در قرآن مي فرمايد: يهوديان و مسيحيان پيامبر اسلام را مي شناختند. </a:t>
            </a:r>
            <a:endParaRPr lang="fa-IR" sz="2000" dirty="0" smtClean="0">
              <a:cs typeface="B Traffic" pitchFamily="2" charset="-78"/>
            </a:endParaRPr>
          </a:p>
          <a:p>
            <a:pPr algn="justLow" rtl="1"/>
            <a:r>
              <a:rPr lang="fa-IR" sz="2000" dirty="0" smtClean="0">
                <a:cs typeface="B Traffic" pitchFamily="2" charset="-78"/>
              </a:rPr>
              <a:t>از آنجا که روح حاکم بر کیش یهود، نژاد و قومیت است بدین سبب به مخالفت جدی با پیامبر (ص) پرداختند.</a:t>
            </a:r>
            <a:endParaRPr lang="fa-IR" sz="2000" dirty="0">
              <a:cs typeface="B Traffic" pitchFamily="2" charset="-78"/>
            </a:endParaRPr>
          </a:p>
        </p:txBody>
      </p:sp>
      <p:sp>
        <p:nvSpPr>
          <p:cNvPr id="7" name="Up Ribbon 6"/>
          <p:cNvSpPr/>
          <p:nvPr/>
        </p:nvSpPr>
        <p:spPr>
          <a:xfrm>
            <a:off x="310952" y="3657600"/>
            <a:ext cx="8528248" cy="2514600"/>
          </a:xfrm>
          <a:prstGeom prst="ribbon2">
            <a:avLst>
              <a:gd name="adj1" fmla="val 16667"/>
              <a:gd name="adj2" fmla="val 56366"/>
            </a:avLst>
          </a:prstGeom>
          <a:solidFill>
            <a:srgbClr val="A6C36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Low" rtl="1"/>
            <a:r>
              <a:rPr lang="fa-IR" sz="2400" dirty="0" smtClean="0">
                <a:solidFill>
                  <a:schemeClr val="tx1"/>
                </a:solidFill>
                <a:cs typeface="B Traffic" pitchFamily="2" charset="-78"/>
              </a:rPr>
              <a:t>پيامبررحمت </a:t>
            </a:r>
            <a:r>
              <a:rPr lang="fa-IR" sz="2400" dirty="0">
                <a:solidFill>
                  <a:schemeClr val="tx1"/>
                </a:solidFill>
                <a:cs typeface="B Traffic" pitchFamily="2" charset="-78"/>
              </a:rPr>
              <a:t>در </a:t>
            </a:r>
            <a:r>
              <a:rPr lang="fa-IR" sz="2400" dirty="0" smtClean="0">
                <a:solidFill>
                  <a:schemeClr val="tx1"/>
                </a:solidFill>
                <a:cs typeface="B Traffic" pitchFamily="2" charset="-78"/>
              </a:rPr>
              <a:t>بدو ورود </a:t>
            </a:r>
            <a:r>
              <a:rPr lang="fa-IR" sz="2400" dirty="0">
                <a:solidFill>
                  <a:schemeClr val="tx1"/>
                </a:solidFill>
                <a:cs typeface="B Traffic" pitchFamily="2" charset="-78"/>
              </a:rPr>
              <a:t>به يثرب با آنان پيمان ترك تعرض و همزيستي مسالمت آميز امضاء </a:t>
            </a:r>
            <a:r>
              <a:rPr lang="fa-IR" sz="2400" dirty="0" smtClean="0">
                <a:solidFill>
                  <a:schemeClr val="tx1"/>
                </a:solidFill>
                <a:cs typeface="B Traffic" pitchFamily="2" charset="-78"/>
              </a:rPr>
              <a:t>كرده بود؛ </a:t>
            </a:r>
            <a:r>
              <a:rPr lang="fa-IR" sz="2400" dirty="0">
                <a:solidFill>
                  <a:schemeClr val="tx1"/>
                </a:solidFill>
                <a:cs typeface="B Traffic" pitchFamily="2" charset="-78"/>
              </a:rPr>
              <a:t>بخشي از بندهاي </a:t>
            </a:r>
            <a:r>
              <a:rPr lang="fa-IR" sz="2400" dirty="0" smtClean="0">
                <a:solidFill>
                  <a:schemeClr val="tx1"/>
                </a:solidFill>
                <a:cs typeface="B Traffic" pitchFamily="2" charset="-78"/>
              </a:rPr>
              <a:t>این قرارداد چنین است:</a:t>
            </a:r>
            <a:endParaRPr lang="fa-IR" sz="2400" dirty="0">
              <a:solidFill>
                <a:schemeClr val="tx1"/>
              </a:solidFill>
              <a:cs typeface="B Traffic"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23786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4800600"/>
            <a:ext cx="1684132" cy="1672878"/>
          </a:xfrm>
          <a:prstGeom prst="rect">
            <a:avLst/>
          </a:prstGeom>
          <a:noFill/>
        </p:spPr>
      </p:pic>
      <p:pic>
        <p:nvPicPr>
          <p:cNvPr id="21"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4804122"/>
            <a:ext cx="1684132" cy="1672878"/>
          </a:xfrm>
          <a:prstGeom prst="rect">
            <a:avLst/>
          </a:prstGeom>
          <a:noFill/>
        </p:spPr>
      </p:pic>
      <p:pic>
        <p:nvPicPr>
          <p:cNvPr id="18"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3886200"/>
            <a:ext cx="1684132" cy="1672878"/>
          </a:xfrm>
          <a:prstGeom prst="rect">
            <a:avLst/>
          </a:prstGeom>
          <a:noFill/>
        </p:spPr>
      </p:pic>
      <p:pic>
        <p:nvPicPr>
          <p:cNvPr id="19"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3889722"/>
            <a:ext cx="1684132" cy="1672878"/>
          </a:xfrm>
          <a:prstGeom prst="rect">
            <a:avLst/>
          </a:prstGeom>
          <a:noFill/>
        </p:spPr>
      </p:pic>
      <p:pic>
        <p:nvPicPr>
          <p:cNvPr id="16"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2971800"/>
            <a:ext cx="1684132" cy="1672878"/>
          </a:xfrm>
          <a:prstGeom prst="rect">
            <a:avLst/>
          </a:prstGeom>
          <a:noFill/>
        </p:spPr>
      </p:pic>
      <p:pic>
        <p:nvPicPr>
          <p:cNvPr id="17"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2975322"/>
            <a:ext cx="1684132" cy="1672878"/>
          </a:xfrm>
          <a:prstGeom prst="rect">
            <a:avLst/>
          </a:prstGeom>
          <a:noFill/>
        </p:spPr>
      </p:pic>
      <p:pic>
        <p:nvPicPr>
          <p:cNvPr id="14"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2133600"/>
            <a:ext cx="1684132" cy="1672878"/>
          </a:xfrm>
          <a:prstGeom prst="rect">
            <a:avLst/>
          </a:prstGeom>
          <a:noFill/>
        </p:spPr>
      </p:pic>
      <p:pic>
        <p:nvPicPr>
          <p:cNvPr id="15"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2137122"/>
            <a:ext cx="1684132" cy="1672878"/>
          </a:xfrm>
          <a:prstGeom prst="rect">
            <a:avLst/>
          </a:prstGeom>
          <a:noFill/>
        </p:spPr>
      </p:pic>
      <p:pic>
        <p:nvPicPr>
          <p:cNvPr id="12"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1295400"/>
            <a:ext cx="1684132" cy="1672878"/>
          </a:xfrm>
          <a:prstGeom prst="rect">
            <a:avLst/>
          </a:prstGeom>
          <a:noFill/>
        </p:spPr>
      </p:pic>
      <p:pic>
        <p:nvPicPr>
          <p:cNvPr id="13"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1298922"/>
            <a:ext cx="1684132" cy="1672878"/>
          </a:xfrm>
          <a:prstGeom prst="rect">
            <a:avLst/>
          </a:prstGeom>
          <a:noFill/>
        </p:spPr>
      </p:pic>
      <p:pic>
        <p:nvPicPr>
          <p:cNvPr id="10"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457200"/>
            <a:ext cx="1684132" cy="1672878"/>
          </a:xfrm>
          <a:prstGeom prst="rect">
            <a:avLst/>
          </a:prstGeom>
          <a:noFill/>
        </p:spPr>
      </p:pic>
      <p:pic>
        <p:nvPicPr>
          <p:cNvPr id="11" name="Picture 2" descr="C:\Users\ghiyasvand\Desktop\png\يبفurl.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7467600" y="460722"/>
            <a:ext cx="1684132" cy="1672878"/>
          </a:xfrm>
          <a:prstGeom prst="rect">
            <a:avLst/>
          </a:prstGeom>
          <a:noFill/>
        </p:spPr>
      </p:pic>
      <p:sp>
        <p:nvSpPr>
          <p:cNvPr id="4" name="Rounded Rectangle 3"/>
          <p:cNvSpPr/>
          <p:nvPr/>
        </p:nvSpPr>
        <p:spPr>
          <a:xfrm>
            <a:off x="685800" y="762000"/>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1- مسلمانان و يهوديان همچون امتي واحد در مدينه خواهند بود.</a:t>
            </a:r>
          </a:p>
        </p:txBody>
      </p:sp>
      <p:sp>
        <p:nvSpPr>
          <p:cNvPr id="7" name="Rounded Rectangle 6"/>
          <p:cNvSpPr/>
          <p:nvPr/>
        </p:nvSpPr>
        <p:spPr>
          <a:xfrm>
            <a:off x="687377" y="1635706"/>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2- هر گروه در انجام مراسم ديني خود آزاد است</a:t>
            </a:r>
          </a:p>
        </p:txBody>
      </p:sp>
      <p:sp>
        <p:nvSpPr>
          <p:cNvPr id="6" name="Rounded Rectangle 5"/>
          <p:cNvSpPr/>
          <p:nvPr/>
        </p:nvSpPr>
        <p:spPr>
          <a:xfrm>
            <a:off x="685800" y="2473906"/>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3- چنان كه جنگي رخ دهد، هر يك به ديگري كمك خواهند كرد.</a:t>
            </a:r>
          </a:p>
        </p:txBody>
      </p:sp>
      <p:sp>
        <p:nvSpPr>
          <p:cNvPr id="9" name="Rounded Rectangle 8"/>
          <p:cNvSpPr/>
          <p:nvPr/>
        </p:nvSpPr>
        <p:spPr>
          <a:xfrm>
            <a:off x="685800" y="3312106"/>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4- هرگاه مدينه مورد يورش دشمن قرار گيرد، هر دو گروه در دفاع شركت مي كنند.</a:t>
            </a:r>
          </a:p>
        </p:txBody>
      </p:sp>
      <p:sp>
        <p:nvSpPr>
          <p:cNvPr id="8" name="Rounded Rectangle 7"/>
          <p:cNvSpPr/>
          <p:nvPr/>
        </p:nvSpPr>
        <p:spPr>
          <a:xfrm>
            <a:off x="685800" y="4226506"/>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5- صلح با دشمن با مشورت هر دو طرف انجام خواهد شد.</a:t>
            </a:r>
          </a:p>
        </p:txBody>
      </p:sp>
      <p:sp>
        <p:nvSpPr>
          <p:cNvPr id="5" name="Rounded Rectangle 4"/>
          <p:cNvSpPr/>
          <p:nvPr/>
        </p:nvSpPr>
        <p:spPr>
          <a:xfrm>
            <a:off x="685800" y="5123153"/>
            <a:ext cx="7772400" cy="100835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r" rtl="1"/>
            <a:r>
              <a:rPr lang="fa-IR" sz="2400" b="1" dirty="0">
                <a:solidFill>
                  <a:schemeClr val="tx1"/>
                </a:solidFill>
                <a:cs typeface="B Traffic" pitchFamily="2" charset="-78"/>
              </a:rPr>
              <a:t>6- امضاكنندگان اين پيمان با خيرخواهي و نيك رفتاري در كنار هم به سر خواهند برد.</a:t>
            </a:r>
          </a:p>
        </p:txBody>
      </p:sp>
    </p:spTree>
    <p:extLst>
      <p:ext uri="{BB962C8B-B14F-4D97-AF65-F5344CB8AC3E}">
        <p14:creationId xmlns:p14="http://schemas.microsoft.com/office/powerpoint/2010/main" xmlns="" val="22020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36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360"/>
                                          </p:val>
                                        </p:tav>
                                        <p:tav tm="100000">
                                          <p:val>
                                            <p:fltVal val="0"/>
                                          </p:val>
                                        </p:tav>
                                      </p:tavLst>
                                    </p:anim>
                                    <p:animEffect transition="in" filter="fade">
                                      <p:cBhvr>
                                        <p:cTn id="27" dur="1000"/>
                                        <p:tgtEl>
                                          <p:spTgt spid="12"/>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36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360"/>
                                          </p:val>
                                        </p:tav>
                                        <p:tav tm="100000">
                                          <p:val>
                                            <p:fltVal val="0"/>
                                          </p:val>
                                        </p:tav>
                                      </p:tavLst>
                                    </p:anim>
                                    <p:animEffect transition="in" filter="fade">
                                      <p:cBhvr>
                                        <p:cTn id="44" dur="1000"/>
                                        <p:tgtEl>
                                          <p:spTgt spid="14"/>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360"/>
                                          </p:val>
                                        </p:tav>
                                        <p:tav tm="100000">
                                          <p:val>
                                            <p:fltVal val="0"/>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360"/>
                                          </p:val>
                                        </p:tav>
                                        <p:tav tm="100000">
                                          <p:val>
                                            <p:fltVal val="0"/>
                                          </p:val>
                                        </p:tav>
                                      </p:tavLst>
                                    </p:anim>
                                    <p:animEffect transition="in" filter="fade">
                                      <p:cBhvr>
                                        <p:cTn id="61" dur="1000"/>
                                        <p:tgtEl>
                                          <p:spTgt spid="16"/>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fltVal val="0"/>
                                          </p:val>
                                        </p:tav>
                                        <p:tav tm="100000">
                                          <p:val>
                                            <p:strVal val="#ppt_w"/>
                                          </p:val>
                                        </p:tav>
                                      </p:tavLst>
                                    </p:anim>
                                    <p:anim calcmode="lin" valueType="num">
                                      <p:cBhvr>
                                        <p:cTn id="65" dur="1000" fill="hold"/>
                                        <p:tgtEl>
                                          <p:spTgt spid="17"/>
                                        </p:tgtEl>
                                        <p:attrNameLst>
                                          <p:attrName>ppt_h</p:attrName>
                                        </p:attrNameLst>
                                      </p:cBhvr>
                                      <p:tavLst>
                                        <p:tav tm="0">
                                          <p:val>
                                            <p:fltVal val="0"/>
                                          </p:val>
                                        </p:tav>
                                        <p:tav tm="100000">
                                          <p:val>
                                            <p:strVal val="#ppt_h"/>
                                          </p:val>
                                        </p:tav>
                                      </p:tavLst>
                                    </p:anim>
                                    <p:anim calcmode="lin" valueType="num">
                                      <p:cBhvr>
                                        <p:cTn id="66" dur="1000" fill="hold"/>
                                        <p:tgtEl>
                                          <p:spTgt spid="17"/>
                                        </p:tgtEl>
                                        <p:attrNameLst>
                                          <p:attrName>style.rotation</p:attrName>
                                        </p:attrNameLst>
                                      </p:cBhvr>
                                      <p:tavLst>
                                        <p:tav tm="0">
                                          <p:val>
                                            <p:fltVal val="360"/>
                                          </p:val>
                                        </p:tav>
                                        <p:tav tm="100000">
                                          <p:val>
                                            <p:fltVal val="0"/>
                                          </p:val>
                                        </p:tav>
                                      </p:tavLst>
                                    </p:anim>
                                    <p:animEffect transition="in" filter="fade">
                                      <p:cBhvr>
                                        <p:cTn id="67" dur="1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000" fill="hold"/>
                                        <p:tgtEl>
                                          <p:spTgt spid="18"/>
                                        </p:tgtEl>
                                        <p:attrNameLst>
                                          <p:attrName>ppt_w</p:attrName>
                                        </p:attrNameLst>
                                      </p:cBhvr>
                                      <p:tavLst>
                                        <p:tav tm="0">
                                          <p:val>
                                            <p:fltVal val="0"/>
                                          </p:val>
                                        </p:tav>
                                        <p:tav tm="100000">
                                          <p:val>
                                            <p:strVal val="#ppt_w"/>
                                          </p:val>
                                        </p:tav>
                                      </p:tavLst>
                                    </p:anim>
                                    <p:anim calcmode="lin" valueType="num">
                                      <p:cBhvr>
                                        <p:cTn id="76" dur="1000" fill="hold"/>
                                        <p:tgtEl>
                                          <p:spTgt spid="18"/>
                                        </p:tgtEl>
                                        <p:attrNameLst>
                                          <p:attrName>ppt_h</p:attrName>
                                        </p:attrNameLst>
                                      </p:cBhvr>
                                      <p:tavLst>
                                        <p:tav tm="0">
                                          <p:val>
                                            <p:fltVal val="0"/>
                                          </p:val>
                                        </p:tav>
                                        <p:tav tm="100000">
                                          <p:val>
                                            <p:strVal val="#ppt_h"/>
                                          </p:val>
                                        </p:tav>
                                      </p:tavLst>
                                    </p:anim>
                                    <p:anim calcmode="lin" valueType="num">
                                      <p:cBhvr>
                                        <p:cTn id="77" dur="1000" fill="hold"/>
                                        <p:tgtEl>
                                          <p:spTgt spid="18"/>
                                        </p:tgtEl>
                                        <p:attrNameLst>
                                          <p:attrName>style.rotation</p:attrName>
                                        </p:attrNameLst>
                                      </p:cBhvr>
                                      <p:tavLst>
                                        <p:tav tm="0">
                                          <p:val>
                                            <p:fltVal val="360"/>
                                          </p:val>
                                        </p:tav>
                                        <p:tav tm="100000">
                                          <p:val>
                                            <p:fltVal val="0"/>
                                          </p:val>
                                        </p:tav>
                                      </p:tavLst>
                                    </p:anim>
                                    <p:animEffect transition="in" filter="fade">
                                      <p:cBhvr>
                                        <p:cTn id="78" dur="1000"/>
                                        <p:tgtEl>
                                          <p:spTgt spid="18"/>
                                        </p:tgtEl>
                                      </p:cBhvr>
                                    </p:animEffect>
                                  </p:childTnLst>
                                </p:cTn>
                              </p:par>
                              <p:par>
                                <p:cTn id="79" presetID="49" presetClass="entr" presetSubtype="0" decel="10000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36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down)">
                                      <p:cBhvr>
                                        <p:cTn id="89" dur="500"/>
                                        <p:tgtEl>
                                          <p:spTgt spid="5"/>
                                        </p:tgtEl>
                                      </p:cBhvr>
                                    </p:animEffect>
                                  </p:childTnLst>
                                </p:cTn>
                              </p:par>
                              <p:par>
                                <p:cTn id="90" presetID="49" presetClass="entr" presetSubtype="0" decel="10000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1000" fill="hold"/>
                                        <p:tgtEl>
                                          <p:spTgt spid="20"/>
                                        </p:tgtEl>
                                        <p:attrNameLst>
                                          <p:attrName>ppt_w</p:attrName>
                                        </p:attrNameLst>
                                      </p:cBhvr>
                                      <p:tavLst>
                                        <p:tav tm="0">
                                          <p:val>
                                            <p:fltVal val="0"/>
                                          </p:val>
                                        </p:tav>
                                        <p:tav tm="100000">
                                          <p:val>
                                            <p:strVal val="#ppt_w"/>
                                          </p:val>
                                        </p:tav>
                                      </p:tavLst>
                                    </p:anim>
                                    <p:anim calcmode="lin" valueType="num">
                                      <p:cBhvr>
                                        <p:cTn id="93" dur="1000" fill="hold"/>
                                        <p:tgtEl>
                                          <p:spTgt spid="20"/>
                                        </p:tgtEl>
                                        <p:attrNameLst>
                                          <p:attrName>ppt_h</p:attrName>
                                        </p:attrNameLst>
                                      </p:cBhvr>
                                      <p:tavLst>
                                        <p:tav tm="0">
                                          <p:val>
                                            <p:fltVal val="0"/>
                                          </p:val>
                                        </p:tav>
                                        <p:tav tm="100000">
                                          <p:val>
                                            <p:strVal val="#ppt_h"/>
                                          </p:val>
                                        </p:tav>
                                      </p:tavLst>
                                    </p:anim>
                                    <p:anim calcmode="lin" valueType="num">
                                      <p:cBhvr>
                                        <p:cTn id="94" dur="1000" fill="hold"/>
                                        <p:tgtEl>
                                          <p:spTgt spid="20"/>
                                        </p:tgtEl>
                                        <p:attrNameLst>
                                          <p:attrName>style.rotation</p:attrName>
                                        </p:attrNameLst>
                                      </p:cBhvr>
                                      <p:tavLst>
                                        <p:tav tm="0">
                                          <p:val>
                                            <p:fltVal val="360"/>
                                          </p:val>
                                        </p:tav>
                                        <p:tav tm="100000">
                                          <p:val>
                                            <p:fltVal val="0"/>
                                          </p:val>
                                        </p:tav>
                                      </p:tavLst>
                                    </p:anim>
                                    <p:animEffect transition="in" filter="fade">
                                      <p:cBhvr>
                                        <p:cTn id="95" dur="1000"/>
                                        <p:tgtEl>
                                          <p:spTgt spid="20"/>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p:cTn id="98" dur="1000" fill="hold"/>
                                        <p:tgtEl>
                                          <p:spTgt spid="21"/>
                                        </p:tgtEl>
                                        <p:attrNameLst>
                                          <p:attrName>ppt_w</p:attrName>
                                        </p:attrNameLst>
                                      </p:cBhvr>
                                      <p:tavLst>
                                        <p:tav tm="0">
                                          <p:val>
                                            <p:fltVal val="0"/>
                                          </p:val>
                                        </p:tav>
                                        <p:tav tm="100000">
                                          <p:val>
                                            <p:strVal val="#ppt_w"/>
                                          </p:val>
                                        </p:tav>
                                      </p:tavLst>
                                    </p:anim>
                                    <p:anim calcmode="lin" valueType="num">
                                      <p:cBhvr>
                                        <p:cTn id="99" dur="1000" fill="hold"/>
                                        <p:tgtEl>
                                          <p:spTgt spid="21"/>
                                        </p:tgtEl>
                                        <p:attrNameLst>
                                          <p:attrName>ppt_h</p:attrName>
                                        </p:attrNameLst>
                                      </p:cBhvr>
                                      <p:tavLst>
                                        <p:tav tm="0">
                                          <p:val>
                                            <p:fltVal val="0"/>
                                          </p:val>
                                        </p:tav>
                                        <p:tav tm="100000">
                                          <p:val>
                                            <p:strVal val="#ppt_h"/>
                                          </p:val>
                                        </p:tav>
                                      </p:tavLst>
                                    </p:anim>
                                    <p:anim calcmode="lin" valueType="num">
                                      <p:cBhvr>
                                        <p:cTn id="100" dur="1000" fill="hold"/>
                                        <p:tgtEl>
                                          <p:spTgt spid="21"/>
                                        </p:tgtEl>
                                        <p:attrNameLst>
                                          <p:attrName>style.rotation</p:attrName>
                                        </p:attrNameLst>
                                      </p:cBhvr>
                                      <p:tavLst>
                                        <p:tav tm="0">
                                          <p:val>
                                            <p:fltVal val="360"/>
                                          </p:val>
                                        </p:tav>
                                        <p:tav tm="100000">
                                          <p:val>
                                            <p:fltVal val="0"/>
                                          </p:val>
                                        </p:tav>
                                      </p:tavLst>
                                    </p:anim>
                                    <p:animEffect transition="in" filter="fade">
                                      <p:cBhvr>
                                        <p:cTn id="10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8"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sattari\Desktop\25_764.jpg"/>
          <p:cNvPicPr>
            <a:picLocks noChangeAspect="1" noChangeArrowheads="1"/>
          </p:cNvPicPr>
          <p:nvPr/>
        </p:nvPicPr>
        <p:blipFill>
          <a:blip r:embed="rId2"/>
          <a:srcRect/>
          <a:stretch>
            <a:fillRect/>
          </a:stretch>
        </p:blipFill>
        <p:spPr bwMode="auto">
          <a:xfrm>
            <a:off x="0" y="2438400"/>
            <a:ext cx="3759028" cy="4038600"/>
          </a:xfrm>
          <a:prstGeom prst="rect">
            <a:avLst/>
          </a:prstGeom>
          <a:noFill/>
        </p:spPr>
      </p:pic>
      <p:pic>
        <p:nvPicPr>
          <p:cNvPr id="4099" name="Picture 3" descr="C:\Users\sattari\Desktop\81610907-6460205.jpg"/>
          <p:cNvPicPr>
            <a:picLocks noChangeAspect="1" noChangeArrowheads="1"/>
          </p:cNvPicPr>
          <p:nvPr/>
        </p:nvPicPr>
        <p:blipFill>
          <a:blip r:embed="rId3"/>
          <a:srcRect/>
          <a:stretch>
            <a:fillRect/>
          </a:stretch>
        </p:blipFill>
        <p:spPr bwMode="auto">
          <a:xfrm>
            <a:off x="3892061" y="2514600"/>
            <a:ext cx="5251939" cy="3886200"/>
          </a:xfrm>
          <a:prstGeom prst="rect">
            <a:avLst/>
          </a:prstGeom>
          <a:noFill/>
        </p:spPr>
      </p:pic>
      <p:sp>
        <p:nvSpPr>
          <p:cNvPr id="11" name="Flowchart: Card 10"/>
          <p:cNvSpPr/>
          <p:nvPr/>
        </p:nvSpPr>
        <p:spPr>
          <a:xfrm>
            <a:off x="4572000" y="465814"/>
            <a:ext cx="4343400" cy="1143000"/>
          </a:xfrm>
          <a:prstGeom prst="flowChartPunchedCar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3200" dirty="0">
              <a:cs typeface="B Homa" pitchFamily="2" charset="-78"/>
            </a:endParaRPr>
          </a:p>
        </p:txBody>
      </p:sp>
      <p:pic>
        <p:nvPicPr>
          <p:cNvPr id="8" name="Picture 2" descr="C:\Users\ghiyasvand\Desktop\png\يبفurl.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4041162" y="84814"/>
            <a:ext cx="2062569" cy="2048786"/>
          </a:xfrm>
          <a:prstGeom prst="rect">
            <a:avLst/>
          </a:prstGeom>
          <a:noFill/>
        </p:spPr>
      </p:pic>
      <p:sp>
        <p:nvSpPr>
          <p:cNvPr id="4" name="Flowchart: Card 3"/>
          <p:cNvSpPr/>
          <p:nvPr/>
        </p:nvSpPr>
        <p:spPr>
          <a:xfrm>
            <a:off x="4800600" y="618214"/>
            <a:ext cx="3962400" cy="838200"/>
          </a:xfrm>
          <a:prstGeom prst="flowChartPunchedCard">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3200" dirty="0" smtClean="0">
                <a:cs typeface="B Homa" pitchFamily="2" charset="-78"/>
              </a:rPr>
              <a:t>جریان نفاق و منافقان</a:t>
            </a:r>
            <a:endParaRPr lang="en-US" sz="3200" dirty="0">
              <a:cs typeface="B Homa" pitchFamily="2" charset="-78"/>
            </a:endParaRPr>
          </a:p>
        </p:txBody>
      </p:sp>
      <p:sp>
        <p:nvSpPr>
          <p:cNvPr id="9" name="Snip and Round Single Corner Rectangle 8"/>
          <p:cNvSpPr/>
          <p:nvPr/>
        </p:nvSpPr>
        <p:spPr>
          <a:xfrm>
            <a:off x="4343400" y="2438401"/>
            <a:ext cx="4800600" cy="3124200"/>
          </a:xfrm>
          <a:prstGeom prst="snipRoundRect">
            <a:avLst>
              <a:gd name="adj1" fmla="val 16667"/>
              <a:gd name="adj2" fmla="val 0"/>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justLow" rtl="1">
              <a:buNone/>
            </a:pPr>
            <a:r>
              <a:rPr lang="fa-IR" sz="2800" dirty="0" smtClean="0">
                <a:solidFill>
                  <a:schemeClr val="tx1"/>
                </a:solidFill>
                <a:cs typeface="B Traffic" pitchFamily="2" charset="-78"/>
              </a:rPr>
              <a:t>ماهیت نفاق، فریب و دورویی است و حکایت منافقان حکایت چهره های زیبا و مقدس نماست که بر آن نام « خدا » نقش بسته است، نفاق پدیده همراه همیشگی تاریخ است.</a:t>
            </a:r>
          </a:p>
        </p:txBody>
      </p:sp>
      <p:pic>
        <p:nvPicPr>
          <p:cNvPr id="10" name="Picture 9"/>
          <p:cNvPicPr>
            <a:picLocks noChangeAspect="1"/>
          </p:cNvPicPr>
          <p:nvPr/>
        </p:nvPicPr>
        <p:blipFill>
          <a:blip r:embed="rId5" cstate="print">
            <a:lum bright="25000"/>
            <a:extLst>
              <a:ext uri="{28A0092B-C50C-407E-A947-70E740481C1C}">
                <a14:useLocalDpi xmlns:a14="http://schemas.microsoft.com/office/drawing/2010/main" xmlns="" val="0"/>
              </a:ext>
            </a:extLst>
          </a:blip>
          <a:stretch>
            <a:fillRect/>
          </a:stretch>
        </p:blipFill>
        <p:spPr>
          <a:xfrm rot="2759279" flipV="1">
            <a:off x="4323198" y="1899233"/>
            <a:ext cx="1016599" cy="1434732"/>
          </a:xfrm>
          <a:prstGeom prst="rect">
            <a:avLst/>
          </a:prstGeom>
        </p:spPr>
      </p:pic>
      <p:sp>
        <p:nvSpPr>
          <p:cNvPr id="12" name="Snip and Round Single Corner Rectangle 11"/>
          <p:cNvSpPr/>
          <p:nvPr/>
        </p:nvSpPr>
        <p:spPr>
          <a:xfrm>
            <a:off x="0" y="2514600"/>
            <a:ext cx="3962400" cy="3200400"/>
          </a:xfrm>
          <a:prstGeom prst="snipRoundRect">
            <a:avLst>
              <a:gd name="adj1" fmla="val 16667"/>
              <a:gd name="adj2" fmla="val 0"/>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justLow" rtl="1">
              <a:buNone/>
            </a:pPr>
            <a:r>
              <a:rPr lang="fa-IR" sz="2800" dirty="0" smtClean="0">
                <a:solidFill>
                  <a:schemeClr val="tx1"/>
                </a:solidFill>
                <a:cs typeface="B Traffic" pitchFamily="2" charset="-78"/>
              </a:rPr>
              <a:t>بر پایه نظر قرآن و دلایل دیگر،کشتزار تخم نفاق، مدینه بود و علت عمده آن، پدیدارشناسی قدرت متشکل و سازمان سیاسی و اجتماعی دولت در آن شهر بوده است.</a:t>
            </a:r>
            <a:endParaRPr lang="en-US" sz="2800" dirty="0">
              <a:solidFill>
                <a:schemeClr val="tx1"/>
              </a:solidFill>
              <a:cs typeface="B Traffic" pitchFamily="2" charset="-78"/>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759279" flipV="1">
            <a:off x="55997" y="1975433"/>
            <a:ext cx="1016599" cy="1434732"/>
          </a:xfrm>
          <a:prstGeom prst="rect">
            <a:avLst/>
          </a:prstGeom>
        </p:spPr>
      </p:pic>
      <p:pic>
        <p:nvPicPr>
          <p:cNvPr id="4098" name="Picture 2" descr="C:\Users\sattari\Desktop\1234.png"/>
          <p:cNvPicPr>
            <a:picLocks noChangeAspect="1" noChangeArrowheads="1"/>
          </p:cNvPicPr>
          <p:nvPr/>
        </p:nvPicPr>
        <p:blipFill>
          <a:blip r:embed="rId6"/>
          <a:srcRect l="9697"/>
          <a:stretch>
            <a:fillRect/>
          </a:stretch>
        </p:blipFill>
        <p:spPr bwMode="auto">
          <a:xfrm>
            <a:off x="1510610" y="970029"/>
            <a:ext cx="2838450" cy="1457325"/>
          </a:xfrm>
          <a:prstGeom prst="rect">
            <a:avLst/>
          </a:prstGeom>
          <a:noFill/>
        </p:spPr>
      </p:pic>
      <p:pic>
        <p:nvPicPr>
          <p:cNvPr id="14" name="Picture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18797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304800" y="2286000"/>
            <a:ext cx="8458200" cy="1752600"/>
          </a:xfrm>
          <a:prstGeom prst="cube">
            <a:avLst>
              <a:gd name="adj" fmla="val 36739"/>
            </a:avLst>
          </a:prstGeom>
        </p:spPr>
        <p:style>
          <a:lnRef idx="1">
            <a:schemeClr val="dk1"/>
          </a:lnRef>
          <a:fillRef idx="2">
            <a:schemeClr val="dk1"/>
          </a:fillRef>
          <a:effectRef idx="1">
            <a:schemeClr val="dk1"/>
          </a:effectRef>
          <a:fontRef idx="minor">
            <a:schemeClr val="dk1"/>
          </a:fontRef>
        </p:style>
        <p:txBody>
          <a:bodyPr rtlCol="0" anchor="ctr"/>
          <a:lstStyle/>
          <a:p>
            <a:pPr algn="just" rtl="1"/>
            <a:endParaRPr lang="fa-IR" dirty="0" smtClean="0">
              <a:solidFill>
                <a:srgbClr val="002060"/>
              </a:solidFill>
              <a:cs typeface="B Traffic" pitchFamily="2" charset="-78"/>
            </a:endParaRPr>
          </a:p>
          <a:p>
            <a:pPr algn="just" rtl="1"/>
            <a:r>
              <a:rPr lang="fa-IR" dirty="0" smtClean="0">
                <a:solidFill>
                  <a:srgbClr val="002060"/>
                </a:solidFill>
                <a:cs typeface="B Traffic" pitchFamily="2" charset="-78"/>
              </a:rPr>
              <a:t>در یک روز از محرم سال هفتم هجرت شش سفیر با شش نامه از مدینه خارج شدند و به دربار شش تن از زمامداران آن روز جهان رفتند. باری از میان 185 نامه و میثاق نامه که برای دعوت به اسلام یا پیمان،نوشته شده،68 نامه برای پادشاهان،بزرگان قبایل و راهبان است.</a:t>
            </a:r>
            <a:endParaRPr lang="fa-IR" dirty="0">
              <a:solidFill>
                <a:srgbClr val="002060"/>
              </a:solidFill>
              <a:cs typeface="B Traffic" pitchFamily="2" charset="-78"/>
            </a:endParaRPr>
          </a:p>
        </p:txBody>
      </p:sp>
      <p:sp>
        <p:nvSpPr>
          <p:cNvPr id="9" name="Rounded Rectangle 8"/>
          <p:cNvSpPr/>
          <p:nvPr/>
        </p:nvSpPr>
        <p:spPr>
          <a:xfrm>
            <a:off x="3581400" y="0"/>
            <a:ext cx="5094904" cy="838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3200" dirty="0" smtClean="0">
                <a:solidFill>
                  <a:schemeClr val="tx1"/>
                </a:solidFill>
                <a:cs typeface="B Homa" pitchFamily="2" charset="-78"/>
              </a:rPr>
              <a:t>اعلام جهانی رسالت</a:t>
            </a:r>
            <a:endParaRPr lang="en-US" sz="3200" dirty="0">
              <a:solidFill>
                <a:schemeClr val="tx1"/>
              </a:solidFill>
              <a:cs typeface="B Homa" pitchFamily="2" charset="-78"/>
            </a:endParaRPr>
          </a:p>
        </p:txBody>
      </p:sp>
      <p:pic>
        <p:nvPicPr>
          <p:cNvPr id="10" name="Picture 2" descr="C:\Users\satari\Desktop\انديشه 1 عكسها\png\bote6.png"/>
          <p:cNvPicPr>
            <a:picLocks noChangeAspect="1" noChangeArrowheads="1"/>
          </p:cNvPicPr>
          <p:nvPr/>
        </p:nvPicPr>
        <p:blipFill>
          <a:blip r:embed="rId2" cstate="print"/>
          <a:srcRect/>
          <a:stretch>
            <a:fillRect/>
          </a:stretch>
        </p:blipFill>
        <p:spPr bwMode="auto">
          <a:xfrm rot="11454414" flipV="1">
            <a:off x="7931991" y="65789"/>
            <a:ext cx="786717" cy="956561"/>
          </a:xfrm>
          <a:prstGeom prst="rect">
            <a:avLst/>
          </a:prstGeom>
          <a:noFill/>
        </p:spPr>
      </p:pic>
      <p:pic>
        <p:nvPicPr>
          <p:cNvPr id="11" name="Picture 3" descr="C:\Users\sattari\Desktop\187522_177.jpg"/>
          <p:cNvPicPr>
            <a:picLocks noChangeAspect="1" noChangeArrowheads="1"/>
          </p:cNvPicPr>
          <p:nvPr/>
        </p:nvPicPr>
        <p:blipFill>
          <a:blip r:embed="rId3"/>
          <a:srcRect/>
          <a:stretch>
            <a:fillRect/>
          </a:stretch>
        </p:blipFill>
        <p:spPr bwMode="auto">
          <a:xfrm>
            <a:off x="4800600" y="4114800"/>
            <a:ext cx="4343400" cy="2743200"/>
          </a:xfrm>
          <a:prstGeom prst="rect">
            <a:avLst/>
          </a:prstGeom>
          <a:noFill/>
        </p:spPr>
      </p:pic>
      <p:pic>
        <p:nvPicPr>
          <p:cNvPr id="2050" name="Picture 2" descr="C:\Users\sattari\Desktop\شهرمکه.jpg"/>
          <p:cNvPicPr>
            <a:picLocks noChangeAspect="1" noChangeArrowheads="1"/>
          </p:cNvPicPr>
          <p:nvPr/>
        </p:nvPicPr>
        <p:blipFill>
          <a:blip r:embed="rId4"/>
          <a:srcRect/>
          <a:stretch>
            <a:fillRect/>
          </a:stretch>
        </p:blipFill>
        <p:spPr bwMode="auto">
          <a:xfrm>
            <a:off x="0" y="4114800"/>
            <a:ext cx="4648200" cy="2743200"/>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87" y="9099"/>
            <a:ext cx="1213513" cy="1302502"/>
          </a:xfrm>
          <a:prstGeom prst="rect">
            <a:avLst/>
          </a:prstGeom>
        </p:spPr>
      </p:pic>
      <p:sp>
        <p:nvSpPr>
          <p:cNvPr id="7" name="Cube 6"/>
          <p:cNvSpPr/>
          <p:nvPr/>
        </p:nvSpPr>
        <p:spPr>
          <a:xfrm>
            <a:off x="647056" y="1295400"/>
            <a:ext cx="8496944" cy="137160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justLow" rtl="1"/>
            <a:r>
              <a:rPr lang="fa-IR" sz="2000" dirty="0">
                <a:solidFill>
                  <a:srgbClr val="002060"/>
                </a:solidFill>
                <a:cs typeface="B Traffic" pitchFamily="2" charset="-78"/>
              </a:rPr>
              <a:t>در سال ششم </a:t>
            </a:r>
            <a:r>
              <a:rPr lang="fa-IR" sz="2000" dirty="0" smtClean="0">
                <a:solidFill>
                  <a:srgbClr val="002060"/>
                </a:solidFill>
                <a:cs typeface="B Traffic" pitchFamily="2" charset="-78"/>
              </a:rPr>
              <a:t>هجرت،که موقعیت دعوت توحیدی اسلام در مدینه و اطراف آن تثبیت شده  بود، زمینه مناسب فراهم آمد تا این فرهنگ ناب، که در میان ملیتی که از برخی جهات عقب مانده ترین بودند، عالی ترین آثار را پدید آوردند و به سایر ملل جهان عرضه داشتند. </a:t>
            </a:r>
            <a:endParaRPr lang="fa-IR" sz="2000" dirty="0">
              <a:solidFill>
                <a:srgbClr val="002060"/>
              </a:solidFill>
              <a:cs typeface="B Traffic" pitchFamily="2" charset="-78"/>
            </a:endParaRPr>
          </a:p>
        </p:txBody>
      </p:sp>
      <p:pic>
        <p:nvPicPr>
          <p:cNvPr id="13" name="Picture 12">
            <a:hlinkClick r:id="rId6" action="ppaction://hlinkfile"/>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107395" y="2906989"/>
            <a:ext cx="1137817" cy="1113400"/>
          </a:xfrm>
          <a:prstGeom prst="rect">
            <a:avLst/>
          </a:prstGeom>
        </p:spPr>
      </p:pic>
    </p:spTree>
    <p:extLst>
      <p:ext uri="{BB962C8B-B14F-4D97-AF65-F5344CB8AC3E}">
        <p14:creationId xmlns:p14="http://schemas.microsoft.com/office/powerpoint/2010/main" xmlns="" val="29252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ttari\Desktop\فیلم%20محمد%20رسول%20الله%20.jpg"/>
          <p:cNvPicPr>
            <a:picLocks noChangeAspect="1" noChangeArrowheads="1"/>
          </p:cNvPicPr>
          <p:nvPr/>
        </p:nvPicPr>
        <p:blipFill>
          <a:blip r:embed="rId2"/>
          <a:srcRect/>
          <a:stretch>
            <a:fillRect/>
          </a:stretch>
        </p:blipFill>
        <p:spPr bwMode="auto">
          <a:xfrm>
            <a:off x="1066800" y="4267200"/>
            <a:ext cx="7848600" cy="2590800"/>
          </a:xfrm>
          <a:prstGeom prst="rect">
            <a:avLst/>
          </a:prstGeom>
          <a:noFill/>
        </p:spPr>
      </p:pic>
      <p:pic>
        <p:nvPicPr>
          <p:cNvPr id="11" name="Picture 2" descr="C:\Users\satari\Desktop\انديشه 1 عكسها\png\يبفurl.pn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838200" y="2667000"/>
            <a:ext cx="1752600" cy="1740890"/>
          </a:xfrm>
          <a:prstGeom prst="rect">
            <a:avLst/>
          </a:prstGeom>
          <a:noFill/>
        </p:spPr>
      </p:pic>
      <p:pic>
        <p:nvPicPr>
          <p:cNvPr id="10" name="Picture 2" descr="C:\Users\satari\Desktop\انديشه 1 عكسها\png\يبفurl.pn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143000" y="1143000"/>
            <a:ext cx="1752600" cy="1740890"/>
          </a:xfrm>
          <a:prstGeom prst="rect">
            <a:avLst/>
          </a:prstGeom>
          <a:noFill/>
        </p:spPr>
      </p:pic>
      <p:sp>
        <p:nvSpPr>
          <p:cNvPr id="5" name="Rounded Rectangle 4"/>
          <p:cNvSpPr/>
          <p:nvPr/>
        </p:nvSpPr>
        <p:spPr>
          <a:xfrm>
            <a:off x="2590800" y="228600"/>
            <a:ext cx="6096000" cy="115196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Down Arrow 5"/>
          <p:cNvSpPr/>
          <p:nvPr/>
        </p:nvSpPr>
        <p:spPr>
          <a:xfrm>
            <a:off x="2438400" y="0"/>
            <a:ext cx="5929745" cy="1828800"/>
          </a:xfrm>
          <a:prstGeom prst="downArrow">
            <a:avLst>
              <a:gd name="adj1" fmla="val 67487"/>
              <a:gd name="adj2"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rtl="1">
              <a:buNone/>
            </a:pPr>
            <a:r>
              <a:rPr lang="fa-IR" sz="3200" dirty="0" smtClean="0">
                <a:solidFill>
                  <a:schemeClr val="tx1"/>
                </a:solidFill>
                <a:cs typeface="B Homa" pitchFamily="2" charset="-78"/>
              </a:rPr>
              <a:t>فتح مبين و عفو عمومي</a:t>
            </a:r>
            <a:endParaRPr lang="fa-IR" sz="3200" dirty="0">
              <a:solidFill>
                <a:schemeClr val="tx1"/>
              </a:solidFill>
              <a:cs typeface="B Homa" pitchFamily="2" charset="-78"/>
            </a:endParaRPr>
          </a:p>
        </p:txBody>
      </p:sp>
      <p:pic>
        <p:nvPicPr>
          <p:cNvPr id="7" name="Picture 6" descr="C:\Users\satari\Desktop\انديشه 1 عكسها\png\AN071TR.PNG"/>
          <p:cNvPicPr>
            <a:picLocks noChangeAspect="1" noChangeArrowheads="1"/>
          </p:cNvPicPr>
          <p:nvPr/>
        </p:nvPicPr>
        <p:blipFill>
          <a:blip r:embed="rId4" cstate="print"/>
          <a:srcRect b="9091"/>
          <a:stretch>
            <a:fillRect/>
          </a:stretch>
        </p:blipFill>
        <p:spPr bwMode="auto">
          <a:xfrm>
            <a:off x="7713973" y="457200"/>
            <a:ext cx="896627" cy="762000"/>
          </a:xfrm>
          <a:prstGeom prst="rect">
            <a:avLst/>
          </a:prstGeom>
          <a:noFill/>
        </p:spPr>
      </p:pic>
      <p:pic>
        <p:nvPicPr>
          <p:cNvPr id="8" name="Picture 3" descr="C:\Users\satari\Desktop\انديشه 1 عكسها\png\AN071TR.PNG"/>
          <p:cNvPicPr>
            <a:picLocks noChangeAspect="1" noChangeArrowheads="1"/>
          </p:cNvPicPr>
          <p:nvPr/>
        </p:nvPicPr>
        <p:blipFill>
          <a:blip r:embed="rId4" cstate="print"/>
          <a:srcRect b="9091"/>
          <a:stretch>
            <a:fillRect/>
          </a:stretch>
        </p:blipFill>
        <p:spPr bwMode="auto">
          <a:xfrm flipH="1">
            <a:off x="2667000" y="457200"/>
            <a:ext cx="896627" cy="762000"/>
          </a:xfrm>
          <a:prstGeom prst="rect">
            <a:avLst/>
          </a:prstGeom>
          <a:noFill/>
        </p:spPr>
      </p:pic>
      <p:sp>
        <p:nvSpPr>
          <p:cNvPr id="9" name="Parallelogram 8"/>
          <p:cNvSpPr/>
          <p:nvPr/>
        </p:nvSpPr>
        <p:spPr>
          <a:xfrm>
            <a:off x="1676400" y="2971800"/>
            <a:ext cx="7164471" cy="1295400"/>
          </a:xfrm>
          <a:prstGeom prst="parallelogram">
            <a:avLst/>
          </a:prstGeom>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smtClean="0">
                <a:solidFill>
                  <a:schemeClr val="tx1"/>
                </a:solidFill>
                <a:cs typeface="B Traffic" pitchFamily="2" charset="-78"/>
              </a:rPr>
              <a:t>با آن که </a:t>
            </a:r>
            <a:r>
              <a:rPr lang="fa-IR" dirty="0" smtClean="0">
                <a:solidFill>
                  <a:schemeClr val="tx1"/>
                </a:solidFill>
                <a:cs typeface="B Traffic" pitchFamily="2" charset="-78"/>
              </a:rPr>
              <a:t>تا سال هشتم هجری،قریش موادی از قطعنامه را نقض کرده بود، در این سال،علیه هم پیمانان پیامبر (ص) وارد جنگ شد.</a:t>
            </a:r>
            <a:endParaRPr lang="fa-IR" dirty="0">
              <a:solidFill>
                <a:schemeClr val="tx1"/>
              </a:solidFill>
              <a:cs typeface="B Traffic" pitchFamily="2" charset="-78"/>
            </a:endParaRPr>
          </a:p>
        </p:txBody>
      </p:sp>
      <p:sp>
        <p:nvSpPr>
          <p:cNvPr id="4" name="Parallelogram 3"/>
          <p:cNvSpPr/>
          <p:nvPr/>
        </p:nvSpPr>
        <p:spPr>
          <a:xfrm>
            <a:off x="1905000" y="1828800"/>
            <a:ext cx="7239000" cy="1219200"/>
          </a:xfrm>
          <a:prstGeom prst="parallelogram">
            <a:avLst/>
          </a:prstGeom>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dirty="0" smtClean="0">
                <a:solidFill>
                  <a:schemeClr val="accent2">
                    <a:lumMod val="75000"/>
                  </a:schemeClr>
                </a:solidFill>
                <a:cs typeface="B Traffic" pitchFamily="2" charset="-78"/>
              </a:rPr>
              <a:t>مصالحه </a:t>
            </a:r>
            <a:r>
              <a:rPr lang="fa-IR" dirty="0">
                <a:solidFill>
                  <a:schemeClr val="accent2">
                    <a:lumMod val="75000"/>
                  </a:schemeClr>
                </a:solidFill>
                <a:cs typeface="B Traffic" pitchFamily="2" charset="-78"/>
              </a:rPr>
              <a:t>نامه سال ششم(صلح حديبيه) از آن </a:t>
            </a:r>
            <a:r>
              <a:rPr lang="fa-IR" dirty="0" smtClean="0">
                <a:solidFill>
                  <a:schemeClr val="accent2">
                    <a:lumMod val="75000"/>
                  </a:schemeClr>
                </a:solidFill>
                <a:cs typeface="B Traffic" pitchFamily="2" charset="-78"/>
              </a:rPr>
              <a:t>تعبیر به «فتح مبين»شده است، </a:t>
            </a:r>
            <a:r>
              <a:rPr lang="fa-IR" dirty="0" smtClean="0">
                <a:solidFill>
                  <a:schemeClr val="tx1"/>
                </a:solidFill>
                <a:cs typeface="B Traffic" pitchFamily="2" charset="-78"/>
              </a:rPr>
              <a:t>فواید بسیاری داشت. زیرا بر اساس آن،ده سال جنگ بین دو طرف ممنوع شد و مبلغان مسلمان در داخل و خارج عربستان به نشر آیین اسلام پرداختند.</a:t>
            </a:r>
            <a:endParaRPr lang="fa-IR" dirty="0">
              <a:solidFill>
                <a:schemeClr val="tx1"/>
              </a:solidFill>
              <a:cs typeface="B Traffic" pitchFamily="2" charset="-78"/>
            </a:endParaRPr>
          </a:p>
        </p:txBody>
      </p:sp>
      <p:pic>
        <p:nvPicPr>
          <p:cNvPr id="12" name="Picture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pic>
        <p:nvPicPr>
          <p:cNvPr id="13" name="Picture 12">
            <a:hlinkClick r:id="rId6" action="ppaction://hlinkfil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608423" y="1643235"/>
            <a:ext cx="745554" cy="729555"/>
          </a:xfrm>
          <a:prstGeom prst="rect">
            <a:avLst/>
          </a:prstGeom>
        </p:spPr>
      </p:pic>
      <p:pic>
        <p:nvPicPr>
          <p:cNvPr id="14" name="Picture 13">
            <a:hlinkClick r:id="rId8" action="ppaction://hlinkfile"/>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333140" y="3178100"/>
            <a:ext cx="762719" cy="746351"/>
          </a:xfrm>
          <a:prstGeom prst="rect">
            <a:avLst/>
          </a:prstGeom>
        </p:spPr>
      </p:pic>
    </p:spTree>
    <p:extLst>
      <p:ext uri="{BB962C8B-B14F-4D97-AF65-F5344CB8AC3E}">
        <p14:creationId xmlns:p14="http://schemas.microsoft.com/office/powerpoint/2010/main" xmlns="" val="231561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36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360"/>
                                          </p:val>
                                        </p:tav>
                                        <p:tav tm="100000">
                                          <p:val>
                                            <p:fltVal val="0"/>
                                          </p:val>
                                        </p:tav>
                                      </p:tavLst>
                                    </p:anim>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satari\Desktop\انديشه 1 عكسها\png\يبفurl.png"/>
          <p:cNvPicPr>
            <a:picLocks noChangeAspect="1" noChangeArrowheads="1"/>
          </p:cNvPicPr>
          <p:nvPr/>
        </p:nvPicPr>
        <p:blipFill>
          <a:blip r:embed="rId2" cstate="print">
            <a:duotone>
              <a:prstClr val="black"/>
              <a:srgbClr val="FDF89D">
                <a:tint val="45000"/>
                <a:satMod val="400000"/>
              </a:srgbClr>
            </a:duotone>
          </a:blip>
          <a:srcRect/>
          <a:stretch>
            <a:fillRect/>
          </a:stretch>
        </p:blipFill>
        <p:spPr bwMode="auto">
          <a:xfrm>
            <a:off x="6096000" y="3657600"/>
            <a:ext cx="2971800" cy="2951943"/>
          </a:xfrm>
          <a:prstGeom prst="rect">
            <a:avLst/>
          </a:prstGeom>
          <a:noFill/>
        </p:spPr>
      </p:pic>
      <p:pic>
        <p:nvPicPr>
          <p:cNvPr id="11" name="Picture 2" descr="C:\Users\satari\Desktop\انديشه 1 عكسها\png\يبفurl.png"/>
          <p:cNvPicPr>
            <a:picLocks noChangeAspect="1" noChangeArrowheads="1"/>
          </p:cNvPicPr>
          <p:nvPr/>
        </p:nvPicPr>
        <p:blipFill>
          <a:blip r:embed="rId2" cstate="print">
            <a:duotone>
              <a:prstClr val="black"/>
              <a:srgbClr val="FDF89D">
                <a:tint val="45000"/>
                <a:satMod val="400000"/>
              </a:srgbClr>
            </a:duotone>
          </a:blip>
          <a:srcRect/>
          <a:stretch>
            <a:fillRect/>
          </a:stretch>
        </p:blipFill>
        <p:spPr bwMode="auto">
          <a:xfrm>
            <a:off x="0" y="3657600"/>
            <a:ext cx="2971800" cy="2951943"/>
          </a:xfrm>
          <a:prstGeom prst="rect">
            <a:avLst/>
          </a:prstGeom>
          <a:noFill/>
        </p:spPr>
      </p:pic>
      <p:pic>
        <p:nvPicPr>
          <p:cNvPr id="9" name="Picture 2" descr="C:\Users\satari\Desktop\انديشه 1 عكسها\png\يبفurl.png"/>
          <p:cNvPicPr>
            <a:picLocks noChangeAspect="1" noChangeArrowheads="1"/>
          </p:cNvPicPr>
          <p:nvPr/>
        </p:nvPicPr>
        <p:blipFill>
          <a:blip r:embed="rId2" cstate="print">
            <a:duotone>
              <a:prstClr val="black"/>
              <a:srgbClr val="FDF89D">
                <a:tint val="45000"/>
                <a:satMod val="400000"/>
              </a:srgbClr>
            </a:duotone>
          </a:blip>
          <a:srcRect/>
          <a:stretch>
            <a:fillRect/>
          </a:stretch>
        </p:blipFill>
        <p:spPr bwMode="auto">
          <a:xfrm>
            <a:off x="6096000" y="1219200"/>
            <a:ext cx="2971800" cy="2951943"/>
          </a:xfrm>
          <a:prstGeom prst="rect">
            <a:avLst/>
          </a:prstGeom>
          <a:noFill/>
        </p:spPr>
      </p:pic>
      <p:sp>
        <p:nvSpPr>
          <p:cNvPr id="6" name="Snip Same Side Corner Rectangle 5"/>
          <p:cNvSpPr/>
          <p:nvPr/>
        </p:nvSpPr>
        <p:spPr>
          <a:xfrm>
            <a:off x="506016" y="1981200"/>
            <a:ext cx="8028384" cy="1371600"/>
          </a:xfrm>
          <a:prstGeom prst="snip2SameRect">
            <a:avLst>
              <a:gd name="adj1" fmla="val 31667"/>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justLow" rtl="1">
              <a:buNone/>
            </a:pPr>
            <a:r>
              <a:rPr lang="fa-IR" sz="2000" dirty="0" smtClean="0">
                <a:cs typeface="B Traffic" pitchFamily="2" charset="-78"/>
              </a:rPr>
              <a:t>با فضایی که درنتیجه </a:t>
            </a:r>
            <a:r>
              <a:rPr lang="fa-IR" sz="2000" dirty="0" smtClean="0">
                <a:solidFill>
                  <a:schemeClr val="accent2"/>
                </a:solidFill>
                <a:cs typeface="B Traffic" pitchFamily="2" charset="-78"/>
              </a:rPr>
              <a:t>حضور نظامی تبوک و فتح مکه و اعلان عفو عمومی </a:t>
            </a:r>
            <a:r>
              <a:rPr lang="fa-IR" sz="2000" dirty="0" smtClean="0">
                <a:cs typeface="B Traffic" pitchFamily="2" charset="-78"/>
              </a:rPr>
              <a:t>پیامبر پدید آمده بود،وقت آن بود که با حج برائت قدم بزرگ تری برای گسترش توحید و ریشکن شدن بت پرستی برداشته شود. </a:t>
            </a:r>
            <a:endParaRPr lang="fa-IR" sz="2000" dirty="0">
              <a:cs typeface="B Traffic" pitchFamily="2" charset="-78"/>
            </a:endParaRPr>
          </a:p>
        </p:txBody>
      </p:sp>
      <p:sp>
        <p:nvSpPr>
          <p:cNvPr id="7" name="Snip Same Side Corner Rectangle 6"/>
          <p:cNvSpPr/>
          <p:nvPr/>
        </p:nvSpPr>
        <p:spPr>
          <a:xfrm>
            <a:off x="381000" y="3429000"/>
            <a:ext cx="8028384" cy="1295400"/>
          </a:xfrm>
          <a:prstGeom prst="snip2SameRect">
            <a:avLst>
              <a:gd name="adj1" fmla="val 31667"/>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justLow" rtl="1">
              <a:buNone/>
            </a:pPr>
            <a:r>
              <a:rPr lang="fa-IR" sz="2000" dirty="0" smtClean="0">
                <a:cs typeface="B Traffic" pitchFamily="2" charset="-78"/>
              </a:rPr>
              <a:t>با </a:t>
            </a:r>
            <a:r>
              <a:rPr lang="fa-IR" sz="2000" dirty="0" smtClean="0">
                <a:solidFill>
                  <a:srgbClr val="BC4744"/>
                </a:solidFill>
                <a:cs typeface="B Traffic" pitchFamily="2" charset="-78"/>
              </a:rPr>
              <a:t>نزول آيات سوره برائت</a:t>
            </a:r>
            <a:r>
              <a:rPr lang="fa-IR" sz="2000" dirty="0" smtClean="0">
                <a:cs typeface="B Traffic" pitchFamily="2" charset="-78"/>
              </a:rPr>
              <a:t>، پيامبر(ص) ماموریت یافت از مشركاني كه تا آن زمان بر اساس آداب و رسوم جاهلي شان در حج حاضر مي شدند، اعلان بيزاري كند.اين آيات را حضرت علي(ع) در اجتماع حاجيان به مشرکان ابلاغ كرد. </a:t>
            </a:r>
            <a:endParaRPr lang="fa-IR" sz="2000" dirty="0">
              <a:cs typeface="B Traffic" pitchFamily="2" charset="-78"/>
            </a:endParaRPr>
          </a:p>
        </p:txBody>
      </p:sp>
      <p:sp>
        <p:nvSpPr>
          <p:cNvPr id="12" name="Rounded Rectangle 11"/>
          <p:cNvSpPr/>
          <p:nvPr/>
        </p:nvSpPr>
        <p:spPr>
          <a:xfrm>
            <a:off x="1981200" y="838200"/>
            <a:ext cx="5029200" cy="100013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a-IR" sz="2800" dirty="0" smtClean="0">
                <a:solidFill>
                  <a:schemeClr val="tx1"/>
                </a:solidFill>
                <a:cs typeface="B Homa" pitchFamily="2" charset="-78"/>
              </a:rPr>
              <a:t>حج برائت و حج ولایت </a:t>
            </a:r>
            <a:endParaRPr lang="en-US" sz="2800" dirty="0">
              <a:solidFill>
                <a:schemeClr val="tx1"/>
              </a:solidFill>
              <a:cs typeface="B Homa" pitchFamily="2" charset="-78"/>
            </a:endParaRPr>
          </a:p>
        </p:txBody>
      </p:sp>
      <p:pic>
        <p:nvPicPr>
          <p:cNvPr id="13" name="Picture 3" descr="C:\Users\satari\Desktop\انديشه 1 عكسها\png\AN071TR.PNG"/>
          <p:cNvPicPr>
            <a:picLocks noChangeAspect="1" noChangeArrowheads="1"/>
          </p:cNvPicPr>
          <p:nvPr/>
        </p:nvPicPr>
        <p:blipFill>
          <a:blip r:embed="rId3" cstate="print">
            <a:duotone>
              <a:schemeClr val="bg2">
                <a:shade val="45000"/>
                <a:satMod val="135000"/>
              </a:schemeClr>
              <a:prstClr val="white"/>
            </a:duotone>
            <a:lum bright="100000"/>
          </a:blip>
          <a:srcRect/>
          <a:stretch>
            <a:fillRect/>
          </a:stretch>
        </p:blipFill>
        <p:spPr bwMode="auto">
          <a:xfrm flipH="1">
            <a:off x="2057400" y="990600"/>
            <a:ext cx="785818" cy="734612"/>
          </a:xfrm>
          <a:prstGeom prst="rect">
            <a:avLst/>
          </a:prstGeom>
          <a:noFill/>
        </p:spPr>
      </p:pic>
      <p:pic>
        <p:nvPicPr>
          <p:cNvPr id="14" name="Picture 13" descr="C:\Users\satari\Desktop\انديشه 1 عكسها\png\AN071TR.PNG"/>
          <p:cNvPicPr>
            <a:picLocks noChangeAspect="1" noChangeArrowheads="1"/>
          </p:cNvPicPr>
          <p:nvPr/>
        </p:nvPicPr>
        <p:blipFill>
          <a:blip r:embed="rId3" cstate="print">
            <a:duotone>
              <a:schemeClr val="bg2">
                <a:shade val="45000"/>
                <a:satMod val="135000"/>
              </a:schemeClr>
              <a:prstClr val="white"/>
            </a:duotone>
            <a:lum bright="100000"/>
          </a:blip>
          <a:srcRect/>
          <a:stretch>
            <a:fillRect/>
          </a:stretch>
        </p:blipFill>
        <p:spPr bwMode="auto">
          <a:xfrm>
            <a:off x="6096000" y="990600"/>
            <a:ext cx="785818" cy="734612"/>
          </a:xfrm>
          <a:prstGeom prst="rect">
            <a:avLst/>
          </a:prstGeom>
          <a:noFill/>
        </p:spPr>
      </p:pic>
      <p:pic>
        <p:nvPicPr>
          <p:cNvPr id="1026" name="Picture 2" descr="C:\Users\sattari\Desktop\muhammad-the-messenger-of-god7.jpg"/>
          <p:cNvPicPr>
            <a:picLocks noChangeAspect="1" noChangeArrowheads="1"/>
          </p:cNvPicPr>
          <p:nvPr/>
        </p:nvPicPr>
        <p:blipFill>
          <a:blip r:embed="rId4"/>
          <a:srcRect/>
          <a:stretch>
            <a:fillRect/>
          </a:stretch>
        </p:blipFill>
        <p:spPr bwMode="auto">
          <a:xfrm>
            <a:off x="1752600" y="4724400"/>
            <a:ext cx="5562600" cy="2133600"/>
          </a:xfrm>
          <a:prstGeom prst="rect">
            <a:avLst/>
          </a:prstGeom>
          <a:noFill/>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421623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49" presetClass="entr" presetSubtype="0"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4953000" y="2438400"/>
            <a:ext cx="3916353" cy="3890186"/>
          </a:xfrm>
          <a:prstGeom prst="rect">
            <a:avLst/>
          </a:prstGeom>
          <a:noFill/>
        </p:spPr>
      </p:pic>
      <p:pic>
        <p:nvPicPr>
          <p:cNvPr id="5" name="Picture 2" descr="C:\Users\ghiyasvand\Desktop\png\يبفurl.png"/>
          <p:cNvPicPr>
            <a:picLocks noChangeAspect="1" noChangeArrowheads="1"/>
          </p:cNvPicPr>
          <p:nvPr/>
        </p:nvPicPr>
        <p:blipFill>
          <a:blip r:embed="rId2" cstate="print">
            <a:duotone>
              <a:prstClr val="black"/>
              <a:schemeClr val="accent3">
                <a:tint val="45000"/>
                <a:satMod val="400000"/>
              </a:schemeClr>
            </a:duotone>
            <a:lum bright="15000"/>
          </a:blip>
          <a:srcRect/>
          <a:stretch>
            <a:fillRect/>
          </a:stretch>
        </p:blipFill>
        <p:spPr bwMode="auto">
          <a:xfrm>
            <a:off x="533400" y="2437893"/>
            <a:ext cx="3912852" cy="3886707"/>
          </a:xfrm>
          <a:prstGeom prst="rect">
            <a:avLst/>
          </a:prstGeom>
          <a:noFill/>
        </p:spPr>
      </p:pic>
      <p:sp>
        <p:nvSpPr>
          <p:cNvPr id="6" name="Rounded Rectangle 5"/>
          <p:cNvSpPr/>
          <p:nvPr/>
        </p:nvSpPr>
        <p:spPr>
          <a:xfrm>
            <a:off x="6876256" y="1538061"/>
            <a:ext cx="2096041" cy="3090279"/>
          </a:xfrm>
          <a:prstGeom prst="roundRect">
            <a:avLst/>
          </a:prstGeom>
          <a:solidFill>
            <a:schemeClr val="accent3">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justLow" rtl="1"/>
            <a:r>
              <a:rPr lang="fa-IR" sz="2400" dirty="0">
                <a:solidFill>
                  <a:schemeClr val="tx1"/>
                </a:solidFill>
                <a:cs typeface="B Traffic" pitchFamily="2" charset="-78"/>
              </a:rPr>
              <a:t>با نزول آیه وجوب حج، جمعیتی انبوه از مسلمانان مدینه و اطراف آن عازم حج شدند.</a:t>
            </a:r>
          </a:p>
        </p:txBody>
      </p:sp>
      <p:sp>
        <p:nvSpPr>
          <p:cNvPr id="7" name="Rounded Rectangle 6"/>
          <p:cNvSpPr/>
          <p:nvPr/>
        </p:nvSpPr>
        <p:spPr>
          <a:xfrm>
            <a:off x="4724401" y="1538061"/>
            <a:ext cx="2286000" cy="311013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Low" rtl="1"/>
            <a:r>
              <a:rPr lang="fa-IR" sz="1600" dirty="0">
                <a:solidFill>
                  <a:schemeClr val="tx1"/>
                </a:solidFill>
                <a:cs typeface="B Traffic" pitchFamily="2" charset="-78"/>
              </a:rPr>
              <a:t> در راه بازگشت از </a:t>
            </a:r>
            <a:r>
              <a:rPr lang="fa-IR" sz="1600" dirty="0" smtClean="0">
                <a:solidFill>
                  <a:schemeClr val="tx1"/>
                </a:solidFill>
                <a:cs typeface="B Traffic" pitchFamily="2" charset="-78"/>
              </a:rPr>
              <a:t>حج، مسلمانان به توقف فرا خوانده شدند زیرا </a:t>
            </a:r>
            <a:r>
              <a:rPr lang="fa-IR" sz="1600" dirty="0">
                <a:solidFill>
                  <a:schemeClr val="tx1"/>
                </a:solidFill>
                <a:cs typeface="B Traffic" pitchFamily="2" charset="-78"/>
              </a:rPr>
              <a:t>فرشته وحي پيامي </a:t>
            </a:r>
            <a:r>
              <a:rPr lang="fa-IR" sz="1600" dirty="0" smtClean="0">
                <a:solidFill>
                  <a:schemeClr val="tx1"/>
                </a:solidFill>
                <a:cs typeface="B Traffic" pitchFamily="2" charset="-78"/>
              </a:rPr>
              <a:t>جدید آورده بود: ای پیغمبر، حتما آنچه از خدا بر تو نازل شد به خلق برسان که اگر نرسانی تبلیغ رسالت و ادای وظیفه نکرده ای و خداوند تو را از شر و آزار مردمان حفظ می کند.</a:t>
            </a:r>
            <a:endParaRPr lang="fa-IR" sz="1600" dirty="0">
              <a:solidFill>
                <a:schemeClr val="tx1"/>
              </a:solidFill>
              <a:cs typeface="B Traffic" pitchFamily="2" charset="-78"/>
            </a:endParaRPr>
          </a:p>
        </p:txBody>
      </p:sp>
      <p:sp>
        <p:nvSpPr>
          <p:cNvPr id="8" name="Rounded Rectangle 7"/>
          <p:cNvSpPr/>
          <p:nvPr/>
        </p:nvSpPr>
        <p:spPr>
          <a:xfrm>
            <a:off x="2819401" y="1524000"/>
            <a:ext cx="1905000" cy="3090279"/>
          </a:xfrm>
          <a:prstGeom prst="roundRect">
            <a:avLst/>
          </a:prstGeom>
          <a:solidFill>
            <a:schemeClr val="accent3">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justLow" rtl="1"/>
            <a:r>
              <a:rPr lang="fa-IR" sz="2000" dirty="0">
                <a:solidFill>
                  <a:schemeClr val="tx1"/>
                </a:solidFill>
                <a:cs typeface="B Traffic" pitchFamily="2" charset="-78"/>
              </a:rPr>
              <a:t>اعلام جانشيني در مكاني به نام </a:t>
            </a:r>
            <a:r>
              <a:rPr lang="fa-IR" sz="2000" dirty="0" smtClean="0">
                <a:solidFill>
                  <a:schemeClr val="tx1"/>
                </a:solidFill>
                <a:cs typeface="B Traffic" pitchFamily="2" charset="-78"/>
              </a:rPr>
              <a:t>«غدير خم»، </a:t>
            </a:r>
            <a:r>
              <a:rPr lang="fa-IR" sz="2000" dirty="0">
                <a:solidFill>
                  <a:schemeClr val="tx1"/>
                </a:solidFill>
                <a:cs typeface="B Traffic" pitchFamily="2" charset="-78"/>
              </a:rPr>
              <a:t>پيامبر فرمود</a:t>
            </a:r>
            <a:r>
              <a:rPr lang="fa-IR" sz="2000" dirty="0" smtClean="0">
                <a:solidFill>
                  <a:schemeClr val="tx1"/>
                </a:solidFill>
                <a:cs typeface="B Traffic" pitchFamily="2" charset="-78"/>
              </a:rPr>
              <a:t>:</a:t>
            </a:r>
            <a:r>
              <a:rPr lang="en-US" sz="2000" dirty="0" smtClean="0">
                <a:solidFill>
                  <a:schemeClr val="tx1"/>
                </a:solidFill>
                <a:cs typeface="B Traffic" pitchFamily="2" charset="-78"/>
              </a:rPr>
              <a:t> </a:t>
            </a:r>
            <a:r>
              <a:rPr lang="fa-IR" sz="2000" dirty="0" smtClean="0">
                <a:solidFill>
                  <a:schemeClr val="tx1"/>
                </a:solidFill>
                <a:cs typeface="B Traffic" pitchFamily="2" charset="-78"/>
              </a:rPr>
              <a:t>هر </a:t>
            </a:r>
            <a:r>
              <a:rPr lang="fa-IR" sz="2000" dirty="0">
                <a:solidFill>
                  <a:schemeClr val="tx1"/>
                </a:solidFill>
                <a:cs typeface="B Traffic" pitchFamily="2" charset="-78"/>
              </a:rPr>
              <a:t>كه من مولاي اويم، علي مولاي اوست.</a:t>
            </a:r>
          </a:p>
        </p:txBody>
      </p:sp>
      <p:sp>
        <p:nvSpPr>
          <p:cNvPr id="9" name="Rounded Rectangle 8"/>
          <p:cNvSpPr/>
          <p:nvPr/>
        </p:nvSpPr>
        <p:spPr>
          <a:xfrm>
            <a:off x="475365" y="1538061"/>
            <a:ext cx="2344035" cy="3060489"/>
          </a:xfrm>
          <a:prstGeom prst="roundRect">
            <a:avLst/>
          </a:prstGeom>
          <a:solidFill>
            <a:schemeClr val="accent3">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justLow" rtl="1"/>
            <a:r>
              <a:rPr lang="fa-IR" dirty="0">
                <a:solidFill>
                  <a:schemeClr val="tx1"/>
                </a:solidFill>
                <a:cs typeface="B Traffic" pitchFamily="2" charset="-78"/>
              </a:rPr>
              <a:t>فرشته وحي </a:t>
            </a:r>
            <a:r>
              <a:rPr lang="fa-IR" dirty="0" smtClean="0">
                <a:solidFill>
                  <a:schemeClr val="tx1"/>
                </a:solidFill>
                <a:cs typeface="B Traffic" pitchFamily="2" charset="-78"/>
              </a:rPr>
              <a:t>مهر کمال و پیام شادباش خداوند را ابلاغ کرد: امروز دین شما را به کمال رسانیدم و بر شما نعمتم را تمام کردم و بهترین آیین را که اسلام است برایتان برگزیدم.</a:t>
            </a:r>
            <a:endParaRPr lang="en-US" dirty="0">
              <a:solidFill>
                <a:schemeClr val="tx1"/>
              </a:solidFill>
              <a:cs typeface="B Traffic" pitchFamily="2" charset="-78"/>
            </a:endParaRPr>
          </a:p>
        </p:txBody>
      </p:sp>
      <p:sp>
        <p:nvSpPr>
          <p:cNvPr id="10" name="Rectangle 9"/>
          <p:cNvSpPr/>
          <p:nvPr/>
        </p:nvSpPr>
        <p:spPr>
          <a:xfrm>
            <a:off x="2426371" y="351936"/>
            <a:ext cx="4409328" cy="9905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1">
              <a:buNone/>
            </a:pPr>
            <a:r>
              <a:rPr lang="fa-IR" sz="3200" dirty="0">
                <a:solidFill>
                  <a:schemeClr val="tx1"/>
                </a:solidFill>
                <a:cs typeface="B Homa" pitchFamily="2" charset="-78"/>
              </a:rPr>
              <a:t>واپسين حج يا حج ولايت</a:t>
            </a:r>
          </a:p>
        </p:txBody>
      </p:sp>
      <p:pic>
        <p:nvPicPr>
          <p:cNvPr id="10242" name="Picture 2" descr="D:\document\leila\a\png\bote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7400" y="284221"/>
            <a:ext cx="945276" cy="1163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D:\document\leila\a\png\bote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0800000">
            <a:off x="6203076" y="255157"/>
            <a:ext cx="945276" cy="1163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2967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7"/>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8"/>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9"/>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10"/>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10242"/>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4182" y="188640"/>
            <a:ext cx="7197418" cy="9125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a-IR" sz="2800" dirty="0">
                <a:cs typeface="B Homa" pitchFamily="2" charset="-78"/>
              </a:rPr>
              <a:t>اصول، شيوه ها و اهداف حكومت حضرت محمد</a:t>
            </a:r>
            <a:r>
              <a:rPr lang="fa-IR" sz="1100" dirty="0">
                <a:cs typeface="B Homa" pitchFamily="2" charset="-78"/>
              </a:rPr>
              <a:t>(ص)</a:t>
            </a:r>
            <a:endParaRPr lang="en-US" sz="1100" dirty="0">
              <a:cs typeface="B Homa" pitchFamily="2" charset="-78"/>
            </a:endParaRPr>
          </a:p>
        </p:txBody>
      </p:sp>
      <p:sp>
        <p:nvSpPr>
          <p:cNvPr id="8" name="Isosceles Triangle 7"/>
          <p:cNvSpPr/>
          <p:nvPr/>
        </p:nvSpPr>
        <p:spPr>
          <a:xfrm>
            <a:off x="228600" y="2183160"/>
            <a:ext cx="5029200" cy="4598640"/>
          </a:xfrm>
          <a:prstGeom prst="triangl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grpSp>
        <p:nvGrpSpPr>
          <p:cNvPr id="9" name="Group 8"/>
          <p:cNvGrpSpPr/>
          <p:nvPr/>
        </p:nvGrpSpPr>
        <p:grpSpPr>
          <a:xfrm>
            <a:off x="1828800" y="1219200"/>
            <a:ext cx="7086600" cy="1071064"/>
            <a:chOff x="3757271" y="561926"/>
            <a:chExt cx="3633006" cy="661538"/>
          </a:xfrm>
          <a:solidFill>
            <a:schemeClr val="accent2">
              <a:lumMod val="20000"/>
              <a:lumOff val="80000"/>
            </a:schemeClr>
          </a:solidFill>
        </p:grpSpPr>
        <p:sp>
          <p:nvSpPr>
            <p:cNvPr id="25" name="Rounded Rectangle 24"/>
            <p:cNvSpPr/>
            <p:nvPr/>
          </p:nvSpPr>
          <p:spPr>
            <a:xfrm>
              <a:off x="3757271" y="561926"/>
              <a:ext cx="3633006" cy="661538"/>
            </a:xfrm>
            <a:prstGeom prst="roundRect">
              <a:avLst/>
            </a:prstGeom>
            <a:grpFill/>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5"/>
            <p:cNvSpPr/>
            <p:nvPr/>
          </p:nvSpPr>
          <p:spPr>
            <a:xfrm>
              <a:off x="3789565" y="594220"/>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fa-IR" sz="2400" kern="1200" dirty="0" smtClean="0">
                  <a:cs typeface="B Traffic" pitchFamily="2" charset="-78"/>
                </a:rPr>
                <a:t>1.ترديد در نظام سياسي و اجتماعي دوره جاهلي از طريق ايجاد روحيه اخوت ميان مسلمانان</a:t>
              </a:r>
              <a:endParaRPr lang="en-US" sz="2400" kern="1200" dirty="0">
                <a:cs typeface="B Traffic" pitchFamily="2" charset="-78"/>
              </a:endParaRPr>
            </a:p>
          </p:txBody>
        </p:sp>
      </p:grpSp>
      <p:grpSp>
        <p:nvGrpSpPr>
          <p:cNvPr id="10" name="Group 9"/>
          <p:cNvGrpSpPr/>
          <p:nvPr/>
        </p:nvGrpSpPr>
        <p:grpSpPr>
          <a:xfrm>
            <a:off x="1828800" y="2133600"/>
            <a:ext cx="7086600" cy="1071064"/>
            <a:chOff x="3757271" y="1306157"/>
            <a:chExt cx="3633006" cy="661538"/>
          </a:xfrm>
          <a:solidFill>
            <a:schemeClr val="accent2">
              <a:lumMod val="40000"/>
              <a:lumOff val="60000"/>
            </a:schemeClr>
          </a:solidFill>
        </p:grpSpPr>
        <p:sp>
          <p:nvSpPr>
            <p:cNvPr id="23" name="Rounded Rectangle 22"/>
            <p:cNvSpPr/>
            <p:nvPr/>
          </p:nvSpPr>
          <p:spPr>
            <a:xfrm>
              <a:off x="3757271" y="1306157"/>
              <a:ext cx="3633006" cy="661538"/>
            </a:xfrm>
            <a:prstGeom prst="roundRect">
              <a:avLst/>
            </a:prstGeom>
            <a:grpFill/>
          </p:spPr>
          <p:style>
            <a:lnRef idx="2">
              <a:schemeClr val="accent2">
                <a:shade val="80000"/>
                <a:hueOff val="-7174"/>
                <a:satOff val="-805"/>
                <a:lumOff val="513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7"/>
            <p:cNvSpPr/>
            <p:nvPr/>
          </p:nvSpPr>
          <p:spPr>
            <a:xfrm>
              <a:off x="3789565" y="1338451"/>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fa-IR" sz="2400" kern="1200" dirty="0" smtClean="0">
                  <a:cs typeface="B Traffic" pitchFamily="2" charset="-78"/>
                </a:rPr>
                <a:t>2.فراهم ساختن بستر سازمان فكري و ايده فرهنگي واحد از طريق طرح مفهوم سياسي بيعت </a:t>
              </a:r>
              <a:endParaRPr lang="en-US" sz="2400" kern="1200" dirty="0">
                <a:cs typeface="B Traffic" pitchFamily="2" charset="-78"/>
              </a:endParaRPr>
            </a:p>
          </p:txBody>
        </p:sp>
      </p:grpSp>
      <p:grpSp>
        <p:nvGrpSpPr>
          <p:cNvPr id="11" name="Group 10"/>
          <p:cNvGrpSpPr/>
          <p:nvPr/>
        </p:nvGrpSpPr>
        <p:grpSpPr>
          <a:xfrm>
            <a:off x="1828800" y="3048000"/>
            <a:ext cx="7086600" cy="739106"/>
            <a:chOff x="3757271" y="2050388"/>
            <a:chExt cx="3633006" cy="661538"/>
          </a:xfrm>
          <a:solidFill>
            <a:schemeClr val="accent2">
              <a:lumMod val="60000"/>
              <a:lumOff val="40000"/>
            </a:schemeClr>
          </a:solidFill>
        </p:grpSpPr>
        <p:sp>
          <p:nvSpPr>
            <p:cNvPr id="21" name="Rounded Rectangle 20"/>
            <p:cNvSpPr/>
            <p:nvPr/>
          </p:nvSpPr>
          <p:spPr>
            <a:xfrm>
              <a:off x="3757271" y="2050388"/>
              <a:ext cx="3633006" cy="661538"/>
            </a:xfrm>
            <a:prstGeom prst="roundRect">
              <a:avLst/>
            </a:prstGeom>
            <a:grpFill/>
          </p:spPr>
          <p:style>
            <a:lnRef idx="2">
              <a:schemeClr val="accent2">
                <a:shade val="80000"/>
                <a:hueOff val="-14349"/>
                <a:satOff val="-1610"/>
                <a:lumOff val="1027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9"/>
            <p:cNvSpPr/>
            <p:nvPr/>
          </p:nvSpPr>
          <p:spPr>
            <a:xfrm>
              <a:off x="3789565" y="2082682"/>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fa-IR" sz="2000" kern="1200" dirty="0" smtClean="0">
                  <a:cs typeface="B Traffic" pitchFamily="2" charset="-78"/>
                </a:rPr>
                <a:t>مثال: رويداد انذار خويشاوندان نزدیک و سپس در بيعت عقبه اول</a:t>
              </a:r>
              <a:endParaRPr lang="en-US" sz="2000" kern="1200" dirty="0">
                <a:cs typeface="B Traffic" pitchFamily="2" charset="-78"/>
              </a:endParaRPr>
            </a:p>
          </p:txBody>
        </p:sp>
      </p:grpSp>
      <p:grpSp>
        <p:nvGrpSpPr>
          <p:cNvPr id="12" name="Group 11"/>
          <p:cNvGrpSpPr/>
          <p:nvPr/>
        </p:nvGrpSpPr>
        <p:grpSpPr>
          <a:xfrm>
            <a:off x="1828800" y="3657600"/>
            <a:ext cx="7086600" cy="1071064"/>
            <a:chOff x="3757271" y="2794620"/>
            <a:chExt cx="3633006" cy="661538"/>
          </a:xfrm>
          <a:solidFill>
            <a:srgbClr val="BC4744"/>
          </a:solidFill>
        </p:grpSpPr>
        <p:sp>
          <p:nvSpPr>
            <p:cNvPr id="19" name="Rounded Rectangle 18"/>
            <p:cNvSpPr/>
            <p:nvPr/>
          </p:nvSpPr>
          <p:spPr>
            <a:xfrm>
              <a:off x="3757271" y="2794620"/>
              <a:ext cx="3633006" cy="661538"/>
            </a:xfrm>
            <a:prstGeom prst="roundRect">
              <a:avLst/>
            </a:prstGeom>
            <a:grpFill/>
          </p:spPr>
          <p:style>
            <a:lnRef idx="2">
              <a:schemeClr val="accent2">
                <a:shade val="80000"/>
                <a:hueOff val="-21523"/>
                <a:satOff val="-2414"/>
                <a:lumOff val="154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11"/>
            <p:cNvSpPr/>
            <p:nvPr/>
          </p:nvSpPr>
          <p:spPr>
            <a:xfrm>
              <a:off x="3789565" y="2826914"/>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fa-IR" sz="2400" kern="1200" dirty="0" smtClean="0">
                  <a:solidFill>
                    <a:schemeClr val="bg1"/>
                  </a:solidFill>
                  <a:cs typeface="B Traffic" pitchFamily="2" charset="-78"/>
                </a:rPr>
                <a:t>3.اقدام اساسي  كه در جهت شكل گيري امت اسلامي و تثبيت حكومت بود،«هجرت» از مكه به مدينه است که با پشتوانه آيات قرآن به عنوان تكليف شرعي مورد تأكيد قرار گرفت. </a:t>
              </a:r>
              <a:endParaRPr lang="en-US" sz="2400" kern="1200" dirty="0">
                <a:solidFill>
                  <a:schemeClr val="bg1"/>
                </a:solidFill>
                <a:cs typeface="B Traffic" pitchFamily="2" charset="-78"/>
              </a:endParaRPr>
            </a:p>
          </p:txBody>
        </p:sp>
      </p:grpSp>
      <p:grpSp>
        <p:nvGrpSpPr>
          <p:cNvPr id="13" name="Group 12"/>
          <p:cNvGrpSpPr/>
          <p:nvPr/>
        </p:nvGrpSpPr>
        <p:grpSpPr>
          <a:xfrm>
            <a:off x="1828800" y="4706631"/>
            <a:ext cx="7086600" cy="932169"/>
            <a:chOff x="3757271" y="3538851"/>
            <a:chExt cx="3633006" cy="661538"/>
          </a:xfrm>
          <a:solidFill>
            <a:schemeClr val="accent2">
              <a:lumMod val="75000"/>
            </a:schemeClr>
          </a:solidFill>
        </p:grpSpPr>
        <p:sp>
          <p:nvSpPr>
            <p:cNvPr id="17" name="Rounded Rectangle 16"/>
            <p:cNvSpPr/>
            <p:nvPr/>
          </p:nvSpPr>
          <p:spPr>
            <a:xfrm>
              <a:off x="3757271" y="3538851"/>
              <a:ext cx="3633006" cy="661538"/>
            </a:xfrm>
            <a:prstGeom prst="roundRect">
              <a:avLst/>
            </a:prstGeom>
            <a:grpFill/>
          </p:spPr>
          <p:style>
            <a:lnRef idx="2">
              <a:schemeClr val="accent2">
                <a:shade val="80000"/>
                <a:hueOff val="-28698"/>
                <a:satOff val="-3219"/>
                <a:lumOff val="205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3"/>
            <p:cNvSpPr/>
            <p:nvPr/>
          </p:nvSpPr>
          <p:spPr>
            <a:xfrm>
              <a:off x="3789565" y="3571145"/>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fa-IR" sz="2000" kern="1200" dirty="0" smtClean="0">
                  <a:solidFill>
                    <a:schemeClr val="bg1"/>
                  </a:solidFill>
                  <a:cs typeface="B Traffic" pitchFamily="2" charset="-78"/>
                </a:rPr>
                <a:t>4.حكومت از ديدگاه پيامبر وسيله بود نه هدف؛ وسیله براي اجراي احكام اسلام و گسترش عدالت، اخلاق و فضايل و ارزش هاي انساني.</a:t>
              </a:r>
              <a:endParaRPr lang="en-US" sz="2000" kern="1200" dirty="0">
                <a:solidFill>
                  <a:schemeClr val="bg1"/>
                </a:solidFill>
                <a:cs typeface="B Traffic" pitchFamily="2" charset="-78"/>
              </a:endParaRPr>
            </a:p>
          </p:txBody>
        </p:sp>
      </p:grpSp>
      <p:grpSp>
        <p:nvGrpSpPr>
          <p:cNvPr id="14" name="Group 13"/>
          <p:cNvGrpSpPr/>
          <p:nvPr/>
        </p:nvGrpSpPr>
        <p:grpSpPr>
          <a:xfrm>
            <a:off x="1828800" y="5558336"/>
            <a:ext cx="7086600" cy="1071064"/>
            <a:chOff x="3757271" y="4283082"/>
            <a:chExt cx="3633006" cy="661538"/>
          </a:xfrm>
          <a:solidFill>
            <a:schemeClr val="accent2">
              <a:lumMod val="50000"/>
            </a:schemeClr>
          </a:solidFill>
        </p:grpSpPr>
        <p:sp>
          <p:nvSpPr>
            <p:cNvPr id="15" name="Rounded Rectangle 14"/>
            <p:cNvSpPr/>
            <p:nvPr/>
          </p:nvSpPr>
          <p:spPr>
            <a:xfrm>
              <a:off x="3757271" y="4283082"/>
              <a:ext cx="3633006" cy="661538"/>
            </a:xfrm>
            <a:prstGeom prst="roundRect">
              <a:avLst/>
            </a:prstGeom>
            <a:grpFill/>
          </p:spPr>
          <p:style>
            <a:lnRef idx="2">
              <a:schemeClr val="accent2">
                <a:shade val="80000"/>
                <a:hueOff val="-35872"/>
                <a:satOff val="-4024"/>
                <a:lumOff val="2568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5"/>
            <p:cNvSpPr/>
            <p:nvPr/>
          </p:nvSpPr>
          <p:spPr>
            <a:xfrm>
              <a:off x="3789565" y="4315376"/>
              <a:ext cx="3568418" cy="59695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fa-IR" sz="2400" kern="1200" dirty="0" smtClean="0">
                  <a:solidFill>
                    <a:schemeClr val="bg1"/>
                  </a:solidFill>
                  <a:cs typeface="B Traffic" pitchFamily="2" charset="-78"/>
                </a:rPr>
                <a:t>5. پيامبر در پرتو تعاليم اسلام نظام اجتماعي و حكومتي خود را بر پايه تعاون و همكاري دولت و ملت قرار داد. </a:t>
              </a:r>
              <a:endParaRPr lang="en-US" sz="2400" kern="1200" dirty="0">
                <a:solidFill>
                  <a:schemeClr val="bg1"/>
                </a:solidFill>
                <a:cs typeface="B Traffic" pitchFamily="2" charset="-78"/>
              </a:endParaRPr>
            </a:p>
          </p:txBody>
        </p:sp>
      </p:grpSp>
      <p:pic>
        <p:nvPicPr>
          <p:cNvPr id="27" name="Picture 2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87" y="9098"/>
            <a:ext cx="1725502" cy="1852037"/>
          </a:xfrm>
          <a:prstGeom prst="rect">
            <a:avLst/>
          </a:prstGeom>
        </p:spPr>
      </p:pic>
    </p:spTree>
    <p:extLst>
      <p:ext uri="{BB962C8B-B14F-4D97-AF65-F5344CB8AC3E}">
        <p14:creationId xmlns:p14="http://schemas.microsoft.com/office/powerpoint/2010/main" xmlns="" val="31773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05000" y="228378"/>
            <a:ext cx="6324600"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400" dirty="0" smtClean="0">
                <a:solidFill>
                  <a:schemeClr val="tx1"/>
                </a:solidFill>
                <a:cs typeface="B Homa" pitchFamily="2" charset="-78"/>
              </a:rPr>
              <a:t>6.مطرح كردن قانون و قدرت اجرايي در كنار اخلاق</a:t>
            </a:r>
            <a:endParaRPr lang="en-US" sz="2400" dirty="0">
              <a:solidFill>
                <a:schemeClr val="tx1"/>
              </a:solidFill>
              <a:cs typeface="B Homa" pitchFamily="2" charset="-78"/>
            </a:endParaRPr>
          </a:p>
        </p:txBody>
      </p:sp>
      <p:sp>
        <p:nvSpPr>
          <p:cNvPr id="9" name="Teardrop 8"/>
          <p:cNvSpPr/>
          <p:nvPr/>
        </p:nvSpPr>
        <p:spPr>
          <a:xfrm flipH="1" flipV="1">
            <a:off x="7655281" y="191803"/>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0" name="Picture 9" descr="C:\Users\satari\Desktop\انديشه 1 عكسها\png\uzdfghrl.png"/>
          <p:cNvPicPr>
            <a:picLocks noChangeAspect="1" noChangeArrowheads="1"/>
          </p:cNvPicPr>
          <p:nvPr/>
        </p:nvPicPr>
        <p:blipFill>
          <a:blip r:embed="rId2" cstate="print"/>
          <a:srcRect/>
          <a:stretch>
            <a:fillRect/>
          </a:stretch>
        </p:blipFill>
        <p:spPr bwMode="auto">
          <a:xfrm rot="2569557">
            <a:off x="7716967" y="259620"/>
            <a:ext cx="872852" cy="852774"/>
          </a:xfrm>
          <a:prstGeom prst="rect">
            <a:avLst/>
          </a:prstGeom>
          <a:noFill/>
          <a:ln>
            <a:noFill/>
          </a:ln>
        </p:spPr>
      </p:pic>
      <p:sp>
        <p:nvSpPr>
          <p:cNvPr id="11" name="Teardrop 10"/>
          <p:cNvSpPr/>
          <p:nvPr/>
        </p:nvSpPr>
        <p:spPr>
          <a:xfrm flipV="1">
            <a:off x="1482756" y="191167"/>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12" name="Picture 9" descr="C:\Users\satari\Desktop\انديشه 1 عكسها\png\uzdfghrl.png"/>
          <p:cNvPicPr>
            <a:picLocks noChangeAspect="1" noChangeArrowheads="1"/>
          </p:cNvPicPr>
          <p:nvPr/>
        </p:nvPicPr>
        <p:blipFill>
          <a:blip r:embed="rId2" cstate="print"/>
          <a:srcRect/>
          <a:stretch>
            <a:fillRect/>
          </a:stretch>
        </p:blipFill>
        <p:spPr bwMode="auto">
          <a:xfrm rot="19030443" flipH="1">
            <a:off x="1544442" y="258984"/>
            <a:ext cx="872852" cy="852774"/>
          </a:xfrm>
          <a:prstGeom prst="rect">
            <a:avLst/>
          </a:prstGeom>
          <a:noFill/>
          <a:ln>
            <a:noFill/>
          </a:ln>
        </p:spPr>
      </p:pic>
      <p:grpSp>
        <p:nvGrpSpPr>
          <p:cNvPr id="13" name="Group 12"/>
          <p:cNvGrpSpPr/>
          <p:nvPr/>
        </p:nvGrpSpPr>
        <p:grpSpPr>
          <a:xfrm>
            <a:off x="1157947" y="2010092"/>
            <a:ext cx="7452653" cy="1255101"/>
            <a:chOff x="2304611" y="275722"/>
            <a:chExt cx="4016323" cy="1255101"/>
          </a:xfrm>
          <a:solidFill>
            <a:schemeClr val="accent4">
              <a:lumMod val="40000"/>
              <a:lumOff val="60000"/>
            </a:schemeClr>
          </a:solidFill>
        </p:grpSpPr>
        <p:sp>
          <p:nvSpPr>
            <p:cNvPr id="23" name="Rectangle 22"/>
            <p:cNvSpPr/>
            <p:nvPr/>
          </p:nvSpPr>
          <p:spPr>
            <a:xfrm>
              <a:off x="2304611" y="275722"/>
              <a:ext cx="4016323" cy="1255101"/>
            </a:xfrm>
            <a:prstGeom prst="rect">
              <a:avLst/>
            </a:prstGeom>
            <a:grpFill/>
          </p:spPr>
          <p:style>
            <a:lnRef idx="1">
              <a:schemeClr val="accent4">
                <a:hueOff val="0"/>
                <a:satOff val="0"/>
                <a:lumOff val="0"/>
                <a:alphaOff val="0"/>
              </a:schemeClr>
            </a:lnRef>
            <a:fillRef idx="1">
              <a:schemeClr val="accent4">
                <a:alpha val="40000"/>
                <a:tint val="40000"/>
                <a:hueOff val="0"/>
                <a:satOff val="0"/>
                <a:lumOff val="0"/>
                <a:alphaOff val="0"/>
              </a:schemeClr>
            </a:fillRef>
            <a:effectRef idx="0">
              <a:schemeClr val="accent4">
                <a:alpha val="4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2304611" y="275722"/>
              <a:ext cx="4016323" cy="125510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0122"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smtClean="0">
                  <a:cs typeface="B Traffic" pitchFamily="2" charset="-78"/>
                </a:rPr>
                <a:t>1- كاهش اختلافات مالي و معيشتي با تعيين شرايط براي مالكيت، مصرف و تصرف در دارايي</a:t>
              </a:r>
              <a:endParaRPr lang="en-US" sz="2400" kern="1200" dirty="0">
                <a:cs typeface="B Traffic" pitchFamily="2" charset="-78"/>
              </a:endParaRPr>
            </a:p>
          </p:txBody>
        </p:sp>
      </p:grpSp>
      <p:sp>
        <p:nvSpPr>
          <p:cNvPr id="14" name="Rectangle 13"/>
          <p:cNvSpPr/>
          <p:nvPr/>
        </p:nvSpPr>
        <p:spPr>
          <a:xfrm>
            <a:off x="990600" y="1828800"/>
            <a:ext cx="878570" cy="1317856"/>
          </a:xfrm>
          <a:prstGeom prst="rect">
            <a:avLst/>
          </a:prstGeom>
          <a:solidFill>
            <a:schemeClr val="accent4">
              <a:lumMod val="60000"/>
              <a:lumOff val="40000"/>
            </a:schemeClr>
          </a:solidFill>
        </p:spPr>
        <p:style>
          <a:lnRef idx="2">
            <a:schemeClr val="accent4">
              <a:shade val="80000"/>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157947" y="3590125"/>
            <a:ext cx="7452653" cy="1255101"/>
            <a:chOff x="2304611" y="1855755"/>
            <a:chExt cx="4016323" cy="1255101"/>
          </a:xfrm>
          <a:solidFill>
            <a:schemeClr val="accent4">
              <a:lumMod val="60000"/>
              <a:lumOff val="40000"/>
            </a:schemeClr>
          </a:solidFill>
        </p:grpSpPr>
        <p:sp>
          <p:nvSpPr>
            <p:cNvPr id="21" name="Rectangle 20"/>
            <p:cNvSpPr/>
            <p:nvPr/>
          </p:nvSpPr>
          <p:spPr>
            <a:xfrm>
              <a:off x="2304611" y="1855755"/>
              <a:ext cx="4016323" cy="1255101"/>
            </a:xfrm>
            <a:prstGeom prst="rect">
              <a:avLst/>
            </a:prstGeom>
            <a:grpFill/>
          </p:spPr>
          <p:style>
            <a:lnRef idx="1">
              <a:schemeClr val="accent4">
                <a:hueOff val="0"/>
                <a:satOff val="0"/>
                <a:lumOff val="0"/>
                <a:alphaOff val="0"/>
              </a:schemeClr>
            </a:lnRef>
            <a:fillRef idx="1">
              <a:schemeClr val="accent4">
                <a:alpha val="40000"/>
                <a:tint val="40000"/>
                <a:hueOff val="0"/>
                <a:satOff val="0"/>
                <a:lumOff val="0"/>
                <a:alphaOff val="0"/>
              </a:schemeClr>
            </a:fillRef>
            <a:effectRef idx="0">
              <a:schemeClr val="accent4">
                <a:alpha val="4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2304611" y="1855755"/>
              <a:ext cx="4016323" cy="125510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0122"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cs typeface="B Traffic" pitchFamily="2" charset="-78"/>
                </a:rPr>
                <a:t>2- به منظور جلوگيري از دست به دست گشتن ثروت در ميان گروه خاص در كنار ماليات های واجب،نوعی ماليات داوطلبانه(صدقه) را نيز تاكيد كردند.</a:t>
              </a:r>
              <a:endParaRPr lang="en-US" sz="2400" kern="1200" dirty="0">
                <a:cs typeface="B Traffic" pitchFamily="2" charset="-78"/>
              </a:endParaRPr>
            </a:p>
          </p:txBody>
        </p:sp>
      </p:grpSp>
      <p:sp>
        <p:nvSpPr>
          <p:cNvPr id="16" name="Rectangle 15"/>
          <p:cNvSpPr/>
          <p:nvPr/>
        </p:nvSpPr>
        <p:spPr>
          <a:xfrm>
            <a:off x="990600" y="3408833"/>
            <a:ext cx="878570" cy="1317856"/>
          </a:xfrm>
          <a:prstGeom prst="rect">
            <a:avLst/>
          </a:prstGeom>
          <a:solidFill>
            <a:schemeClr val="accent4">
              <a:lumMod val="75000"/>
            </a:schemeClr>
          </a:solidFill>
        </p:spPr>
        <p:style>
          <a:lnRef idx="2">
            <a:schemeClr val="accent4">
              <a:shade val="80000"/>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lt1">
              <a:hueOff val="0"/>
              <a:satOff val="0"/>
              <a:lumOff val="0"/>
              <a:alphaOff val="0"/>
            </a:schemeClr>
          </a:fontRef>
        </p:style>
      </p:sp>
      <p:grpSp>
        <p:nvGrpSpPr>
          <p:cNvPr id="17" name="Group 16"/>
          <p:cNvGrpSpPr/>
          <p:nvPr/>
        </p:nvGrpSpPr>
        <p:grpSpPr>
          <a:xfrm>
            <a:off x="1157947" y="5170158"/>
            <a:ext cx="7452653" cy="1255101"/>
            <a:chOff x="2304611" y="3435788"/>
            <a:chExt cx="4016323" cy="1255101"/>
          </a:xfrm>
          <a:solidFill>
            <a:schemeClr val="accent4">
              <a:lumMod val="75000"/>
            </a:schemeClr>
          </a:solidFill>
        </p:grpSpPr>
        <p:sp>
          <p:nvSpPr>
            <p:cNvPr id="19" name="Rectangle 18"/>
            <p:cNvSpPr/>
            <p:nvPr/>
          </p:nvSpPr>
          <p:spPr>
            <a:xfrm>
              <a:off x="2304611" y="3435788"/>
              <a:ext cx="4016323" cy="1255101"/>
            </a:xfrm>
            <a:prstGeom prst="rect">
              <a:avLst/>
            </a:prstGeom>
            <a:grpFill/>
          </p:spPr>
          <p:style>
            <a:lnRef idx="1">
              <a:schemeClr val="accent4">
                <a:hueOff val="0"/>
                <a:satOff val="0"/>
                <a:lumOff val="0"/>
                <a:alphaOff val="0"/>
              </a:schemeClr>
            </a:lnRef>
            <a:fillRef idx="1">
              <a:schemeClr val="accent4">
                <a:alpha val="40000"/>
                <a:tint val="40000"/>
                <a:hueOff val="0"/>
                <a:satOff val="0"/>
                <a:lumOff val="0"/>
                <a:alphaOff val="0"/>
              </a:schemeClr>
            </a:fillRef>
            <a:effectRef idx="0">
              <a:schemeClr val="accent4">
                <a:alpha val="40000"/>
                <a:tint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2304611" y="3435788"/>
              <a:ext cx="4016323" cy="125510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0122"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bg1"/>
                  </a:solidFill>
                  <a:cs typeface="B Traffic" pitchFamily="2" charset="-78"/>
                </a:rPr>
                <a:t>مطرح كردن جهاد با هدف و غايت رضايت پروردگار  </a:t>
              </a:r>
              <a:endParaRPr lang="en-US" sz="2400" kern="1200" dirty="0">
                <a:solidFill>
                  <a:schemeClr val="bg1"/>
                </a:solidFill>
                <a:cs typeface="B Traffic" pitchFamily="2" charset="-78"/>
              </a:endParaRPr>
            </a:p>
          </p:txBody>
        </p:sp>
      </p:grpSp>
      <p:sp>
        <p:nvSpPr>
          <p:cNvPr id="18" name="Rectangle 17"/>
          <p:cNvSpPr/>
          <p:nvPr/>
        </p:nvSpPr>
        <p:spPr>
          <a:xfrm>
            <a:off x="990600" y="4988866"/>
            <a:ext cx="878570" cy="1317856"/>
          </a:xfrm>
          <a:prstGeom prst="rect">
            <a:avLst/>
          </a:prstGeom>
          <a:solidFill>
            <a:schemeClr val="accent4">
              <a:lumMod val="50000"/>
            </a:schemeClr>
          </a:solidFill>
        </p:spPr>
        <p:style>
          <a:lnRef idx="2">
            <a:schemeClr val="accent4">
              <a:shade val="80000"/>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lt1">
              <a:hueOff val="0"/>
              <a:satOff val="0"/>
              <a:lumOff val="0"/>
              <a:alphaOff val="0"/>
            </a:schemeClr>
          </a:fontRef>
        </p:style>
      </p:sp>
      <p:pic>
        <p:nvPicPr>
          <p:cNvPr id="25" name="Picture 2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299533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ttari\Desktop\940531170-13.jpg"/>
          <p:cNvPicPr>
            <a:picLocks noChangeAspect="1" noChangeArrowheads="1"/>
          </p:cNvPicPr>
          <p:nvPr/>
        </p:nvPicPr>
        <p:blipFill>
          <a:blip r:embed="rId2"/>
          <a:srcRect l="16667" r="-3333" b="9025"/>
          <a:stretch>
            <a:fillRect/>
          </a:stretch>
        </p:blipFill>
        <p:spPr bwMode="auto">
          <a:xfrm>
            <a:off x="457200" y="1447800"/>
            <a:ext cx="8686800" cy="5410200"/>
          </a:xfrm>
          <a:prstGeom prst="rect">
            <a:avLst/>
          </a:prstGeom>
          <a:noFill/>
        </p:spPr>
      </p:pic>
      <p:pic>
        <p:nvPicPr>
          <p:cNvPr id="10" name="Picture 2" descr="C:\Users\ghiyasvand\Desktop\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304800" y="5029200"/>
            <a:ext cx="1981200" cy="1967961"/>
          </a:xfrm>
          <a:prstGeom prst="rect">
            <a:avLst/>
          </a:prstGeom>
          <a:noFill/>
        </p:spPr>
      </p:pic>
      <p:pic>
        <p:nvPicPr>
          <p:cNvPr id="11" name="Picture 2" descr="C:\Users\ghiyasvand\Desktop\png\يبفurl.pn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7162800" y="5105400"/>
            <a:ext cx="1981200" cy="1967961"/>
          </a:xfrm>
          <a:prstGeom prst="rect">
            <a:avLst/>
          </a:prstGeom>
          <a:noFill/>
        </p:spPr>
      </p:pic>
      <p:pic>
        <p:nvPicPr>
          <p:cNvPr id="8"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524000" y="152400"/>
            <a:ext cx="1981200" cy="1967961"/>
          </a:xfrm>
          <a:prstGeom prst="rect">
            <a:avLst/>
          </a:prstGeom>
          <a:noFill/>
        </p:spPr>
      </p:pic>
      <p:pic>
        <p:nvPicPr>
          <p:cNvPr id="7"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6934200" y="152400"/>
            <a:ext cx="1981200" cy="1967961"/>
          </a:xfrm>
          <a:prstGeom prst="rect">
            <a:avLst/>
          </a:prstGeom>
          <a:noFill/>
        </p:spPr>
      </p:pic>
      <p:sp>
        <p:nvSpPr>
          <p:cNvPr id="4" name="Plaque 3"/>
          <p:cNvSpPr/>
          <p:nvPr/>
        </p:nvSpPr>
        <p:spPr>
          <a:xfrm>
            <a:off x="2345160" y="1295400"/>
            <a:ext cx="5732040" cy="3581400"/>
          </a:xfrm>
          <a:prstGeom prst="plaque">
            <a:avLst>
              <a:gd name="adj" fmla="val 19502"/>
            </a:avLst>
          </a:prstGeom>
          <a:solidFill>
            <a:srgbClr val="F8A45E"/>
          </a:solidFill>
        </p:spPr>
        <p:style>
          <a:lnRef idx="0">
            <a:schemeClr val="accent6"/>
          </a:lnRef>
          <a:fillRef idx="3">
            <a:schemeClr val="accent6"/>
          </a:fillRef>
          <a:effectRef idx="3">
            <a:schemeClr val="accent6"/>
          </a:effectRef>
          <a:fontRef idx="minor">
            <a:schemeClr val="lt1"/>
          </a:fontRef>
        </p:style>
        <p:txBody>
          <a:bodyPr lIns="274320" tIns="0" rIns="640080" bIns="91440" rtlCol="0" anchor="ctr"/>
          <a:lstStyle/>
          <a:p>
            <a:pPr algn="justLow" rtl="1">
              <a:buNone/>
            </a:pPr>
            <a:r>
              <a:rPr lang="fa-IR" sz="2400" dirty="0">
                <a:solidFill>
                  <a:schemeClr val="tx1"/>
                </a:solidFill>
                <a:cs typeface="B Traffic" pitchFamily="2" charset="-78"/>
              </a:rPr>
              <a:t> </a:t>
            </a:r>
            <a:r>
              <a:rPr lang="fa-IR" sz="2400" b="1" dirty="0">
                <a:solidFill>
                  <a:schemeClr val="tx1"/>
                </a:solidFill>
                <a:cs typeface="B Traffic" pitchFamily="2" charset="-78"/>
              </a:rPr>
              <a:t>زمينه ها و علل گسترش اسلام: </a:t>
            </a:r>
            <a:r>
              <a:rPr lang="fa-IR" sz="2400" dirty="0">
                <a:solidFill>
                  <a:schemeClr val="tx1"/>
                </a:solidFill>
                <a:cs typeface="B Traffic" pitchFamily="2" charset="-78"/>
              </a:rPr>
              <a:t>حکومت ملوک الطوایفی،زندگی قبیله ای ونقش محوری شیخ قبیله، نبودسلطه </a:t>
            </a:r>
            <a:r>
              <a:rPr lang="fa-IR" sz="2400" dirty="0" smtClean="0">
                <a:solidFill>
                  <a:schemeClr val="tx1"/>
                </a:solidFill>
                <a:cs typeface="B Traffic" pitchFamily="2" charset="-78"/>
              </a:rPr>
              <a:t>خارجی،وضعیت </a:t>
            </a:r>
            <a:r>
              <a:rPr lang="fa-IR" sz="2400" dirty="0">
                <a:solidFill>
                  <a:schemeClr val="tx1"/>
                </a:solidFill>
                <a:cs typeface="B Traffic" pitchFamily="2" charset="-78"/>
              </a:rPr>
              <a:t>ممتازمکه از نظر تقدس، امن بودن، مرکزیت تجاری،ویژگی های عرب </a:t>
            </a:r>
            <a:r>
              <a:rPr lang="fa-IR" sz="2400" dirty="0" smtClean="0">
                <a:solidFill>
                  <a:schemeClr val="tx1"/>
                </a:solidFill>
                <a:cs typeface="B Traffic" pitchFamily="2" charset="-78"/>
              </a:rPr>
              <a:t>ها</a:t>
            </a:r>
            <a:endParaRPr lang="fa-IR" sz="2400" dirty="0">
              <a:solidFill>
                <a:schemeClr val="tx1"/>
              </a:solidFill>
              <a:cs typeface="B Traffic" pitchFamily="2" charset="-78"/>
            </a:endParaRPr>
          </a:p>
        </p:txBody>
      </p:sp>
      <p:sp>
        <p:nvSpPr>
          <p:cNvPr id="5" name="Up Ribbon 4"/>
          <p:cNvSpPr/>
          <p:nvPr/>
        </p:nvSpPr>
        <p:spPr>
          <a:xfrm>
            <a:off x="1894384" y="476672"/>
            <a:ext cx="6696744" cy="1152128"/>
          </a:xfrm>
          <a:prstGeom prst="ribbon2">
            <a:avLst>
              <a:gd name="adj1" fmla="val 16667"/>
              <a:gd name="adj2" fmla="val 6777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a-IR" sz="3200" dirty="0">
                <a:solidFill>
                  <a:schemeClr val="tx1"/>
                </a:solidFill>
                <a:cs typeface="B Homa" pitchFamily="2" charset="-78"/>
              </a:rPr>
              <a:t>علل وعوامل گسترش اسلام</a:t>
            </a:r>
            <a:endParaRPr lang="en-US" sz="3200" dirty="0">
              <a:solidFill>
                <a:schemeClr val="tx1"/>
              </a:solidFill>
              <a:cs typeface="B Homa" pitchFamily="2" charset="-78"/>
            </a:endParaRPr>
          </a:p>
        </p:txBody>
      </p:sp>
      <p:sp>
        <p:nvSpPr>
          <p:cNvPr id="9" name="Plaque 8"/>
          <p:cNvSpPr/>
          <p:nvPr/>
        </p:nvSpPr>
        <p:spPr>
          <a:xfrm>
            <a:off x="2362200" y="4495800"/>
            <a:ext cx="5732040" cy="1524000"/>
          </a:xfrm>
          <a:prstGeom prst="plaque">
            <a:avLst>
              <a:gd name="adj" fmla="val 41065"/>
            </a:avLst>
          </a:prstGeom>
          <a:solidFill>
            <a:srgbClr val="F58427"/>
          </a:solidFill>
        </p:spPr>
        <p:style>
          <a:lnRef idx="0">
            <a:schemeClr val="accent6"/>
          </a:lnRef>
          <a:fillRef idx="3">
            <a:schemeClr val="accent6"/>
          </a:fillRef>
          <a:effectRef idx="3">
            <a:schemeClr val="accent6"/>
          </a:effectRef>
          <a:fontRef idx="minor">
            <a:schemeClr val="lt1"/>
          </a:fontRef>
        </p:style>
        <p:txBody>
          <a:bodyPr rtlCol="0" anchor="ctr"/>
          <a:lstStyle/>
          <a:p>
            <a:pPr algn="ctr" rtl="1">
              <a:buNone/>
            </a:pPr>
            <a:r>
              <a:rPr lang="fa-IR" sz="3200" dirty="0" smtClean="0">
                <a:solidFill>
                  <a:schemeClr val="tx1"/>
                </a:solidFill>
                <a:cs typeface="B Traffic" pitchFamily="2" charset="-78"/>
              </a:rPr>
              <a:t>دعوت </a:t>
            </a:r>
            <a:r>
              <a:rPr lang="fa-IR" sz="3200" dirty="0">
                <a:solidFill>
                  <a:schemeClr val="tx1"/>
                </a:solidFill>
                <a:cs typeface="B Traffic" pitchFamily="2" charset="-78"/>
              </a:rPr>
              <a:t>اسلام مبتني بر سه اصل</a:t>
            </a:r>
            <a:r>
              <a:rPr lang="fa-IR" sz="3200" dirty="0" smtClean="0">
                <a:solidFill>
                  <a:schemeClr val="tx1"/>
                </a:solidFill>
                <a:cs typeface="B Traffic" pitchFamily="2" charset="-78"/>
              </a:rPr>
              <a:t>:</a:t>
            </a:r>
            <a:endParaRPr lang="en-US" sz="3200" dirty="0" smtClean="0">
              <a:solidFill>
                <a:schemeClr val="tx1"/>
              </a:solidFill>
              <a:cs typeface="B Traffic" pitchFamily="2" charset="-78"/>
            </a:endParaRPr>
          </a:p>
          <a:p>
            <a:pPr algn="ctr" rtl="1">
              <a:buNone/>
            </a:pPr>
            <a:r>
              <a:rPr lang="fa-IR" sz="2400" dirty="0" smtClean="0">
                <a:solidFill>
                  <a:schemeClr val="tx1"/>
                </a:solidFill>
                <a:cs typeface="B Traffic" pitchFamily="2" charset="-78"/>
              </a:rPr>
              <a:t>حكمت</a:t>
            </a:r>
            <a:r>
              <a:rPr lang="fa-IR" sz="2400" dirty="0">
                <a:solidFill>
                  <a:schemeClr val="tx1"/>
                </a:solidFill>
                <a:cs typeface="B Traffic" pitchFamily="2" charset="-78"/>
              </a:rPr>
              <a:t>، پند نيكو ومجادله احسن است</a:t>
            </a:r>
            <a:endParaRPr lang="en-US" sz="2400" dirty="0">
              <a:solidFill>
                <a:schemeClr val="tx1"/>
              </a:solidFill>
              <a:cs typeface="B Traffic" pitchFamily="2" charset="-78"/>
            </a:endParaRPr>
          </a:p>
        </p:txBody>
      </p:sp>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 y="9099"/>
            <a:ext cx="1289713" cy="1384290"/>
          </a:xfrm>
          <a:prstGeom prst="rect">
            <a:avLst/>
          </a:prstGeom>
        </p:spPr>
      </p:pic>
    </p:spTree>
    <p:extLst>
      <p:ext uri="{BB962C8B-B14F-4D97-AF65-F5344CB8AC3E}">
        <p14:creationId xmlns:p14="http://schemas.microsoft.com/office/powerpoint/2010/main" xmlns="" val="400790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35"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style.rotation</p:attrName>
                                        </p:attrNameLst>
                                      </p:cBhvr>
                                      <p:tavLst>
                                        <p:tav tm="0">
                                          <p:val>
                                            <p:fltVal val="720"/>
                                          </p:val>
                                        </p:tav>
                                        <p:tav tm="100000">
                                          <p:val>
                                            <p:fltVal val="0"/>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anim calcmode="lin" valueType="num">
                                      <p:cBhvr>
                                        <p:cTn id="24" dur="2000" fill="hold"/>
                                        <p:tgtEl>
                                          <p:spTgt spid="11"/>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style.rotation</p:attrName>
                                        </p:attrNameLst>
                                      </p:cBhvr>
                                      <p:tavLst>
                                        <p:tav tm="0">
                                          <p:val>
                                            <p:fltVal val="720"/>
                                          </p:val>
                                        </p:tav>
                                        <p:tav tm="100000">
                                          <p:val>
                                            <p:fltVal val="0"/>
                                          </p:val>
                                        </p:tav>
                                      </p:tavLst>
                                    </p:anim>
                                    <p:anim calcmode="lin" valueType="num">
                                      <p:cBhvr>
                                        <p:cTn id="29" dur="2000" fill="hold"/>
                                        <p:tgtEl>
                                          <p:spTgt spid="10"/>
                                        </p:tgtEl>
                                        <p:attrNameLst>
                                          <p:attrName>ppt_h</p:attrName>
                                        </p:attrNameLst>
                                      </p:cBhvr>
                                      <p:tavLst>
                                        <p:tav tm="0">
                                          <p:val>
                                            <p:fltVal val="0"/>
                                          </p:val>
                                        </p:tav>
                                        <p:tav tm="100000">
                                          <p:val>
                                            <p:strVal val="#ppt_h"/>
                                          </p:val>
                                        </p:tav>
                                      </p:tavLst>
                                    </p:anim>
                                    <p:anim calcmode="lin" valueType="num">
                                      <p:cBhvr>
                                        <p:cTn id="30"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6248400" y="3581400"/>
            <a:ext cx="2667000" cy="2649181"/>
          </a:xfrm>
          <a:prstGeom prst="rect">
            <a:avLst/>
          </a:prstGeom>
          <a:noFill/>
        </p:spPr>
      </p:pic>
      <p:pic>
        <p:nvPicPr>
          <p:cNvPr id="10"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62000" y="3657600"/>
            <a:ext cx="2667000" cy="2649181"/>
          </a:xfrm>
          <a:prstGeom prst="rect">
            <a:avLst/>
          </a:prstGeom>
          <a:noFill/>
        </p:spPr>
      </p:pic>
      <p:sp>
        <p:nvSpPr>
          <p:cNvPr id="5" name="Title 1"/>
          <p:cNvSpPr>
            <a:spLocks noGrp="1"/>
          </p:cNvSpPr>
          <p:nvPr>
            <p:ph type="title"/>
          </p:nvPr>
        </p:nvSpPr>
        <p:spPr>
          <a:xfrm>
            <a:off x="381000" y="152400"/>
            <a:ext cx="8534400" cy="10668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lvl="0" algn="l" rtl="1"/>
            <a:r>
              <a:rPr lang="fa-IR" sz="2500" dirty="0" smtClean="0">
                <a:solidFill>
                  <a:schemeClr val="bg1"/>
                </a:solidFill>
                <a:cs typeface="B Traffic" pitchFamily="2" charset="-78"/>
              </a:rPr>
              <a:t>4. شناخت احکام شرعی، چگونگی و مراحل وجوب و مشروعیت آنها.</a:t>
            </a:r>
            <a:endParaRPr lang="en-US" sz="2500" dirty="0" smtClean="0">
              <a:solidFill>
                <a:schemeClr val="bg1"/>
              </a:solidFill>
              <a:cs typeface="B Traffic" pitchFamily="2" charset="-78"/>
            </a:endParaRPr>
          </a:p>
        </p:txBody>
      </p:sp>
      <p:pic>
        <p:nvPicPr>
          <p:cNvPr id="7" name="Picture 2" descr="C:\Users\satari\Desktop\انديشه 1 عكسها\png\AN071TR.PNG"/>
          <p:cNvPicPr>
            <a:picLocks noChangeAspect="1" noChangeArrowheads="1"/>
          </p:cNvPicPr>
          <p:nvPr/>
        </p:nvPicPr>
        <p:blipFill>
          <a:blip r:embed="rId3"/>
          <a:srcRect b="9486"/>
          <a:stretch>
            <a:fillRect/>
          </a:stretch>
        </p:blipFill>
        <p:spPr bwMode="auto">
          <a:xfrm>
            <a:off x="7772400" y="386245"/>
            <a:ext cx="804291" cy="680555"/>
          </a:xfrm>
          <a:prstGeom prst="rect">
            <a:avLst/>
          </a:prstGeom>
          <a:noFill/>
        </p:spPr>
      </p:pic>
      <p:sp>
        <p:nvSpPr>
          <p:cNvPr id="8" name="Title 1"/>
          <p:cNvSpPr txBox="1">
            <a:spLocks/>
          </p:cNvSpPr>
          <p:nvPr/>
        </p:nvSpPr>
        <p:spPr>
          <a:xfrm>
            <a:off x="381000" y="1371600"/>
            <a:ext cx="85344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algn="r" rtl="1"/>
            <a:r>
              <a:rPr lang="fa-IR" sz="2800" dirty="0" smtClean="0">
                <a:solidFill>
                  <a:schemeClr val="bg1"/>
                </a:solidFill>
                <a:cs typeface="B Traffic" pitchFamily="2" charset="-78"/>
              </a:rPr>
              <a:t>5. آگاهی وظیفه ملی ماست چراکه سرنوشت مردم مسلمان ایران </a:t>
            </a:r>
            <a:endParaRPr lang="en-US" sz="2800" dirty="0" smtClean="0">
              <a:solidFill>
                <a:schemeClr val="bg1"/>
              </a:solidFill>
              <a:cs typeface="B Traffic" pitchFamily="2" charset="-78"/>
            </a:endParaRPr>
          </a:p>
          <a:p>
            <a:pPr lvl="0" algn="r" rtl="1"/>
            <a:r>
              <a:rPr lang="fa-IR" sz="2800" dirty="0" smtClean="0">
                <a:solidFill>
                  <a:schemeClr val="bg1"/>
                </a:solidFill>
                <a:cs typeface="B Traffic" pitchFamily="2" charset="-78"/>
              </a:rPr>
              <a:t>با اسلام و ارزش های دینی گره خورده است.</a:t>
            </a:r>
          </a:p>
        </p:txBody>
      </p:sp>
      <p:pic>
        <p:nvPicPr>
          <p:cNvPr id="9" name="Picture 2" descr="C:\Users\satari\Desktop\انديشه 1 عكسها\png\AN071TR.PNG"/>
          <p:cNvPicPr>
            <a:picLocks noChangeAspect="1" noChangeArrowheads="1"/>
          </p:cNvPicPr>
          <p:nvPr/>
        </p:nvPicPr>
        <p:blipFill>
          <a:blip r:embed="rId3"/>
          <a:srcRect b="9486"/>
          <a:stretch>
            <a:fillRect/>
          </a:stretch>
        </p:blipFill>
        <p:spPr bwMode="auto">
          <a:xfrm flipH="1">
            <a:off x="457200" y="2045676"/>
            <a:ext cx="838200" cy="709247"/>
          </a:xfrm>
          <a:prstGeom prst="rect">
            <a:avLst/>
          </a:prstGeom>
          <a:noFill/>
        </p:spPr>
      </p:pic>
      <p:pic>
        <p:nvPicPr>
          <p:cNvPr id="2050" name="Picture 2" descr="C:\Users\hamidi.t\Desktop\139404271337525525717334.jpg"/>
          <p:cNvPicPr>
            <a:picLocks noChangeAspect="1" noChangeArrowheads="1"/>
          </p:cNvPicPr>
          <p:nvPr/>
        </p:nvPicPr>
        <p:blipFill>
          <a:blip r:embed="rId4"/>
          <a:srcRect/>
          <a:stretch>
            <a:fillRect/>
          </a:stretch>
        </p:blipFill>
        <p:spPr bwMode="auto">
          <a:xfrm>
            <a:off x="0" y="2819400"/>
            <a:ext cx="4596625" cy="4038600"/>
          </a:xfrm>
          <a:prstGeom prst="rect">
            <a:avLst/>
          </a:prstGeom>
          <a:noFill/>
        </p:spPr>
      </p:pic>
      <p:pic>
        <p:nvPicPr>
          <p:cNvPr id="2" name="Picture 2" descr="C:\Users\sattari\Desktop\عکس 5\prayer-and-acts-of-first-night-rajab.jpg"/>
          <p:cNvPicPr>
            <a:picLocks noChangeAspect="1" noChangeArrowheads="1"/>
          </p:cNvPicPr>
          <p:nvPr/>
        </p:nvPicPr>
        <p:blipFill>
          <a:blip r:embed="rId5"/>
          <a:srcRect t="-1735" b="11534"/>
          <a:stretch>
            <a:fillRect/>
          </a:stretch>
        </p:blipFill>
        <p:spPr bwMode="auto">
          <a:xfrm>
            <a:off x="4572000" y="2743200"/>
            <a:ext cx="4572000" cy="411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par>
                                <p:cTn id="17" presetID="3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style.rotation</p:attrName>
                                        </p:attrNameLst>
                                      </p:cBhvr>
                                      <p:tavLst>
                                        <p:tav tm="0">
                                          <p:val>
                                            <p:fltVal val="720"/>
                                          </p:val>
                                        </p:tav>
                                        <p:tav tm="100000">
                                          <p:val>
                                            <p:fltVal val="0"/>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 calcmode="lin" valueType="num">
                                      <p:cBhvr>
                                        <p:cTn id="22" dur="2000" fill="hold"/>
                                        <p:tgtEl>
                                          <p:spTgt spid="10"/>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anim calcmode="lin" valueType="num">
                                      <p:cBhvr>
                                        <p:cTn id="26" dur="2000" fill="hold"/>
                                        <p:tgtEl>
                                          <p:spTgt spid="11"/>
                                        </p:tgtEl>
                                        <p:attrNameLst>
                                          <p:attrName>style.rotation</p:attrName>
                                        </p:attrNameLst>
                                      </p:cBhvr>
                                      <p:tavLst>
                                        <p:tav tm="0">
                                          <p:val>
                                            <p:fltVal val="720"/>
                                          </p:val>
                                        </p:tav>
                                        <p:tav tm="100000">
                                          <p:val>
                                            <p:fltVal val="0"/>
                                          </p:val>
                                        </p:tav>
                                      </p:tavLst>
                                    </p:anim>
                                    <p:anim calcmode="lin" valueType="num">
                                      <p:cBhvr>
                                        <p:cTn id="27" dur="2000" fill="hold"/>
                                        <p:tgtEl>
                                          <p:spTgt spid="11"/>
                                        </p:tgtEl>
                                        <p:attrNameLst>
                                          <p:attrName>ppt_h</p:attrName>
                                        </p:attrNameLst>
                                      </p:cBhvr>
                                      <p:tavLst>
                                        <p:tav tm="0">
                                          <p:val>
                                            <p:fltVal val="0"/>
                                          </p:val>
                                        </p:tav>
                                        <p:tav tm="100000">
                                          <p:val>
                                            <p:strVal val="#ppt_h"/>
                                          </p:val>
                                        </p:tav>
                                      </p:tavLst>
                                    </p:anim>
                                    <p:anim calcmode="lin" valueType="num">
                                      <p:cBhvr>
                                        <p:cTn id="28"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ttari\Desktop\imagesIAXYI4RO.jpg"/>
          <p:cNvPicPr>
            <a:picLocks noChangeAspect="1" noChangeArrowheads="1"/>
          </p:cNvPicPr>
          <p:nvPr/>
        </p:nvPicPr>
        <p:blipFill>
          <a:blip r:embed="rId2"/>
          <a:srcRect/>
          <a:stretch>
            <a:fillRect/>
          </a:stretch>
        </p:blipFill>
        <p:spPr bwMode="auto">
          <a:xfrm>
            <a:off x="1600200" y="3352800"/>
            <a:ext cx="5867400" cy="3276600"/>
          </a:xfrm>
          <a:prstGeom prst="rect">
            <a:avLst/>
          </a:prstGeom>
          <a:noFill/>
        </p:spPr>
      </p:pic>
      <p:sp>
        <p:nvSpPr>
          <p:cNvPr id="4" name="Title 1"/>
          <p:cNvSpPr txBox="1">
            <a:spLocks/>
          </p:cNvSpPr>
          <p:nvPr/>
        </p:nvSpPr>
        <p:spPr>
          <a:xfrm>
            <a:off x="2133600" y="309549"/>
            <a:ext cx="5296968" cy="1143000"/>
          </a:xfrm>
          <a:prstGeom prst="rect">
            <a:avLst/>
          </a:prstGeom>
          <a:solidFill>
            <a:schemeClr val="accent2">
              <a:lumMod val="75000"/>
            </a:schemeClr>
          </a:solidFill>
        </p:spPr>
        <p:txBody>
          <a:bodyPr vert="horz" lIns="91440" tIns="45720" rIns="91440" bIns="45720" rtlCol="0" anchor="ctr">
            <a:noAutofit/>
          </a:bodyPr>
          <a:lstStyle/>
          <a:p>
            <a:pPr algn="ctr" rtl="1">
              <a:buNone/>
            </a:pPr>
            <a:r>
              <a:rPr lang="fa-IR" sz="3600" dirty="0" smtClean="0">
                <a:solidFill>
                  <a:schemeClr val="bg1"/>
                </a:solidFill>
                <a:cs typeface="B Homa" pitchFamily="2" charset="-78"/>
              </a:rPr>
              <a:t>قرآن كريم و گسترش اسلام</a:t>
            </a:r>
            <a:endParaRPr lang="fa-IR" sz="3600" dirty="0">
              <a:solidFill>
                <a:schemeClr val="bg1"/>
              </a:solidFill>
              <a:cs typeface="B Homa" pitchFamily="2" charset="-78"/>
            </a:endParaRPr>
          </a:p>
        </p:txBody>
      </p:sp>
      <p:pic>
        <p:nvPicPr>
          <p:cNvPr id="5" name="Picture 4" descr="E:\ghiasvand\Nahad\Ghiasvand\ax\اسلیمی\bote5.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800867" y="80949"/>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ghiasvand\Nahad\Ghiasvand\ax\اسلیمی\bote5.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6830196" y="168562"/>
            <a:ext cx="942703" cy="141922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ghiyasvand\Desktop\png\يبفurl.pn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flipH="1">
            <a:off x="2362200" y="1447800"/>
            <a:ext cx="1143000" cy="1135363"/>
          </a:xfrm>
          <a:prstGeom prst="rect">
            <a:avLst/>
          </a:prstGeom>
          <a:noFill/>
        </p:spPr>
      </p:pic>
      <p:sp>
        <p:nvSpPr>
          <p:cNvPr id="8" name="Rectangle 7"/>
          <p:cNvSpPr/>
          <p:nvPr/>
        </p:nvSpPr>
        <p:spPr>
          <a:xfrm flipH="1">
            <a:off x="3048000" y="1447800"/>
            <a:ext cx="48768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buNone/>
            </a:pPr>
            <a:r>
              <a:rPr lang="fa-IR" sz="3200" dirty="0" smtClean="0">
                <a:cs typeface="B Traffic" pitchFamily="2" charset="-78"/>
              </a:rPr>
              <a:t>خصوصيت عمده در آيات قرآن </a:t>
            </a:r>
            <a:endParaRPr lang="fa-IR" sz="3200" dirty="0">
              <a:cs typeface="B Traffic" pitchFamily="2" charset="-78"/>
            </a:endParaRPr>
          </a:p>
        </p:txBody>
      </p:sp>
      <p:sp>
        <p:nvSpPr>
          <p:cNvPr id="9" name="Flowchart: Alternate Process 8"/>
          <p:cNvSpPr/>
          <p:nvPr/>
        </p:nvSpPr>
        <p:spPr>
          <a:xfrm>
            <a:off x="784920" y="1981200"/>
            <a:ext cx="8359080" cy="871736"/>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just" rtl="1">
              <a:buNone/>
            </a:pPr>
            <a:r>
              <a:rPr lang="fa-IR" sz="2000" dirty="0">
                <a:solidFill>
                  <a:schemeClr val="tx1"/>
                </a:solidFill>
                <a:cs typeface="B Traffic" pitchFamily="2" charset="-78"/>
              </a:rPr>
              <a:t>1- تصوير </a:t>
            </a:r>
            <a:r>
              <a:rPr lang="fa-IR" sz="2000" dirty="0" smtClean="0">
                <a:solidFill>
                  <a:schemeClr val="tx1"/>
                </a:solidFill>
                <a:cs typeface="B Traffic" pitchFamily="2" charset="-78"/>
              </a:rPr>
              <a:t>قرآن- </a:t>
            </a:r>
            <a:r>
              <a:rPr lang="fa-IR" sz="2000" dirty="0">
                <a:solidFill>
                  <a:schemeClr val="tx1"/>
                </a:solidFill>
                <a:cs typeface="B Traffic" pitchFamily="2" charset="-78"/>
              </a:rPr>
              <a:t>از خداي تعالي به گونه </a:t>
            </a:r>
            <a:r>
              <a:rPr lang="fa-IR" sz="2000" dirty="0" smtClean="0">
                <a:solidFill>
                  <a:schemeClr val="tx1"/>
                </a:solidFill>
                <a:cs typeface="B Traffic" pitchFamily="2" charset="-78"/>
              </a:rPr>
              <a:t>اي است خردپسند که به آسانی فهمیده و </a:t>
            </a:r>
            <a:r>
              <a:rPr lang="fa-IR" sz="2000" dirty="0">
                <a:solidFill>
                  <a:schemeClr val="tx1"/>
                </a:solidFill>
                <a:cs typeface="B Traffic" pitchFamily="2" charset="-78"/>
              </a:rPr>
              <a:t>تصديق مي شود.</a:t>
            </a:r>
          </a:p>
        </p:txBody>
      </p:sp>
      <p:sp>
        <p:nvSpPr>
          <p:cNvPr id="10" name="Flowchart: Alternate Process 9"/>
          <p:cNvSpPr/>
          <p:nvPr/>
        </p:nvSpPr>
        <p:spPr>
          <a:xfrm>
            <a:off x="784920" y="2819400"/>
            <a:ext cx="8359080" cy="609600"/>
          </a:xfrm>
          <a:prstGeom prst="flowChartAlternateProcess">
            <a:avLst/>
          </a:prstGeom>
          <a:solidFill>
            <a:schemeClr val="tx2">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rtl="1"/>
            <a:r>
              <a:rPr lang="fa-IR" sz="2000" dirty="0" smtClean="0">
                <a:solidFill>
                  <a:schemeClr val="tx1"/>
                </a:solidFill>
                <a:cs typeface="B Traffic" pitchFamily="2" charset="-78"/>
              </a:rPr>
              <a:t>  2- مطالب قرآن  فراتر از اوضاع و احوال و زمان </a:t>
            </a:r>
            <a:r>
              <a:rPr lang="fa-IR" sz="2000" dirty="0">
                <a:solidFill>
                  <a:schemeClr val="tx1"/>
                </a:solidFill>
                <a:cs typeface="B Traffic" pitchFamily="2" charset="-78"/>
              </a:rPr>
              <a:t>و </a:t>
            </a:r>
            <a:r>
              <a:rPr lang="fa-IR" sz="2000" dirty="0" smtClean="0">
                <a:solidFill>
                  <a:schemeClr val="tx1"/>
                </a:solidFill>
                <a:cs typeface="B Traffic" pitchFamily="2" charset="-78"/>
              </a:rPr>
              <a:t>مكان خاص</a:t>
            </a:r>
            <a:endParaRPr lang="en-US" sz="2000" dirty="0">
              <a:solidFill>
                <a:schemeClr val="tx1"/>
              </a:solidFill>
              <a:cs typeface="B Traffic" pitchFamily="2" charset="-78"/>
            </a:endParaRPr>
          </a:p>
        </p:txBody>
      </p:sp>
      <p:sp>
        <p:nvSpPr>
          <p:cNvPr id="11" name="Flowchart: Alternate Process 10"/>
          <p:cNvSpPr/>
          <p:nvPr/>
        </p:nvSpPr>
        <p:spPr>
          <a:xfrm>
            <a:off x="784920" y="3429000"/>
            <a:ext cx="8359080" cy="762000"/>
          </a:xfrm>
          <a:prstGeom prst="flowChartAlternateProcess">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r"/>
            <a:r>
              <a:rPr lang="fa-IR" sz="2000" dirty="0">
                <a:solidFill>
                  <a:schemeClr val="tx1"/>
                </a:solidFill>
                <a:cs typeface="B Traffic" pitchFamily="2" charset="-78"/>
              </a:rPr>
              <a:t>3-خصوصيت جاودانه بودن قرآن اين است كه هيچ دين و مذهبي را به </a:t>
            </a:r>
            <a:r>
              <a:rPr lang="fa-IR" sz="2000" dirty="0" smtClean="0">
                <a:solidFill>
                  <a:schemeClr val="tx1"/>
                </a:solidFill>
                <a:cs typeface="B Traffic" pitchFamily="2" charset="-78"/>
              </a:rPr>
              <a:t>طوركلي </a:t>
            </a:r>
            <a:r>
              <a:rPr lang="fa-IR" sz="2000" dirty="0">
                <a:solidFill>
                  <a:schemeClr val="tx1"/>
                </a:solidFill>
                <a:cs typeface="B Traffic" pitchFamily="2" charset="-78"/>
              </a:rPr>
              <a:t>نفي نمي كند</a:t>
            </a:r>
            <a:endParaRPr lang="en-US" sz="2000" dirty="0">
              <a:solidFill>
                <a:schemeClr val="tx1"/>
              </a:solidFill>
              <a:cs typeface="B Traffic" pitchFamily="2" charset="-78"/>
            </a:endParaRPr>
          </a:p>
        </p:txBody>
      </p:sp>
      <p:sp>
        <p:nvSpPr>
          <p:cNvPr id="12" name="Flowchart: Alternate Process 11"/>
          <p:cNvSpPr/>
          <p:nvPr/>
        </p:nvSpPr>
        <p:spPr>
          <a:xfrm>
            <a:off x="609600" y="6248400"/>
            <a:ext cx="8359080" cy="609600"/>
          </a:xfrm>
          <a:prstGeom prst="flowChartAlternateProcess">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a-IR" sz="2000" dirty="0">
                <a:solidFill>
                  <a:schemeClr val="tx1"/>
                </a:solidFill>
                <a:cs typeface="B Traffic" pitchFamily="2" charset="-78"/>
              </a:rPr>
              <a:t>4- قرآن فلسفه رسالت </a:t>
            </a:r>
            <a:r>
              <a:rPr lang="fa-IR" sz="2000" dirty="0" smtClean="0">
                <a:solidFill>
                  <a:schemeClr val="tx1"/>
                </a:solidFill>
                <a:cs typeface="B Traffic" pitchFamily="2" charset="-78"/>
              </a:rPr>
              <a:t>انبياء به طور عام </a:t>
            </a:r>
            <a:r>
              <a:rPr lang="fa-IR" sz="2000" dirty="0">
                <a:solidFill>
                  <a:schemeClr val="tx1"/>
                </a:solidFill>
                <a:cs typeface="B Traffic" pitchFamily="2" charset="-78"/>
              </a:rPr>
              <a:t>را </a:t>
            </a:r>
            <a:r>
              <a:rPr lang="fa-IR" sz="2000" dirty="0" smtClean="0">
                <a:solidFill>
                  <a:schemeClr val="tx1"/>
                </a:solidFill>
                <a:cs typeface="B Traffic" pitchFamily="2" charset="-78"/>
              </a:rPr>
              <a:t>، دعوت </a:t>
            </a:r>
            <a:r>
              <a:rPr lang="fa-IR" sz="2000" dirty="0">
                <a:solidFill>
                  <a:schemeClr val="tx1"/>
                </a:solidFill>
                <a:cs typeface="B Traffic" pitchFamily="2" charset="-78"/>
              </a:rPr>
              <a:t>به خوبي ها و پرهيز از بدي ها و زشتي ها مي داند</a:t>
            </a:r>
            <a:endParaRPr lang="en-US" sz="2000" dirty="0">
              <a:solidFill>
                <a:schemeClr val="tx1"/>
              </a:solidFill>
              <a:cs typeface="B Traffic" pitchFamily="2" charset="-78"/>
            </a:endParaRPr>
          </a:p>
        </p:txBody>
      </p:sp>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205783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style.rotation</p:attrName>
                                        </p:attrNameLst>
                                      </p:cBhvr>
                                      <p:tavLst>
                                        <p:tav tm="0">
                                          <p:val>
                                            <p:fltVal val="720"/>
                                          </p:val>
                                        </p:tav>
                                        <p:tav tm="100000">
                                          <p:val>
                                            <p:fltVal val="0"/>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9"/>
                                        </p:tgtEl>
                                        <p:attrNameLst>
                                          <p:attrName>ppt_y</p:attrName>
                                        </p:attrNameLst>
                                      </p:cBhvr>
                                      <p:tavLst>
                                        <p:tav tm="0">
                                          <p:val>
                                            <p:strVal val="#ppt_y"/>
                                          </p:val>
                                        </p:tav>
                                        <p:tav tm="100000">
                                          <p:val>
                                            <p:strVal val="#ppt_y"/>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document\leila\a\png\aaaa.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a:off x="0" y="3441266"/>
            <a:ext cx="2894175" cy="341673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Flowchart: Predefined Process 7"/>
          <p:cNvSpPr/>
          <p:nvPr/>
        </p:nvSpPr>
        <p:spPr>
          <a:xfrm>
            <a:off x="1676400" y="152400"/>
            <a:ext cx="7315200" cy="1905000"/>
          </a:xfrm>
          <a:prstGeom prst="flowChartPredefinedProcess">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rtl="1">
              <a:buNone/>
            </a:pPr>
            <a:endParaRPr lang="fa-IR" sz="2400" dirty="0">
              <a:solidFill>
                <a:schemeClr val="tx1"/>
              </a:solidFill>
              <a:cs typeface="B Traffic" pitchFamily="2" charset="-78"/>
            </a:endParaRPr>
          </a:p>
        </p:txBody>
      </p:sp>
      <p:sp>
        <p:nvSpPr>
          <p:cNvPr id="4" name="Rectangle 3"/>
          <p:cNvSpPr/>
          <p:nvPr/>
        </p:nvSpPr>
        <p:spPr>
          <a:xfrm>
            <a:off x="2133600" y="664096"/>
            <a:ext cx="6326088" cy="93610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a-IR" sz="2800" dirty="0">
                <a:solidFill>
                  <a:schemeClr val="tx1"/>
                </a:solidFill>
                <a:cs typeface="B Homa" pitchFamily="2" charset="-78"/>
              </a:rPr>
              <a:t>سیره، سیما و اخلاق پیامبر اکرم و گسترش اسلام</a:t>
            </a:r>
            <a:endParaRPr lang="en-US" sz="2800" dirty="0">
              <a:solidFill>
                <a:schemeClr val="tx1"/>
              </a:solidFill>
              <a:cs typeface="B Homa" pitchFamily="2" charset="-78"/>
            </a:endParaRPr>
          </a:p>
        </p:txBody>
      </p:sp>
      <p:sp>
        <p:nvSpPr>
          <p:cNvPr id="6" name="Flowchart: Predefined Process 5"/>
          <p:cNvSpPr/>
          <p:nvPr/>
        </p:nvSpPr>
        <p:spPr>
          <a:xfrm>
            <a:off x="1905000" y="2209800"/>
            <a:ext cx="6858000" cy="1295400"/>
          </a:xfrm>
          <a:prstGeom prst="flowChartPredefinedProcess">
            <a:avLst/>
          </a:prstGeom>
        </p:spPr>
        <p:style>
          <a:lnRef idx="3">
            <a:schemeClr val="lt1"/>
          </a:lnRef>
          <a:fillRef idx="1">
            <a:schemeClr val="accent3"/>
          </a:fillRef>
          <a:effectRef idx="1">
            <a:schemeClr val="accent3"/>
          </a:effectRef>
          <a:fontRef idx="minor">
            <a:schemeClr val="lt1"/>
          </a:fontRef>
        </p:style>
        <p:txBody>
          <a:bodyPr rtlCol="0" anchor="ctr"/>
          <a:lstStyle/>
          <a:p>
            <a:pPr algn="just" rtl="1">
              <a:buNone/>
            </a:pPr>
            <a:r>
              <a:rPr lang="fa-IR" sz="2000" dirty="0">
                <a:solidFill>
                  <a:schemeClr val="tx1"/>
                </a:solidFill>
                <a:cs typeface="B Traffic" pitchFamily="2" charset="-78"/>
              </a:rPr>
              <a:t>مهمترين عامل گسترش </a:t>
            </a:r>
            <a:r>
              <a:rPr lang="fa-IR" sz="2000" dirty="0" smtClean="0">
                <a:solidFill>
                  <a:schemeClr val="tx1"/>
                </a:solidFill>
                <a:cs typeface="B Traffic" pitchFamily="2" charset="-78"/>
              </a:rPr>
              <a:t>اسلام و موفقیت آن </a:t>
            </a:r>
            <a:r>
              <a:rPr lang="fa-IR" sz="2000" dirty="0">
                <a:solidFill>
                  <a:schemeClr val="tx1"/>
                </a:solidFill>
                <a:cs typeface="B Traffic" pitchFamily="2" charset="-78"/>
              </a:rPr>
              <a:t>وجود شخصيت معنوي پيامبر است</a:t>
            </a:r>
            <a:r>
              <a:rPr lang="fa-IR" sz="2000" dirty="0" smtClean="0">
                <a:solidFill>
                  <a:schemeClr val="tx1"/>
                </a:solidFill>
                <a:cs typeface="B Traffic" pitchFamily="2" charset="-78"/>
              </a:rPr>
              <a:t>.</a:t>
            </a:r>
            <a:endParaRPr lang="fa-IR" sz="2000" dirty="0">
              <a:solidFill>
                <a:schemeClr val="tx1"/>
              </a:solidFill>
              <a:cs typeface="B Traffic" pitchFamily="2" charset="-78"/>
            </a:endParaRPr>
          </a:p>
        </p:txBody>
      </p:sp>
      <p:sp>
        <p:nvSpPr>
          <p:cNvPr id="7" name="Flowchart: Predefined Process 6"/>
          <p:cNvSpPr/>
          <p:nvPr/>
        </p:nvSpPr>
        <p:spPr>
          <a:xfrm>
            <a:off x="1905000" y="3429000"/>
            <a:ext cx="6858000" cy="2590800"/>
          </a:xfrm>
          <a:prstGeom prst="flowChartPredefinedProcess">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rtl="1">
              <a:buNone/>
            </a:pPr>
            <a:r>
              <a:rPr lang="fa-IR" sz="2400" dirty="0" smtClean="0">
                <a:solidFill>
                  <a:schemeClr val="tx1"/>
                </a:solidFill>
                <a:cs typeface="B Traffic" pitchFamily="2" charset="-78"/>
              </a:rPr>
              <a:t>خداوند </a:t>
            </a:r>
            <a:r>
              <a:rPr lang="fa-IR" sz="2400" dirty="0">
                <a:solidFill>
                  <a:schemeClr val="tx1"/>
                </a:solidFill>
                <a:cs typeface="B Traffic" pitchFamily="2" charset="-78"/>
              </a:rPr>
              <a:t>متعال در قرآن کریم پیامبر را دارنده بالاترین اخلاق توصیف نمونده است و پیامبر خود </a:t>
            </a:r>
            <a:r>
              <a:rPr lang="fa-IR" sz="2400" dirty="0">
                <a:solidFill>
                  <a:schemeClr val="bg1"/>
                </a:solidFill>
                <a:cs typeface="B Traffic" pitchFamily="2" charset="-78"/>
              </a:rPr>
              <a:t>مقصد و غایت بعثتش را تتمیم اخلاق و تکمیل کمالات و تهذیب نفوس دانسته </a:t>
            </a:r>
            <a:r>
              <a:rPr lang="fa-IR" sz="2400" dirty="0" smtClean="0">
                <a:solidFill>
                  <a:schemeClr val="bg1"/>
                </a:solidFill>
                <a:cs typeface="B Traffic" pitchFamily="2" charset="-78"/>
              </a:rPr>
              <a:t>است.</a:t>
            </a:r>
            <a:endParaRPr lang="en-US" sz="2400" dirty="0">
              <a:solidFill>
                <a:schemeClr val="bg1"/>
              </a:solidFill>
              <a:cs typeface="B Traffic"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7" y="9099"/>
            <a:ext cx="1518313" cy="1629654"/>
          </a:xfrm>
          <a:prstGeom prst="rect">
            <a:avLst/>
          </a:prstGeom>
        </p:spPr>
      </p:pic>
    </p:spTree>
    <p:extLst>
      <p:ext uri="{BB962C8B-B14F-4D97-AF65-F5344CB8AC3E}">
        <p14:creationId xmlns:p14="http://schemas.microsoft.com/office/powerpoint/2010/main" xmlns="" val="128305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242570" y="3185170"/>
            <a:ext cx="6429364" cy="916295"/>
          </a:xfrm>
          <a:prstGeom prst="rect">
            <a:avLst/>
          </a:prstGeom>
          <a:solidFill>
            <a:srgbClr val="08DBF8"/>
          </a:solidFill>
          <a:ln>
            <a:noFill/>
          </a:ln>
        </p:spPr>
        <p:style>
          <a:lnRef idx="2">
            <a:schemeClr val="accent5"/>
          </a:lnRef>
          <a:fillRef idx="1">
            <a:schemeClr val="lt1"/>
          </a:fillRef>
          <a:effectRef idx="0">
            <a:schemeClr val="accent5"/>
          </a:effectRef>
          <a:fontRef idx="minor">
            <a:schemeClr val="dk1"/>
          </a:fontRef>
        </p:style>
        <p:txBody>
          <a:bodyPr lIns="0" rIns="548640" rtlCol="0" anchor="ctr"/>
          <a:lstStyle/>
          <a:p>
            <a:pPr algn="ctr" rtl="1"/>
            <a:r>
              <a:rPr lang="fa-IR" sz="3200" b="1" dirty="0" smtClean="0">
                <a:solidFill>
                  <a:srgbClr val="FF0000"/>
                </a:solidFill>
                <a:cs typeface="B Homa" pitchFamily="2" charset="-78"/>
              </a:rPr>
              <a:t>فصل پنجم:</a:t>
            </a:r>
            <a:endParaRPr lang="en-US" sz="3200" b="1" dirty="0" smtClean="0">
              <a:solidFill>
                <a:srgbClr val="FF0000"/>
              </a:solidFill>
              <a:cs typeface="B Homa" pitchFamily="2" charset="-78"/>
            </a:endParaRPr>
          </a:p>
          <a:p>
            <a:pPr algn="ctr" rtl="1"/>
            <a:r>
              <a:rPr lang="fa-IR" sz="3200" b="1" dirty="0" smtClean="0">
                <a:cs typeface="B Homa" pitchFamily="2" charset="-78"/>
              </a:rPr>
              <a:t> از سقيفه تا قتل عثمان</a:t>
            </a:r>
            <a:endParaRPr lang="en-US" sz="3200" b="1" dirty="0">
              <a:solidFill>
                <a:schemeClr val="tx1"/>
              </a:solidFill>
              <a:cs typeface="B Homa" pitchFamily="2" charset="-78"/>
            </a:endParaRPr>
          </a:p>
        </p:txBody>
      </p:sp>
      <p:sp>
        <p:nvSpPr>
          <p:cNvPr id="7" name="Teardrop 6"/>
          <p:cNvSpPr/>
          <p:nvPr/>
        </p:nvSpPr>
        <p:spPr>
          <a:xfrm rot="19030443" flipH="1" flipV="1">
            <a:off x="7924261" y="75661"/>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4" name="Picture 2" descr="C:\Users\satari\Desktop\انديشه 1 عكسها\png\يبفurl.png"/>
          <p:cNvPicPr>
            <a:picLocks noChangeAspect="1" noChangeArrowheads="1"/>
          </p:cNvPicPr>
          <p:nvPr/>
        </p:nvPicPr>
        <p:blipFill>
          <a:blip r:embed="rId2"/>
          <a:srcRect/>
          <a:stretch>
            <a:fillRect/>
          </a:stretch>
        </p:blipFill>
        <p:spPr bwMode="auto">
          <a:xfrm>
            <a:off x="1828800" y="0"/>
            <a:ext cx="4329114" cy="4300189"/>
          </a:xfrm>
          <a:prstGeom prst="rect">
            <a:avLst/>
          </a:prstGeom>
          <a:noFill/>
        </p:spPr>
      </p:pic>
      <p:pic>
        <p:nvPicPr>
          <p:cNvPr id="6" name="Picture 9" descr="C:\Users\satari\Desktop\انديشه 1 عكسها\png\uzdfghrl.png"/>
          <p:cNvPicPr>
            <a:picLocks noChangeAspect="1" noChangeArrowheads="1"/>
          </p:cNvPicPr>
          <p:nvPr/>
        </p:nvPicPr>
        <p:blipFill>
          <a:blip r:embed="rId3" cstate="print"/>
          <a:srcRect/>
          <a:stretch>
            <a:fillRect/>
          </a:stretch>
        </p:blipFill>
        <p:spPr bwMode="auto">
          <a:xfrm>
            <a:off x="7985947" y="143478"/>
            <a:ext cx="872852" cy="852774"/>
          </a:xfrm>
          <a:prstGeom prst="rect">
            <a:avLst/>
          </a:prstGeom>
          <a:noFill/>
          <a:ln>
            <a:noFill/>
          </a:ln>
        </p:spPr>
      </p:pic>
      <p:pic>
        <p:nvPicPr>
          <p:cNvPr id="8"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pic>
        <p:nvPicPr>
          <p:cNvPr id="1026" name="Picture 2" descr="C:\Users\sattari\Desktop\25498_385.jpg"/>
          <p:cNvPicPr>
            <a:picLocks noChangeAspect="1" noChangeArrowheads="1"/>
          </p:cNvPicPr>
          <p:nvPr/>
        </p:nvPicPr>
        <p:blipFill>
          <a:blip r:embed="rId5"/>
          <a:srcRect l="-2174" t="7237" r="3261" b="7359"/>
          <a:stretch>
            <a:fillRect/>
          </a:stretch>
        </p:blipFill>
        <p:spPr bwMode="auto">
          <a:xfrm>
            <a:off x="609600" y="1752600"/>
            <a:ext cx="6934200" cy="4495800"/>
          </a:xfrm>
          <a:prstGeom prst="rect">
            <a:avLst/>
          </a:prstGeom>
          <a:noFill/>
        </p:spPr>
      </p:pic>
    </p:spTree>
    <p:extLst>
      <p:ext uri="{BB962C8B-B14F-4D97-AF65-F5344CB8AC3E}">
        <p14:creationId xmlns:p14="http://schemas.microsoft.com/office/powerpoint/2010/main" xmlns="" val="31909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ppt_x"/>
                                          </p:val>
                                        </p:tav>
                                        <p:tav tm="100000">
                                          <p:val>
                                            <p:strVal val="#ppt_x"/>
                                          </p:val>
                                        </p:tav>
                                      </p:tavLst>
                                    </p:anim>
                                    <p:anim calcmode="lin" valueType="num">
                                      <p:cBhvr additive="base">
                                        <p:cTn id="1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223814"/>
            <a:ext cx="6552876"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dirty="0" smtClean="0">
                <a:cs typeface="B Homa" pitchFamily="2" charset="-78"/>
              </a:rPr>
              <a:t>مقدمه:سرشت حق‏جوى انسان‏</a:t>
            </a:r>
            <a:endParaRPr lang="en-US" sz="3200" dirty="0">
              <a:cs typeface="B Homa" pitchFamily="2" charset="-78"/>
            </a:endParaRPr>
          </a:p>
        </p:txBody>
      </p:sp>
      <p:sp>
        <p:nvSpPr>
          <p:cNvPr id="5" name="Teardrop 4"/>
          <p:cNvSpPr/>
          <p:nvPr/>
        </p:nvSpPr>
        <p:spPr>
          <a:xfrm flipH="1" flipV="1">
            <a:off x="7959756" y="187239"/>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pic>
        <p:nvPicPr>
          <p:cNvPr id="6" name="Picture 9" descr="C:\Users\satari\Desktop\انديشه 1 عكسها\png\uzdfghrl.png"/>
          <p:cNvPicPr>
            <a:picLocks noChangeAspect="1" noChangeArrowheads="1"/>
          </p:cNvPicPr>
          <p:nvPr/>
        </p:nvPicPr>
        <p:blipFill>
          <a:blip r:embed="rId2" cstate="print"/>
          <a:srcRect/>
          <a:stretch>
            <a:fillRect/>
          </a:stretch>
        </p:blipFill>
        <p:spPr bwMode="auto">
          <a:xfrm rot="2569557">
            <a:off x="8021442" y="255056"/>
            <a:ext cx="872852" cy="852774"/>
          </a:xfrm>
          <a:prstGeom prst="rect">
            <a:avLst/>
          </a:prstGeom>
          <a:noFill/>
          <a:ln>
            <a:noFill/>
          </a:ln>
        </p:spPr>
      </p:pic>
      <p:sp>
        <p:nvSpPr>
          <p:cNvPr id="7" name="Teardrop 6"/>
          <p:cNvSpPr/>
          <p:nvPr/>
        </p:nvSpPr>
        <p:spPr>
          <a:xfrm flipV="1">
            <a:off x="1482756" y="186603"/>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pic>
        <p:nvPicPr>
          <p:cNvPr id="8" name="Picture 7" descr="C:\Users\satari\Desktop\انديشه 1 عكسها\png\uzdfghrl.png"/>
          <p:cNvPicPr>
            <a:picLocks noChangeAspect="1" noChangeArrowheads="1"/>
          </p:cNvPicPr>
          <p:nvPr/>
        </p:nvPicPr>
        <p:blipFill>
          <a:blip r:embed="rId2" cstate="print"/>
          <a:srcRect/>
          <a:stretch>
            <a:fillRect/>
          </a:stretch>
        </p:blipFill>
        <p:spPr bwMode="auto">
          <a:xfrm rot="19030443" flipH="1">
            <a:off x="1544442" y="254420"/>
            <a:ext cx="872852" cy="852774"/>
          </a:xfrm>
          <a:prstGeom prst="rect">
            <a:avLst/>
          </a:prstGeom>
          <a:noFill/>
          <a:ln>
            <a:noFill/>
          </a:ln>
        </p:spPr>
      </p:pic>
      <p:sp>
        <p:nvSpPr>
          <p:cNvPr id="11" name="Pie 10"/>
          <p:cNvSpPr/>
          <p:nvPr/>
        </p:nvSpPr>
        <p:spPr>
          <a:xfrm>
            <a:off x="92583" y="2711848"/>
            <a:ext cx="3869817" cy="3980021"/>
          </a:xfrm>
          <a:prstGeom prst="pie">
            <a:avLst>
              <a:gd name="adj1" fmla="val 5400000"/>
              <a:gd name="adj2" fmla="val 16200000"/>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grpSp>
        <p:nvGrpSpPr>
          <p:cNvPr id="12" name="Group 11"/>
          <p:cNvGrpSpPr/>
          <p:nvPr/>
        </p:nvGrpSpPr>
        <p:grpSpPr>
          <a:xfrm>
            <a:off x="1987777" y="2743200"/>
            <a:ext cx="6851424" cy="3948669"/>
            <a:chOff x="2262981" y="0"/>
            <a:chExt cx="5966618" cy="4525963"/>
          </a:xfrm>
          <a:solidFill>
            <a:schemeClr val="tx2">
              <a:lumMod val="20000"/>
              <a:lumOff val="80000"/>
            </a:schemeClr>
          </a:solidFill>
        </p:grpSpPr>
        <p:sp>
          <p:nvSpPr>
            <p:cNvPr id="17" name="Rectangle 16"/>
            <p:cNvSpPr/>
            <p:nvPr/>
          </p:nvSpPr>
          <p:spPr>
            <a:xfrm>
              <a:off x="2262981" y="0"/>
              <a:ext cx="5966618" cy="4525963"/>
            </a:xfrm>
            <a:prstGeom prst="rect">
              <a:avLst/>
            </a:prstGeom>
            <a:grpFill/>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262981" y="0"/>
              <a:ext cx="5966618" cy="214983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cs typeface="B Traffic" pitchFamily="2" charset="-78"/>
                </a:rPr>
                <a:t>1. انسان حتي با گذشت  قرن ها همه نيروهاى حياتى را بسيج مى‏كند تا در پى اثبات و توجيه باورهايش  گرد فراموشى بر موضوع مورد اعتقادش نپاشد.</a:t>
              </a:r>
              <a:endParaRPr lang="en-US" sz="2400" kern="1200" dirty="0">
                <a:cs typeface="B Traffic" pitchFamily="2" charset="-78"/>
              </a:endParaRPr>
            </a:p>
          </p:txBody>
        </p:sp>
      </p:grpSp>
      <p:sp>
        <p:nvSpPr>
          <p:cNvPr id="13" name="Pie 12"/>
          <p:cNvSpPr/>
          <p:nvPr/>
        </p:nvSpPr>
        <p:spPr>
          <a:xfrm>
            <a:off x="1073399" y="4561024"/>
            <a:ext cx="1898401" cy="2144575"/>
          </a:xfrm>
          <a:prstGeom prst="pie">
            <a:avLst>
              <a:gd name="adj1" fmla="val 5400000"/>
              <a:gd name="adj2" fmla="val 16200000"/>
            </a:avLst>
          </a:prstGeom>
        </p:spPr>
        <p:style>
          <a:lnRef idx="2">
            <a:schemeClr val="lt1">
              <a:hueOff val="0"/>
              <a:satOff val="0"/>
              <a:lumOff val="0"/>
              <a:alphaOff val="0"/>
            </a:schemeClr>
          </a:lnRef>
          <a:fillRef idx="1">
            <a:schemeClr val="accent1">
              <a:shade val="80000"/>
              <a:hueOff val="306246"/>
              <a:satOff val="-4392"/>
              <a:lumOff val="25615"/>
              <a:alphaOff val="0"/>
            </a:schemeClr>
          </a:fillRef>
          <a:effectRef idx="0">
            <a:schemeClr val="accent1">
              <a:shade val="80000"/>
              <a:hueOff val="306246"/>
              <a:satOff val="-4392"/>
              <a:lumOff val="25615"/>
              <a:alphaOff val="0"/>
            </a:schemeClr>
          </a:effectRef>
          <a:fontRef idx="minor">
            <a:schemeClr val="lt1"/>
          </a:fontRef>
        </p:style>
      </p:sp>
      <p:grpSp>
        <p:nvGrpSpPr>
          <p:cNvPr id="14" name="Group 13"/>
          <p:cNvGrpSpPr/>
          <p:nvPr/>
        </p:nvGrpSpPr>
        <p:grpSpPr>
          <a:xfrm>
            <a:off x="1987777" y="4561024"/>
            <a:ext cx="6851424" cy="2144575"/>
            <a:chOff x="2262981" y="2149832"/>
            <a:chExt cx="5966618" cy="2149832"/>
          </a:xfrm>
          <a:solidFill>
            <a:schemeClr val="accent1">
              <a:lumMod val="20000"/>
              <a:lumOff val="80000"/>
            </a:schemeClr>
          </a:solidFill>
        </p:grpSpPr>
        <p:sp>
          <p:nvSpPr>
            <p:cNvPr id="15" name="Rectangle 14"/>
            <p:cNvSpPr/>
            <p:nvPr/>
          </p:nvSpPr>
          <p:spPr>
            <a:xfrm>
              <a:off x="2262981" y="2149832"/>
              <a:ext cx="5966618" cy="2149832"/>
            </a:xfrm>
            <a:prstGeom prst="rect">
              <a:avLst/>
            </a:prstGeom>
            <a:grpFill/>
          </p:spPr>
          <p:style>
            <a:lnRef idx="2">
              <a:schemeClr val="accent1">
                <a:shade val="80000"/>
                <a:hueOff val="306246"/>
                <a:satOff val="-4392"/>
                <a:lumOff val="256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2262981" y="2149832"/>
              <a:ext cx="5966618" cy="214983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fa-IR" sz="2400" kern="1200" dirty="0" smtClean="0">
                  <a:cs typeface="B Traffic" pitchFamily="2" charset="-78"/>
                </a:rPr>
                <a:t>2. بسيارى از متفكران ملل غيرمسلمان در موضوع خلافت و «بيان حق» و شخصيت مردان صحنه خلافت، با انديشه، منطق و استدلال وارد ميدان مطالعه، تحقيق و اظهار نظر شده‏اند؛ چنانكه همه انسانهاى آگاه هنوز از حكم نادرست عليه سقراط، گاليله و ... تأسف مى‏خورند.</a:t>
              </a:r>
              <a:endParaRPr lang="en-US" sz="2400" kern="1200" dirty="0">
                <a:cs typeface="B Traffic" pitchFamily="2" charset="-78"/>
              </a:endParaRPr>
            </a:p>
          </p:txBody>
        </p:sp>
      </p:grpSp>
      <p:sp>
        <p:nvSpPr>
          <p:cNvPr id="9" name="Rounded Rectangular Callout 8"/>
          <p:cNvSpPr/>
          <p:nvPr/>
        </p:nvSpPr>
        <p:spPr>
          <a:xfrm flipH="1">
            <a:off x="1981200" y="1476364"/>
            <a:ext cx="6719096" cy="990736"/>
          </a:xfrm>
          <a:prstGeom prst="wedgeRoundRectCallout">
            <a:avLst>
              <a:gd name="adj1" fmla="val -20833"/>
              <a:gd name="adj2" fmla="val 100590"/>
              <a:gd name="adj3" fmla="val 16667"/>
            </a:avLst>
          </a:prstGeom>
          <a:gradFill flip="none" rotWithShape="1">
            <a:gsLst>
              <a:gs pos="0">
                <a:srgbClr val="8488C4"/>
              </a:gs>
              <a:gs pos="53000">
                <a:srgbClr val="D4DEFF"/>
              </a:gs>
              <a:gs pos="83000">
                <a:srgbClr val="D4DEFF"/>
              </a:gs>
              <a:gs pos="100000">
                <a:srgbClr val="96AB94"/>
              </a:gs>
            </a:gsLst>
            <a:lin ang="5400000" scaled="0"/>
            <a:tileRect/>
          </a:gradFill>
          <a:effectLst>
            <a:outerShdw blurRad="40000" dist="20000" dir="5400000" rotWithShape="0">
              <a:schemeClr val="bg2">
                <a:lumMod val="50000"/>
                <a:alpha val="38000"/>
              </a:scheme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2400" dirty="0" smtClean="0">
                <a:cs typeface="B Homa" pitchFamily="2" charset="-78"/>
              </a:rPr>
              <a:t> پافشارى گروه‏هاى انسانى بر مسايلى چون جانشينى پيامبراكرم </a:t>
            </a:r>
            <a:r>
              <a:rPr lang="en-US" sz="1400" dirty="0" smtClean="0">
                <a:cs typeface="B Homa" pitchFamily="2" charset="-78"/>
              </a:rPr>
              <a:t>)</a:t>
            </a:r>
            <a:r>
              <a:rPr lang="fa-IR" sz="1400" dirty="0" smtClean="0">
                <a:cs typeface="B Homa" pitchFamily="2" charset="-78"/>
              </a:rPr>
              <a:t>ص</a:t>
            </a:r>
            <a:r>
              <a:rPr lang="en-US" sz="1400" dirty="0" smtClean="0">
                <a:cs typeface="B Homa" pitchFamily="2" charset="-78"/>
              </a:rPr>
              <a:t>(</a:t>
            </a:r>
            <a:r>
              <a:rPr lang="fa-IR" sz="1400" dirty="0" smtClean="0">
                <a:cs typeface="B Homa" pitchFamily="2" charset="-78"/>
              </a:rPr>
              <a:t> </a:t>
            </a:r>
            <a:r>
              <a:rPr lang="fa-IR" sz="2400" dirty="0" smtClean="0">
                <a:cs typeface="B Homa" pitchFamily="2" charset="-78"/>
              </a:rPr>
              <a:t>نشان‏دهنده آن است كه:</a:t>
            </a:r>
            <a:endParaRPr lang="en-US" sz="2400" dirty="0" smtClean="0">
              <a:cs typeface="B Homa" pitchFamily="2" charset="-78"/>
            </a:endParaRPr>
          </a:p>
        </p:txBody>
      </p:sp>
      <p:pic>
        <p:nvPicPr>
          <p:cNvPr id="10" name="Picture 9"/>
          <p:cNvPicPr>
            <a:picLocks noChangeAspect="1"/>
          </p:cNvPicPr>
          <p:nvPr/>
        </p:nvPicPr>
        <p:blipFill>
          <a:blip r:embed="rId3">
            <a:duotone>
              <a:prstClr val="black"/>
              <a:schemeClr val="accent1">
                <a:tint val="45000"/>
                <a:satMod val="400000"/>
              </a:schemeClr>
            </a:duotone>
          </a:blip>
          <a:stretch>
            <a:fillRect/>
          </a:stretch>
        </p:blipFill>
        <p:spPr>
          <a:xfrm rot="19652442">
            <a:off x="7843137" y="1290318"/>
            <a:ext cx="1386892" cy="1502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05478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Horizontal)">
                                      <p:cBhvr>
                                        <p:cTn id="25" dur="500"/>
                                        <p:tgtEl>
                                          <p:spTgt spid="12"/>
                                        </p:tgtEl>
                                      </p:cBhvr>
                                    </p:animEffect>
                                  </p:childTnLst>
                                </p:cTn>
                              </p:par>
                              <p:par>
                                <p:cTn id="26" presetID="16" presetClass="entr" presetSubtype="2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par>
                                <p:cTn id="34" presetID="18" presetClass="entr" presetSubtype="12"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676400" y="228600"/>
            <a:ext cx="7110442" cy="115196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Down Arrow 9"/>
          <p:cNvSpPr/>
          <p:nvPr/>
        </p:nvSpPr>
        <p:spPr>
          <a:xfrm>
            <a:off x="1981200" y="571488"/>
            <a:ext cx="6477000" cy="1714512"/>
          </a:xfrm>
          <a:prstGeom prst="downArrow">
            <a:avLst>
              <a:gd name="adj1" fmla="val 77606"/>
              <a:gd name="adj2" fmla="val 52500"/>
            </a:avLst>
          </a:prstGeom>
        </p:spPr>
        <p:style>
          <a:lnRef idx="3">
            <a:schemeClr val="lt1"/>
          </a:lnRef>
          <a:fillRef idx="1">
            <a:schemeClr val="accent3"/>
          </a:fillRef>
          <a:effectRef idx="1">
            <a:schemeClr val="accent3"/>
          </a:effectRef>
          <a:fontRef idx="minor">
            <a:schemeClr val="lt1"/>
          </a:fontRef>
        </p:style>
        <p:txBody>
          <a:bodyPr rtlCol="0" anchor="ctr"/>
          <a:lstStyle/>
          <a:p>
            <a:pPr algn="ctr" rtl="1"/>
            <a:r>
              <a:rPr lang="fa-IR" sz="2800" dirty="0" smtClean="0">
                <a:solidFill>
                  <a:schemeClr val="tx1"/>
                </a:solidFill>
                <a:cs typeface="B Homa" pitchFamily="2" charset="-78"/>
              </a:rPr>
              <a:t>برخى از دلايل نياز به جانشينی پيامبر </a:t>
            </a:r>
            <a:r>
              <a:rPr lang="fa-IR" sz="1600" dirty="0" smtClean="0">
                <a:solidFill>
                  <a:schemeClr val="tx1"/>
                </a:solidFill>
                <a:cs typeface="B Homa" pitchFamily="2" charset="-78"/>
              </a:rPr>
              <a:t>(ص)</a:t>
            </a:r>
            <a:r>
              <a:rPr lang="en-US" sz="2800" dirty="0" smtClean="0">
                <a:solidFill>
                  <a:schemeClr val="tx1"/>
                </a:solidFill>
                <a:cs typeface="B Homa" pitchFamily="2" charset="-78"/>
              </a:rPr>
              <a:t> </a:t>
            </a:r>
            <a:r>
              <a:rPr lang="fa-IR" sz="2800" dirty="0" smtClean="0">
                <a:solidFill>
                  <a:schemeClr val="tx1"/>
                </a:solidFill>
                <a:cs typeface="B Homa" pitchFamily="2" charset="-78"/>
              </a:rPr>
              <a:t>عبارت است از</a:t>
            </a:r>
            <a:r>
              <a:rPr lang="en-US" sz="2800" dirty="0" smtClean="0">
                <a:solidFill>
                  <a:schemeClr val="tx1"/>
                </a:solidFill>
                <a:cs typeface="B Homa" pitchFamily="2" charset="-78"/>
              </a:rPr>
              <a:t> </a:t>
            </a:r>
            <a:r>
              <a:rPr lang="fa-IR" sz="2800" dirty="0" smtClean="0">
                <a:solidFill>
                  <a:schemeClr val="tx1"/>
                </a:solidFill>
                <a:cs typeface="B Homa" pitchFamily="2" charset="-78"/>
              </a:rPr>
              <a:t>:</a:t>
            </a:r>
            <a:endParaRPr lang="en-US" sz="2800" dirty="0">
              <a:solidFill>
                <a:schemeClr val="tx1"/>
              </a:solidFill>
              <a:cs typeface="B Homa" pitchFamily="2" charset="-78"/>
            </a:endParaRPr>
          </a:p>
        </p:txBody>
      </p:sp>
      <p:pic>
        <p:nvPicPr>
          <p:cNvPr id="11" name="Picture 10" descr="C:\Users\satari\Desktop\انديشه 1 عكسها\png\AN071TR.PNG"/>
          <p:cNvPicPr>
            <a:picLocks noChangeAspect="1" noChangeArrowheads="1"/>
          </p:cNvPicPr>
          <p:nvPr/>
        </p:nvPicPr>
        <p:blipFill>
          <a:blip r:embed="rId2" cstate="print"/>
          <a:srcRect b="9091"/>
          <a:stretch>
            <a:fillRect/>
          </a:stretch>
        </p:blipFill>
        <p:spPr bwMode="auto">
          <a:xfrm>
            <a:off x="7814015" y="457200"/>
            <a:ext cx="896627" cy="762000"/>
          </a:xfrm>
          <a:prstGeom prst="rect">
            <a:avLst/>
          </a:prstGeom>
          <a:noFill/>
        </p:spPr>
      </p:pic>
      <p:pic>
        <p:nvPicPr>
          <p:cNvPr id="12" name="Picture 3" descr="C:\Users\satari\Desktop\انديشه 1 عكسها\png\AN071TR.PNG"/>
          <p:cNvPicPr>
            <a:picLocks noChangeAspect="1" noChangeArrowheads="1"/>
          </p:cNvPicPr>
          <p:nvPr/>
        </p:nvPicPr>
        <p:blipFill>
          <a:blip r:embed="rId2" cstate="print"/>
          <a:srcRect b="9091"/>
          <a:stretch>
            <a:fillRect/>
          </a:stretch>
        </p:blipFill>
        <p:spPr bwMode="auto">
          <a:xfrm flipH="1">
            <a:off x="1694173" y="457200"/>
            <a:ext cx="896627" cy="762000"/>
          </a:xfrm>
          <a:prstGeom prst="rect">
            <a:avLst/>
          </a:prstGeom>
          <a:noFill/>
        </p:spPr>
      </p:pic>
      <p:grpSp>
        <p:nvGrpSpPr>
          <p:cNvPr id="13" name="Group 12"/>
          <p:cNvGrpSpPr/>
          <p:nvPr/>
        </p:nvGrpSpPr>
        <p:grpSpPr>
          <a:xfrm>
            <a:off x="669606" y="2362200"/>
            <a:ext cx="7940993" cy="934766"/>
            <a:chOff x="1560861" y="3357"/>
            <a:chExt cx="5472684" cy="729613"/>
          </a:xfrm>
        </p:grpSpPr>
        <p:sp>
          <p:nvSpPr>
            <p:cNvPr id="31" name="Pentagon 30"/>
            <p:cNvSpPr/>
            <p:nvPr/>
          </p:nvSpPr>
          <p:spPr>
            <a:xfrm rot="10800000">
              <a:off x="1560861" y="3357"/>
              <a:ext cx="5472684" cy="729613"/>
            </a:xfrm>
            <a:prstGeom prst="homePlate">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32" name="Pentagon 4"/>
            <p:cNvSpPr/>
            <p:nvPr/>
          </p:nvSpPr>
          <p:spPr>
            <a:xfrm rot="21600000">
              <a:off x="1743267" y="3357"/>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91440" rIns="170688"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1. دلايل و فلسفه بعثت پيامبران </a:t>
              </a:r>
              <a:r>
                <a:rPr lang="fa-IR" sz="1600" dirty="0" smtClean="0">
                  <a:solidFill>
                    <a:schemeClr val="tx1"/>
                  </a:solidFill>
                  <a:cs typeface="B Traffic" pitchFamily="2" charset="-78"/>
                </a:rPr>
                <a:t> (ع) </a:t>
              </a:r>
              <a:r>
                <a:rPr lang="fa-IR" sz="2400" dirty="0" smtClean="0">
                  <a:solidFill>
                    <a:schemeClr val="tx1"/>
                  </a:solidFill>
                  <a:cs typeface="B Traffic" pitchFamily="2" charset="-78"/>
                </a:rPr>
                <a:t>، </a:t>
              </a:r>
              <a:r>
                <a:rPr lang="fa-IR" sz="2400" kern="1200" dirty="0" smtClean="0">
                  <a:solidFill>
                    <a:schemeClr val="tx1"/>
                  </a:solidFill>
                  <a:cs typeface="B Traffic" pitchFamily="2" charset="-78"/>
                </a:rPr>
                <a:t>مانند قانون ثابت و ضرورى هدايت عمومى.</a:t>
              </a:r>
              <a:endParaRPr lang="en-US" sz="2400" kern="1200" dirty="0">
                <a:solidFill>
                  <a:schemeClr val="tx1"/>
                </a:solidFill>
                <a:cs typeface="B Traffic" pitchFamily="2" charset="-78"/>
              </a:endParaRPr>
            </a:p>
          </p:txBody>
        </p:sp>
      </p:grpSp>
      <p:sp>
        <p:nvSpPr>
          <p:cNvPr id="14" name="Oval 13"/>
          <p:cNvSpPr/>
          <p:nvPr/>
        </p:nvSpPr>
        <p:spPr>
          <a:xfrm>
            <a:off x="304800" y="2491153"/>
            <a:ext cx="729613" cy="729613"/>
          </a:xfrm>
          <a:prstGeom prst="ellipse">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669606" y="3200400"/>
            <a:ext cx="7940993" cy="934766"/>
            <a:chOff x="1560861" y="950766"/>
            <a:chExt cx="5472684" cy="729613"/>
          </a:xfrm>
        </p:grpSpPr>
        <p:sp>
          <p:nvSpPr>
            <p:cNvPr id="29" name="Pentagon 28"/>
            <p:cNvSpPr/>
            <p:nvPr/>
          </p:nvSpPr>
          <p:spPr>
            <a:xfrm rot="10800000">
              <a:off x="1560861" y="950766"/>
              <a:ext cx="5472684" cy="729613"/>
            </a:xfrm>
            <a:prstGeom prst="homePlate">
              <a:avLst/>
            </a:prstGeom>
          </p:spPr>
          <p:style>
            <a:lnRef idx="2">
              <a:schemeClr val="lt1">
                <a:hueOff val="0"/>
                <a:satOff val="0"/>
                <a:lumOff val="0"/>
                <a:alphaOff val="0"/>
              </a:schemeClr>
            </a:lnRef>
            <a:fillRef idx="1">
              <a:schemeClr val="accent3">
                <a:shade val="80000"/>
                <a:hueOff val="54727"/>
                <a:satOff val="-358"/>
                <a:lumOff val="6139"/>
                <a:alphaOff val="0"/>
              </a:schemeClr>
            </a:fillRef>
            <a:effectRef idx="0">
              <a:schemeClr val="accent3">
                <a:shade val="80000"/>
                <a:hueOff val="54727"/>
                <a:satOff val="-358"/>
                <a:lumOff val="6139"/>
                <a:alphaOff val="0"/>
              </a:schemeClr>
            </a:effectRef>
            <a:fontRef idx="minor">
              <a:schemeClr val="lt1"/>
            </a:fontRef>
          </p:style>
        </p:sp>
        <p:sp>
          <p:nvSpPr>
            <p:cNvPr id="30" name="Pentagon 7"/>
            <p:cNvSpPr/>
            <p:nvPr/>
          </p:nvSpPr>
          <p:spPr>
            <a:xfrm rot="21600000">
              <a:off x="1743267" y="950766"/>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91440" rIns="170688"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2. نياز جامعه به زمامدار.</a:t>
              </a:r>
              <a:endParaRPr lang="en-US" sz="2400" kern="1200" dirty="0">
                <a:solidFill>
                  <a:schemeClr val="tx1"/>
                </a:solidFill>
                <a:cs typeface="B Traffic" pitchFamily="2" charset="-78"/>
              </a:endParaRPr>
            </a:p>
          </p:txBody>
        </p:sp>
      </p:grpSp>
      <p:sp>
        <p:nvSpPr>
          <p:cNvPr id="16" name="Oval 15"/>
          <p:cNvSpPr/>
          <p:nvPr/>
        </p:nvSpPr>
        <p:spPr>
          <a:xfrm>
            <a:off x="304800" y="3329353"/>
            <a:ext cx="729613" cy="729613"/>
          </a:xfrm>
          <a:prstGeom prst="ellipse">
            <a:avLst/>
          </a:prstGeom>
        </p:spPr>
        <p:style>
          <a:lnRef idx="2">
            <a:schemeClr val="lt1">
              <a:hueOff val="0"/>
              <a:satOff val="0"/>
              <a:lumOff val="0"/>
              <a:alphaOff val="0"/>
            </a:schemeClr>
          </a:lnRef>
          <a:fillRef idx="1">
            <a:schemeClr val="accent3">
              <a:tint val="50000"/>
              <a:hueOff val="13539"/>
              <a:satOff val="-617"/>
              <a:lumOff val="2791"/>
              <a:alphaOff val="0"/>
            </a:schemeClr>
          </a:fillRef>
          <a:effectRef idx="0">
            <a:schemeClr val="accent3">
              <a:tint val="50000"/>
              <a:hueOff val="13539"/>
              <a:satOff val="-617"/>
              <a:lumOff val="2791"/>
              <a:alphaOff val="0"/>
            </a:schemeClr>
          </a:effectRef>
          <a:fontRef idx="minor">
            <a:schemeClr val="lt1">
              <a:hueOff val="0"/>
              <a:satOff val="0"/>
              <a:lumOff val="0"/>
              <a:alphaOff val="0"/>
            </a:schemeClr>
          </a:fontRef>
        </p:style>
      </p:sp>
      <p:grpSp>
        <p:nvGrpSpPr>
          <p:cNvPr id="17" name="Group 16"/>
          <p:cNvGrpSpPr/>
          <p:nvPr/>
        </p:nvGrpSpPr>
        <p:grpSpPr>
          <a:xfrm>
            <a:off x="669606" y="3962400"/>
            <a:ext cx="7940993" cy="934766"/>
            <a:chOff x="1560861" y="1898174"/>
            <a:chExt cx="5472684" cy="729613"/>
          </a:xfrm>
        </p:grpSpPr>
        <p:sp>
          <p:nvSpPr>
            <p:cNvPr id="27" name="Pentagon 26"/>
            <p:cNvSpPr/>
            <p:nvPr/>
          </p:nvSpPr>
          <p:spPr>
            <a:xfrm rot="10800000">
              <a:off x="1560861" y="1898174"/>
              <a:ext cx="5472684" cy="729613"/>
            </a:xfrm>
            <a:prstGeom prst="homePlate">
              <a:avLst/>
            </a:prstGeom>
          </p:spPr>
          <p:style>
            <a:lnRef idx="2">
              <a:schemeClr val="lt1">
                <a:hueOff val="0"/>
                <a:satOff val="0"/>
                <a:lumOff val="0"/>
                <a:alphaOff val="0"/>
              </a:schemeClr>
            </a:lnRef>
            <a:fillRef idx="1">
              <a:schemeClr val="accent3">
                <a:shade val="80000"/>
                <a:hueOff val="109454"/>
                <a:satOff val="-716"/>
                <a:lumOff val="12277"/>
                <a:alphaOff val="0"/>
              </a:schemeClr>
            </a:fillRef>
            <a:effectRef idx="0">
              <a:schemeClr val="accent3">
                <a:shade val="80000"/>
                <a:hueOff val="109454"/>
                <a:satOff val="-716"/>
                <a:lumOff val="12277"/>
                <a:alphaOff val="0"/>
              </a:schemeClr>
            </a:effectRef>
            <a:fontRef idx="minor">
              <a:schemeClr val="lt1"/>
            </a:fontRef>
          </p:style>
        </p:sp>
        <p:sp>
          <p:nvSpPr>
            <p:cNvPr id="28" name="Pentagon 10"/>
            <p:cNvSpPr/>
            <p:nvPr/>
          </p:nvSpPr>
          <p:spPr>
            <a:xfrm rot="21600000">
              <a:off x="1743267" y="1898174"/>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91440" rIns="170688"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3. لزوم ارتباط بين عالم ربوبى و عالم انسانى.</a:t>
              </a:r>
              <a:endParaRPr lang="en-US" sz="2400" kern="1200" dirty="0">
                <a:solidFill>
                  <a:schemeClr val="tx1"/>
                </a:solidFill>
                <a:cs typeface="B Traffic" pitchFamily="2" charset="-78"/>
              </a:endParaRPr>
            </a:p>
          </p:txBody>
        </p:sp>
      </p:grpSp>
      <p:sp>
        <p:nvSpPr>
          <p:cNvPr id="18" name="Oval 17"/>
          <p:cNvSpPr/>
          <p:nvPr/>
        </p:nvSpPr>
        <p:spPr>
          <a:xfrm>
            <a:off x="304800" y="4091353"/>
            <a:ext cx="729613" cy="729613"/>
          </a:xfrm>
          <a:prstGeom prst="ellipse">
            <a:avLst/>
          </a:prstGeom>
        </p:spPr>
        <p:style>
          <a:lnRef idx="2">
            <a:schemeClr val="lt1">
              <a:hueOff val="0"/>
              <a:satOff val="0"/>
              <a:lumOff val="0"/>
              <a:alphaOff val="0"/>
            </a:schemeClr>
          </a:lnRef>
          <a:fillRef idx="1">
            <a:schemeClr val="accent3">
              <a:tint val="50000"/>
              <a:hueOff val="27077"/>
              <a:satOff val="-1234"/>
              <a:lumOff val="5582"/>
              <a:alphaOff val="0"/>
            </a:schemeClr>
          </a:fillRef>
          <a:effectRef idx="0">
            <a:schemeClr val="accent3">
              <a:tint val="50000"/>
              <a:hueOff val="27077"/>
              <a:satOff val="-1234"/>
              <a:lumOff val="5582"/>
              <a:alphaOff val="0"/>
            </a:schemeClr>
          </a:effectRef>
          <a:fontRef idx="minor">
            <a:schemeClr val="lt1">
              <a:hueOff val="0"/>
              <a:satOff val="0"/>
              <a:lumOff val="0"/>
              <a:alphaOff val="0"/>
            </a:schemeClr>
          </a:fontRef>
        </p:style>
      </p:sp>
      <p:grpSp>
        <p:nvGrpSpPr>
          <p:cNvPr id="19" name="Group 18"/>
          <p:cNvGrpSpPr/>
          <p:nvPr/>
        </p:nvGrpSpPr>
        <p:grpSpPr>
          <a:xfrm>
            <a:off x="669606" y="4724400"/>
            <a:ext cx="7940993" cy="934766"/>
            <a:chOff x="1560861" y="2845583"/>
            <a:chExt cx="5472684" cy="729613"/>
          </a:xfrm>
        </p:grpSpPr>
        <p:sp>
          <p:nvSpPr>
            <p:cNvPr id="25" name="Pentagon 24"/>
            <p:cNvSpPr/>
            <p:nvPr/>
          </p:nvSpPr>
          <p:spPr>
            <a:xfrm rot="10800000">
              <a:off x="1560861" y="2845583"/>
              <a:ext cx="5472684" cy="729613"/>
            </a:xfrm>
            <a:prstGeom prst="homePlate">
              <a:avLst/>
            </a:prstGeom>
          </p:spPr>
          <p:style>
            <a:lnRef idx="2">
              <a:schemeClr val="lt1">
                <a:hueOff val="0"/>
                <a:satOff val="0"/>
                <a:lumOff val="0"/>
                <a:alphaOff val="0"/>
              </a:schemeClr>
            </a:lnRef>
            <a:fillRef idx="1">
              <a:schemeClr val="accent3">
                <a:shade val="80000"/>
                <a:hueOff val="164182"/>
                <a:satOff val="-1073"/>
                <a:lumOff val="18416"/>
                <a:alphaOff val="0"/>
              </a:schemeClr>
            </a:fillRef>
            <a:effectRef idx="0">
              <a:schemeClr val="accent3">
                <a:shade val="80000"/>
                <a:hueOff val="164182"/>
                <a:satOff val="-1073"/>
                <a:lumOff val="18416"/>
                <a:alphaOff val="0"/>
              </a:schemeClr>
            </a:effectRef>
            <a:fontRef idx="minor">
              <a:schemeClr val="lt1"/>
            </a:fontRef>
          </p:style>
        </p:sp>
        <p:sp>
          <p:nvSpPr>
            <p:cNvPr id="26" name="Pentagon 13"/>
            <p:cNvSpPr/>
            <p:nvPr/>
          </p:nvSpPr>
          <p:spPr>
            <a:xfrm rot="21600000">
              <a:off x="1743267" y="2845583"/>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91440" rIns="170688"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4. تفسير و بيان اصول كلى دين و آيات قرآن.</a:t>
              </a:r>
              <a:endParaRPr lang="en-US" sz="2400" kern="1200" dirty="0">
                <a:solidFill>
                  <a:schemeClr val="tx1"/>
                </a:solidFill>
                <a:cs typeface="B Traffic" pitchFamily="2" charset="-78"/>
              </a:endParaRPr>
            </a:p>
          </p:txBody>
        </p:sp>
      </p:grpSp>
      <p:sp>
        <p:nvSpPr>
          <p:cNvPr id="20" name="Oval 19"/>
          <p:cNvSpPr/>
          <p:nvPr/>
        </p:nvSpPr>
        <p:spPr>
          <a:xfrm>
            <a:off x="304800" y="4853353"/>
            <a:ext cx="729613" cy="729613"/>
          </a:xfrm>
          <a:prstGeom prst="ellipse">
            <a:avLst/>
          </a:prstGeom>
        </p:spPr>
        <p:style>
          <a:lnRef idx="2">
            <a:schemeClr val="lt1">
              <a:hueOff val="0"/>
              <a:satOff val="0"/>
              <a:lumOff val="0"/>
              <a:alphaOff val="0"/>
            </a:schemeClr>
          </a:lnRef>
          <a:fillRef idx="1">
            <a:schemeClr val="accent3">
              <a:tint val="50000"/>
              <a:hueOff val="40616"/>
              <a:satOff val="-1851"/>
              <a:lumOff val="8373"/>
              <a:alphaOff val="0"/>
            </a:schemeClr>
          </a:fillRef>
          <a:effectRef idx="0">
            <a:schemeClr val="accent3">
              <a:tint val="50000"/>
              <a:hueOff val="40616"/>
              <a:satOff val="-1851"/>
              <a:lumOff val="8373"/>
              <a:alphaOff val="0"/>
            </a:schemeClr>
          </a:effectRef>
          <a:fontRef idx="minor">
            <a:schemeClr val="lt1">
              <a:hueOff val="0"/>
              <a:satOff val="0"/>
              <a:lumOff val="0"/>
              <a:alphaOff val="0"/>
            </a:schemeClr>
          </a:fontRef>
        </p:style>
      </p:sp>
      <p:grpSp>
        <p:nvGrpSpPr>
          <p:cNvPr id="21" name="Group 20"/>
          <p:cNvGrpSpPr/>
          <p:nvPr/>
        </p:nvGrpSpPr>
        <p:grpSpPr>
          <a:xfrm>
            <a:off x="669606" y="5486400"/>
            <a:ext cx="7940993" cy="934766"/>
            <a:chOff x="1560861" y="3792991"/>
            <a:chExt cx="5472684" cy="729613"/>
          </a:xfrm>
        </p:grpSpPr>
        <p:sp>
          <p:nvSpPr>
            <p:cNvPr id="23" name="Pentagon 22"/>
            <p:cNvSpPr/>
            <p:nvPr/>
          </p:nvSpPr>
          <p:spPr>
            <a:xfrm rot="10800000">
              <a:off x="1560861" y="3792991"/>
              <a:ext cx="5472684" cy="729613"/>
            </a:xfrm>
            <a:prstGeom prst="homePlate">
              <a:avLst/>
            </a:prstGeom>
          </p:spPr>
          <p:style>
            <a:lnRef idx="2">
              <a:schemeClr val="lt1">
                <a:hueOff val="0"/>
                <a:satOff val="0"/>
                <a:lumOff val="0"/>
                <a:alphaOff val="0"/>
              </a:schemeClr>
            </a:lnRef>
            <a:fillRef idx="1">
              <a:schemeClr val="accent3">
                <a:shade val="80000"/>
                <a:hueOff val="218909"/>
                <a:satOff val="-1431"/>
                <a:lumOff val="24554"/>
                <a:alphaOff val="0"/>
              </a:schemeClr>
            </a:fillRef>
            <a:effectRef idx="0">
              <a:schemeClr val="accent3">
                <a:shade val="80000"/>
                <a:hueOff val="218909"/>
                <a:satOff val="-1431"/>
                <a:lumOff val="24554"/>
                <a:alphaOff val="0"/>
              </a:schemeClr>
            </a:effectRef>
            <a:fontRef idx="minor">
              <a:schemeClr val="lt1"/>
            </a:fontRef>
          </p:style>
        </p:sp>
        <p:sp>
          <p:nvSpPr>
            <p:cNvPr id="24" name="Pentagon 16"/>
            <p:cNvSpPr/>
            <p:nvPr/>
          </p:nvSpPr>
          <p:spPr>
            <a:xfrm rot="21600000">
              <a:off x="1743267" y="3792991"/>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91440" rIns="170688" bIns="914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cs typeface="B Traffic" pitchFamily="2" charset="-78"/>
                </a:rPr>
                <a:t>5. تأكيدهاى قرآن بر نقش جانشين پيامبر</a:t>
              </a:r>
              <a:r>
                <a:rPr lang="fa-IR" sz="1600" kern="1200" dirty="0" smtClean="0">
                  <a:solidFill>
                    <a:schemeClr val="tx1"/>
                  </a:solidFill>
                  <a:cs typeface="B Traffic" pitchFamily="2" charset="-78"/>
                </a:rPr>
                <a:t> </a:t>
              </a:r>
              <a:r>
                <a:rPr lang="fa-IR" sz="1600" dirty="0" smtClean="0">
                  <a:solidFill>
                    <a:schemeClr val="tx1"/>
                  </a:solidFill>
                  <a:cs typeface="B Traffic" pitchFamily="2" charset="-78"/>
                </a:rPr>
                <a:t>(ع) </a:t>
              </a:r>
              <a:r>
                <a:rPr lang="fa-IR" sz="2400" kern="1200" dirty="0" smtClean="0">
                  <a:solidFill>
                    <a:schemeClr val="tx1"/>
                  </a:solidFill>
                  <a:cs typeface="B Traffic" pitchFamily="2" charset="-78"/>
                </a:rPr>
                <a:t>در تكميل دين و اتمام نعمت.</a:t>
              </a:r>
              <a:endParaRPr lang="en-US" sz="2400" kern="1200" dirty="0">
                <a:solidFill>
                  <a:schemeClr val="tx1"/>
                </a:solidFill>
                <a:cs typeface="B Traffic" pitchFamily="2" charset="-78"/>
              </a:endParaRPr>
            </a:p>
          </p:txBody>
        </p:sp>
      </p:grpSp>
      <p:sp>
        <p:nvSpPr>
          <p:cNvPr id="22" name="Oval 21"/>
          <p:cNvSpPr/>
          <p:nvPr/>
        </p:nvSpPr>
        <p:spPr>
          <a:xfrm>
            <a:off x="304800" y="5615353"/>
            <a:ext cx="729613" cy="729613"/>
          </a:xfrm>
          <a:prstGeom prst="ellipse">
            <a:avLst/>
          </a:prstGeom>
        </p:spPr>
        <p:style>
          <a:lnRef idx="2">
            <a:schemeClr val="lt1">
              <a:hueOff val="0"/>
              <a:satOff val="0"/>
              <a:lumOff val="0"/>
              <a:alphaOff val="0"/>
            </a:schemeClr>
          </a:lnRef>
          <a:fillRef idx="1">
            <a:schemeClr val="accent3">
              <a:tint val="50000"/>
              <a:hueOff val="54155"/>
              <a:satOff val="-2468"/>
              <a:lumOff val="11164"/>
              <a:alphaOff val="0"/>
            </a:schemeClr>
          </a:fillRef>
          <a:effectRef idx="0">
            <a:schemeClr val="accent3">
              <a:tint val="50000"/>
              <a:hueOff val="54155"/>
              <a:satOff val="-2468"/>
              <a:lumOff val="11164"/>
              <a:alphaOff val="0"/>
            </a:schemeClr>
          </a:effectRef>
          <a:fontRef idx="minor">
            <a:schemeClr val="lt1">
              <a:hueOff val="0"/>
              <a:satOff val="0"/>
              <a:lumOff val="0"/>
              <a:alphaOff val="0"/>
            </a:schemeClr>
          </a:fontRef>
        </p:style>
      </p:sp>
      <p:pic>
        <p:nvPicPr>
          <p:cNvPr id="33"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11154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800" decel="100000"/>
                                        <p:tgtEl>
                                          <p:spTgt spid="15"/>
                                        </p:tgtEl>
                                      </p:cBhvr>
                                    </p:animEffect>
                                    <p:anim calcmode="lin" valueType="num">
                                      <p:cBhvr>
                                        <p:cTn id="18" dur="800" decel="100000" fill="hold"/>
                                        <p:tgtEl>
                                          <p:spTgt spid="15"/>
                                        </p:tgtEl>
                                        <p:attrNameLst>
                                          <p:attrName>style.rotation</p:attrName>
                                        </p:attrNameLst>
                                      </p:cBhvr>
                                      <p:tavLst>
                                        <p:tav tm="0">
                                          <p:val>
                                            <p:fltVal val="-90"/>
                                          </p:val>
                                        </p:tav>
                                        <p:tav tm="100000">
                                          <p:val>
                                            <p:fltVal val="0"/>
                                          </p:val>
                                        </p:tav>
                                      </p:tavLst>
                                    </p:anim>
                                    <p:anim calcmode="lin" valueType="num">
                                      <p:cBhvr>
                                        <p:cTn id="19" dur="800" decel="100000" fill="hold"/>
                                        <p:tgtEl>
                                          <p:spTgt spid="15"/>
                                        </p:tgtEl>
                                        <p:attrNameLst>
                                          <p:attrName>ppt_x</p:attrName>
                                        </p:attrNameLst>
                                      </p:cBhvr>
                                      <p:tavLst>
                                        <p:tav tm="0">
                                          <p:val>
                                            <p:strVal val="#ppt_x+0.4"/>
                                          </p:val>
                                        </p:tav>
                                        <p:tav tm="100000">
                                          <p:val>
                                            <p:strVal val="#ppt_x-0.05"/>
                                          </p:val>
                                        </p:tav>
                                      </p:tavLst>
                                    </p:anim>
                                    <p:anim calcmode="lin" valueType="num">
                                      <p:cBhvr>
                                        <p:cTn id="20" dur="800" decel="100000" fill="hold"/>
                                        <p:tgtEl>
                                          <p:spTgt spid="1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3" presetID="3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800" decel="100000"/>
                                        <p:tgtEl>
                                          <p:spTgt spid="16"/>
                                        </p:tgtEl>
                                      </p:cBhvr>
                                    </p:animEffect>
                                    <p:anim calcmode="lin" valueType="num">
                                      <p:cBhvr>
                                        <p:cTn id="26" dur="800" decel="100000" fill="hold"/>
                                        <p:tgtEl>
                                          <p:spTgt spid="16"/>
                                        </p:tgtEl>
                                        <p:attrNameLst>
                                          <p:attrName>style.rotation</p:attrName>
                                        </p:attrNameLst>
                                      </p:cBhvr>
                                      <p:tavLst>
                                        <p:tav tm="0">
                                          <p:val>
                                            <p:fltVal val="-90"/>
                                          </p:val>
                                        </p:tav>
                                        <p:tav tm="100000">
                                          <p:val>
                                            <p:fltVal val="0"/>
                                          </p:val>
                                        </p:tav>
                                      </p:tavLst>
                                    </p:anim>
                                    <p:anim calcmode="lin" valueType="num">
                                      <p:cBhvr>
                                        <p:cTn id="27" dur="800" decel="100000" fill="hold"/>
                                        <p:tgtEl>
                                          <p:spTgt spid="16"/>
                                        </p:tgtEl>
                                        <p:attrNameLst>
                                          <p:attrName>ppt_x</p:attrName>
                                        </p:attrNameLst>
                                      </p:cBhvr>
                                      <p:tavLst>
                                        <p:tav tm="0">
                                          <p:val>
                                            <p:strVal val="#ppt_x+0.4"/>
                                          </p:val>
                                        </p:tav>
                                        <p:tav tm="100000">
                                          <p:val>
                                            <p:strVal val="#ppt_x-0.05"/>
                                          </p:val>
                                        </p:tav>
                                      </p:tavLst>
                                    </p:anim>
                                    <p:anim calcmode="lin" valueType="num">
                                      <p:cBhvr>
                                        <p:cTn id="28" dur="800" decel="100000" fill="hold"/>
                                        <p:tgtEl>
                                          <p:spTgt spid="1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Horizontal)">
                                      <p:cBhvr>
                                        <p:cTn id="55" dur="500"/>
                                        <p:tgtEl>
                                          <p:spTgt spid="21"/>
                                        </p:tgtEl>
                                      </p:cBhvr>
                                    </p:animEffect>
                                  </p:childTnLst>
                                </p:cTn>
                              </p:par>
                              <p:par>
                                <p:cTn id="56" presetID="16" presetClass="entr" presetSubtype="26"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Horizontal)">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atari\Desktop\انديشه 1 عكسها\png\يبفurl.png"/>
          <p:cNvPicPr>
            <a:picLocks noChangeAspect="1" noChangeArrowheads="1"/>
          </p:cNvPicPr>
          <p:nvPr/>
        </p:nvPicPr>
        <p:blipFill>
          <a:blip r:embed="rId2" cstate="print"/>
          <a:srcRect/>
          <a:stretch>
            <a:fillRect/>
          </a:stretch>
        </p:blipFill>
        <p:spPr bwMode="auto">
          <a:xfrm>
            <a:off x="7293124" y="621310"/>
            <a:ext cx="1752600" cy="1740890"/>
          </a:xfrm>
          <a:prstGeom prst="rect">
            <a:avLst/>
          </a:prstGeom>
          <a:noFill/>
        </p:spPr>
      </p:pic>
      <p:pic>
        <p:nvPicPr>
          <p:cNvPr id="5" name="Picture 2" descr="C:\Users\satari\Desktop\انديشه 1 عكسها\png\يبفurl.png"/>
          <p:cNvPicPr>
            <a:picLocks noChangeAspect="1" noChangeArrowheads="1"/>
          </p:cNvPicPr>
          <p:nvPr/>
        </p:nvPicPr>
        <p:blipFill>
          <a:blip r:embed="rId2" cstate="print"/>
          <a:srcRect/>
          <a:stretch>
            <a:fillRect/>
          </a:stretch>
        </p:blipFill>
        <p:spPr bwMode="auto">
          <a:xfrm>
            <a:off x="1676061" y="602126"/>
            <a:ext cx="1752600" cy="1740890"/>
          </a:xfrm>
          <a:prstGeom prst="rect">
            <a:avLst/>
          </a:prstGeom>
          <a:noFill/>
        </p:spPr>
      </p:pic>
      <p:pic>
        <p:nvPicPr>
          <p:cNvPr id="4" name="Picture 3" descr="C:\Users\satari\Desktop\انديشه 1 عكسها\png\uzdfghrl.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rot="19030443" flipH="1">
            <a:off x="1878962" y="804499"/>
            <a:ext cx="1293013" cy="1263270"/>
          </a:xfrm>
          <a:prstGeom prst="rect">
            <a:avLst/>
          </a:prstGeom>
          <a:noFill/>
          <a:ln>
            <a:noFill/>
          </a:ln>
        </p:spPr>
      </p:pic>
      <p:pic>
        <p:nvPicPr>
          <p:cNvPr id="3" name="Picture 9" descr="C:\Users\satari\Desktop\انديشه 1 عكسها\png\uzdfghrl.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rot="2569557">
            <a:off x="7550149" y="808867"/>
            <a:ext cx="1293013" cy="1263270"/>
          </a:xfrm>
          <a:prstGeom prst="rect">
            <a:avLst/>
          </a:prstGeom>
          <a:noFill/>
          <a:ln>
            <a:noFill/>
          </a:ln>
        </p:spPr>
      </p:pic>
      <p:sp>
        <p:nvSpPr>
          <p:cNvPr id="2" name="Curved Up Ribbon 1"/>
          <p:cNvSpPr/>
          <p:nvPr/>
        </p:nvSpPr>
        <p:spPr>
          <a:xfrm>
            <a:off x="1828800" y="228600"/>
            <a:ext cx="7064524" cy="2133600"/>
          </a:xfrm>
          <a:prstGeom prst="ellipseRibbon2">
            <a:avLst>
              <a:gd name="adj1" fmla="val 25000"/>
              <a:gd name="adj2" fmla="val 100000"/>
              <a:gd name="adj3" fmla="val 12500"/>
            </a:avLst>
          </a:prstGeom>
        </p:spPr>
        <p:style>
          <a:lnRef idx="1">
            <a:schemeClr val="accent3"/>
          </a:lnRef>
          <a:fillRef idx="3">
            <a:schemeClr val="accent3"/>
          </a:fillRef>
          <a:effectRef idx="2">
            <a:schemeClr val="accent3"/>
          </a:effectRef>
          <a:fontRef idx="minor">
            <a:schemeClr val="lt1"/>
          </a:fontRef>
        </p:style>
        <p:txBody>
          <a:bodyPr rtlCol="0" anchor="ctr"/>
          <a:lstStyle/>
          <a:p>
            <a:pPr algn="justLow" rtl="1"/>
            <a:r>
              <a:rPr lang="fa-IR" sz="2800" dirty="0" smtClean="0">
                <a:solidFill>
                  <a:schemeClr val="tx1"/>
                </a:solidFill>
                <a:cs typeface="B Homa" pitchFamily="2" charset="-78"/>
              </a:rPr>
              <a:t>به نظر شيعه و نيز حوادث زمان رسول خدا نشان مى‏دهد، سرپيچى از فرمان پيامبر، در ميان برخي اصحاب بى‏سابقه نبوده است. </a:t>
            </a:r>
            <a:endParaRPr lang="en-US" sz="2800" dirty="0">
              <a:solidFill>
                <a:schemeClr val="tx1"/>
              </a:solidFill>
              <a:cs typeface="B Homa" pitchFamily="2" charset="-78"/>
            </a:endParaRPr>
          </a:p>
        </p:txBody>
      </p:sp>
      <p:grpSp>
        <p:nvGrpSpPr>
          <p:cNvPr id="7" name="Group 6"/>
          <p:cNvGrpSpPr/>
          <p:nvPr/>
        </p:nvGrpSpPr>
        <p:grpSpPr>
          <a:xfrm>
            <a:off x="304800" y="1905000"/>
            <a:ext cx="8686800" cy="1423504"/>
            <a:chOff x="76196" y="2210"/>
            <a:chExt cx="8077207" cy="966304"/>
          </a:xfrm>
        </p:grpSpPr>
        <p:sp>
          <p:nvSpPr>
            <p:cNvPr id="8" name="Rounded Rectangle 7"/>
            <p:cNvSpPr/>
            <p:nvPr/>
          </p:nvSpPr>
          <p:spPr>
            <a:xfrm>
              <a:off x="76196" y="2210"/>
              <a:ext cx="8077207" cy="966304"/>
            </a:xfrm>
            <a:prstGeom prst="roundRect">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9" name="Rounded Rectangle 4"/>
            <p:cNvSpPr/>
            <p:nvPr/>
          </p:nvSpPr>
          <p:spPr>
            <a:xfrm>
              <a:off x="123367" y="49381"/>
              <a:ext cx="7982865" cy="87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justLow" defTabSz="1066800" rtl="1">
                <a:lnSpc>
                  <a:spcPct val="90000"/>
                </a:lnSpc>
                <a:spcBef>
                  <a:spcPct val="0"/>
                </a:spcBef>
                <a:spcAft>
                  <a:spcPct val="35000"/>
                </a:spcAft>
              </a:pPr>
              <a:r>
                <a:rPr lang="fa-IR" sz="2400" b="1" kern="1200" dirty="0" smtClean="0">
                  <a:solidFill>
                    <a:schemeClr val="tx1"/>
                  </a:solidFill>
                  <a:cs typeface="B Traffic" pitchFamily="2" charset="-78"/>
                </a:rPr>
                <a:t>تعدادى از آيات قرآن بر لزوم تبعيت از دستور پيامبر تأكيد دارد و به مسلمانان هشدار مى‏دهد كه از تمرد فرمان پيامبر يا سبقت بر او خوددارى كنند. در قرآن آمده است:</a:t>
              </a:r>
              <a:endParaRPr lang="en-US" sz="2400" b="1" kern="1200" dirty="0">
                <a:solidFill>
                  <a:schemeClr val="tx1"/>
                </a:solidFill>
                <a:cs typeface="B Traffic" pitchFamily="2" charset="-78"/>
              </a:endParaRPr>
            </a:p>
          </p:txBody>
        </p:sp>
      </p:grpSp>
      <p:grpSp>
        <p:nvGrpSpPr>
          <p:cNvPr id="10" name="Group 9"/>
          <p:cNvGrpSpPr/>
          <p:nvPr/>
        </p:nvGrpSpPr>
        <p:grpSpPr>
          <a:xfrm>
            <a:off x="304800" y="3124200"/>
            <a:ext cx="8686800" cy="1219200"/>
            <a:chOff x="76196" y="1016829"/>
            <a:chExt cx="8077207" cy="966304"/>
          </a:xfrm>
        </p:grpSpPr>
        <p:sp>
          <p:nvSpPr>
            <p:cNvPr id="11" name="Rounded Rectangle 10"/>
            <p:cNvSpPr/>
            <p:nvPr/>
          </p:nvSpPr>
          <p:spPr>
            <a:xfrm>
              <a:off x="76196" y="1016829"/>
              <a:ext cx="8077207" cy="966304"/>
            </a:xfrm>
            <a:prstGeom prst="roundRect">
              <a:avLst/>
            </a:prstGeom>
          </p:spPr>
          <p:style>
            <a:lnRef idx="2">
              <a:schemeClr val="lt1">
                <a:hueOff val="0"/>
                <a:satOff val="0"/>
                <a:lumOff val="0"/>
                <a:alphaOff val="0"/>
              </a:schemeClr>
            </a:lnRef>
            <a:fillRef idx="1">
              <a:schemeClr val="accent2">
                <a:shade val="80000"/>
                <a:hueOff val="-8968"/>
                <a:satOff val="-1006"/>
                <a:lumOff val="6420"/>
                <a:alphaOff val="0"/>
              </a:schemeClr>
            </a:fillRef>
            <a:effectRef idx="0">
              <a:schemeClr val="accent2">
                <a:shade val="80000"/>
                <a:hueOff val="-8968"/>
                <a:satOff val="-1006"/>
                <a:lumOff val="6420"/>
                <a:alphaOff val="0"/>
              </a:schemeClr>
            </a:effectRef>
            <a:fontRef idx="minor">
              <a:schemeClr val="lt1"/>
            </a:fontRef>
          </p:style>
        </p:sp>
        <p:sp>
          <p:nvSpPr>
            <p:cNvPr id="12" name="Rounded Rectangle 6"/>
            <p:cNvSpPr/>
            <p:nvPr/>
          </p:nvSpPr>
          <p:spPr>
            <a:xfrm>
              <a:off x="123367" y="1064000"/>
              <a:ext cx="7982865" cy="87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justLow" defTabSz="1066800" rtl="1">
                <a:lnSpc>
                  <a:spcPct val="90000"/>
                </a:lnSpc>
                <a:spcBef>
                  <a:spcPct val="0"/>
                </a:spcBef>
                <a:spcAft>
                  <a:spcPct val="35000"/>
                </a:spcAft>
              </a:pPr>
              <a:r>
                <a:rPr lang="fa-IR" sz="2000" kern="1200" dirty="0" smtClean="0">
                  <a:solidFill>
                    <a:schemeClr val="tx1"/>
                  </a:solidFill>
                  <a:cs typeface="B Traffic" pitchFamily="2" charset="-78"/>
                </a:rPr>
                <a:t>وَ مَا أَرْسَلْنَا مِنْ رَسُولٍ إِلَّا لِيُطَاعَ بِإِذْنِ اللَّهِ وَلَوْ أَنَّهُمْ إِذْ ظَلَمُوا أَنفُسَهُمْ جَاءُوكَ فَاسْتَغْفَرُوا اللَّهَ وَاسْتَغْفَرَ لَهُمْ الرَّسُولُ لَوَجَدُوا اللَّهَ تَوَّاباً رَحِيماً* فَلَا وَ رَبِّكَ لَايُؤْمِنُونَ حَتَّى يُحَكِّمُوكَ فِيمَا شَجَرَ بَيْنَهُمْ ثُمَّ لَايَجِدُوا فِي أَنفُسِهِمْ حَرَجاً مِمَّا قَضَيْتَ وَ يُسَلِّمُوا تَسْلِيماً(نساء).</a:t>
              </a:r>
              <a:endParaRPr lang="en-US" sz="2000" kern="1200" dirty="0">
                <a:solidFill>
                  <a:schemeClr val="tx1"/>
                </a:solidFill>
                <a:cs typeface="B Traffic" pitchFamily="2" charset="-78"/>
              </a:endParaRPr>
            </a:p>
          </p:txBody>
        </p:sp>
      </p:grpSp>
      <p:grpSp>
        <p:nvGrpSpPr>
          <p:cNvPr id="13" name="Group 12"/>
          <p:cNvGrpSpPr/>
          <p:nvPr/>
        </p:nvGrpSpPr>
        <p:grpSpPr>
          <a:xfrm>
            <a:off x="304800" y="4267200"/>
            <a:ext cx="8686800" cy="2514600"/>
            <a:chOff x="76196" y="2031448"/>
            <a:chExt cx="8077207" cy="966304"/>
          </a:xfrm>
        </p:grpSpPr>
        <p:sp>
          <p:nvSpPr>
            <p:cNvPr id="14" name="Rounded Rectangle 13"/>
            <p:cNvSpPr/>
            <p:nvPr/>
          </p:nvSpPr>
          <p:spPr>
            <a:xfrm>
              <a:off x="76196" y="2031448"/>
              <a:ext cx="8077207" cy="966304"/>
            </a:xfrm>
            <a:prstGeom prst="roundRect">
              <a:avLst/>
            </a:prstGeom>
          </p:spPr>
          <p:style>
            <a:lnRef idx="2">
              <a:schemeClr val="lt1">
                <a:hueOff val="0"/>
                <a:satOff val="0"/>
                <a:lumOff val="0"/>
                <a:alphaOff val="0"/>
              </a:schemeClr>
            </a:lnRef>
            <a:fillRef idx="1">
              <a:schemeClr val="accent2">
                <a:shade val="80000"/>
                <a:hueOff val="-17936"/>
                <a:satOff val="-2012"/>
                <a:lumOff val="12840"/>
                <a:alphaOff val="0"/>
              </a:schemeClr>
            </a:fillRef>
            <a:effectRef idx="0">
              <a:schemeClr val="accent2">
                <a:shade val="80000"/>
                <a:hueOff val="-17936"/>
                <a:satOff val="-2012"/>
                <a:lumOff val="12840"/>
                <a:alphaOff val="0"/>
              </a:schemeClr>
            </a:effectRef>
            <a:fontRef idx="minor">
              <a:schemeClr val="lt1"/>
            </a:fontRef>
          </p:style>
        </p:sp>
        <p:sp>
          <p:nvSpPr>
            <p:cNvPr id="15" name="Rounded Rectangle 8"/>
            <p:cNvSpPr/>
            <p:nvPr/>
          </p:nvSpPr>
          <p:spPr>
            <a:xfrm>
              <a:off x="123367" y="2078619"/>
              <a:ext cx="7982865" cy="87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justLow" defTabSz="1066800" rtl="1">
                <a:lnSpc>
                  <a:spcPct val="90000"/>
                </a:lnSpc>
                <a:spcBef>
                  <a:spcPct val="0"/>
                </a:spcBef>
                <a:spcAft>
                  <a:spcPct val="35000"/>
                </a:spcAft>
              </a:pPr>
              <a:r>
                <a:rPr lang="fa-IR" sz="2400" kern="1200" dirty="0" smtClean="0">
                  <a:solidFill>
                    <a:schemeClr val="tx1"/>
                  </a:solidFill>
                  <a:cs typeface="B Traffic" pitchFamily="2" charset="-78"/>
                </a:rPr>
                <a:t>و ما هيچ پيامبرى را نفرستاديم مگر آنكه به توفيق الهى از او اطاعت كنند. و اگر آنان وقتى به خود ستم كرده بودند، پيش تو مى‏آمدند و از خدا آمرزش مى‏خواستند و پيامبر [نيز] براى آنان طلب آمرزش مى‏كرد، قطعاً خدا را توبه‏پذيرِ مهربان مى‏يافتند. ولى چنين نيست، به پروردگارت قسم كه ايمان نمى‏آورند، مگر آنكه تو را در مورد آنچه ميان آنان مايه اختلاف است داور گردانند؛ سپس از حكمى كه كرده‏اى در دلهايشان احساس ناراحتى [و ترديد] نكنند، و كاملًا سرِ تسليم فرود آورند.</a:t>
              </a:r>
              <a:endParaRPr lang="en-US" sz="2400" kern="1200" dirty="0">
                <a:solidFill>
                  <a:schemeClr val="tx1"/>
                </a:solidFill>
                <a:cs typeface="B Traffic" pitchFamily="2" charset="-78"/>
              </a:endParaRPr>
            </a:p>
          </p:txBody>
        </p:sp>
      </p:grpSp>
      <p:pic>
        <p:nvPicPr>
          <p:cNvPr id="16"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3103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3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style.rotation</p:attrName>
                                        </p:attrNameLst>
                                      </p:cBhvr>
                                      <p:tavLst>
                                        <p:tav tm="0">
                                          <p:val>
                                            <p:fltVal val="720"/>
                                          </p:val>
                                        </p:tav>
                                        <p:tav tm="100000">
                                          <p:val>
                                            <p:fltVal val="0"/>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 calcmode="lin" valueType="num">
                                      <p:cBhvr>
                                        <p:cTn id="14" dur="2000" fill="hold"/>
                                        <p:tgtEl>
                                          <p:spTgt spid="5"/>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style.rotation</p:attrName>
                                        </p:attrNameLst>
                                      </p:cBhvr>
                                      <p:tavLst>
                                        <p:tav tm="0">
                                          <p:val>
                                            <p:fltVal val="720"/>
                                          </p:val>
                                        </p:tav>
                                        <p:tav tm="100000">
                                          <p:val>
                                            <p:fltVal val="0"/>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 calcmode="lin" valueType="num">
                                      <p:cBhvr>
                                        <p:cTn id="2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down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satari\Desktop\انديشه 1 عكسها\png\يبفurl.png"/>
          <p:cNvPicPr>
            <a:picLocks noChangeAspect="1" noChangeArrowheads="1"/>
          </p:cNvPicPr>
          <p:nvPr/>
        </p:nvPicPr>
        <p:blipFill>
          <a:blip r:embed="rId2">
            <a:duotone>
              <a:prstClr val="black"/>
              <a:schemeClr val="accent2">
                <a:tint val="45000"/>
                <a:satMod val="400000"/>
              </a:schemeClr>
            </a:duotone>
          </a:blip>
          <a:srcRect/>
          <a:stretch>
            <a:fillRect/>
          </a:stretch>
        </p:blipFill>
        <p:spPr bwMode="auto">
          <a:xfrm>
            <a:off x="2240488" y="228600"/>
            <a:ext cx="1874312" cy="1861789"/>
          </a:xfrm>
          <a:prstGeom prst="rect">
            <a:avLst/>
          </a:prstGeom>
          <a:noFill/>
        </p:spPr>
      </p:pic>
      <p:pic>
        <p:nvPicPr>
          <p:cNvPr id="24" name="Picture 2" descr="C:\Users\satari\Desktop\انديشه 1 عكسها\png\يبفurl.png"/>
          <p:cNvPicPr>
            <a:picLocks noChangeAspect="1" noChangeArrowheads="1"/>
          </p:cNvPicPr>
          <p:nvPr/>
        </p:nvPicPr>
        <p:blipFill>
          <a:blip r:embed="rId2">
            <a:duotone>
              <a:prstClr val="black"/>
              <a:schemeClr val="accent2">
                <a:tint val="45000"/>
                <a:satMod val="400000"/>
              </a:schemeClr>
            </a:duotone>
          </a:blip>
          <a:srcRect/>
          <a:stretch>
            <a:fillRect/>
          </a:stretch>
        </p:blipFill>
        <p:spPr bwMode="auto">
          <a:xfrm>
            <a:off x="7010400" y="228600"/>
            <a:ext cx="1874312" cy="1861789"/>
          </a:xfrm>
          <a:prstGeom prst="rect">
            <a:avLst/>
          </a:prstGeom>
          <a:noFill/>
        </p:spPr>
      </p:pic>
      <p:grpSp>
        <p:nvGrpSpPr>
          <p:cNvPr id="11" name="Group 10"/>
          <p:cNvGrpSpPr/>
          <p:nvPr/>
        </p:nvGrpSpPr>
        <p:grpSpPr>
          <a:xfrm>
            <a:off x="1447800" y="152400"/>
            <a:ext cx="6858001" cy="1066800"/>
            <a:chOff x="76196" y="3046067"/>
            <a:chExt cx="8077207" cy="966304"/>
          </a:xfrm>
        </p:grpSpPr>
        <p:sp>
          <p:nvSpPr>
            <p:cNvPr id="15" name="Rounded Rectangle 14"/>
            <p:cNvSpPr/>
            <p:nvPr/>
          </p:nvSpPr>
          <p:spPr>
            <a:xfrm>
              <a:off x="76196" y="3046067"/>
              <a:ext cx="8077207" cy="966304"/>
            </a:xfrm>
            <a:prstGeom prst="roundRect">
              <a:avLst/>
            </a:prstGeom>
          </p:spPr>
          <p:style>
            <a:lnRef idx="2">
              <a:schemeClr val="lt1">
                <a:hueOff val="0"/>
                <a:satOff val="0"/>
                <a:lumOff val="0"/>
                <a:alphaOff val="0"/>
              </a:schemeClr>
            </a:lnRef>
            <a:fillRef idx="1">
              <a:schemeClr val="accent2">
                <a:shade val="80000"/>
                <a:hueOff val="-26904"/>
                <a:satOff val="-3018"/>
                <a:lumOff val="19260"/>
                <a:alphaOff val="0"/>
              </a:schemeClr>
            </a:fillRef>
            <a:effectRef idx="0">
              <a:schemeClr val="accent2">
                <a:shade val="80000"/>
                <a:hueOff val="-26904"/>
                <a:satOff val="-3018"/>
                <a:lumOff val="19260"/>
                <a:alphaOff val="0"/>
              </a:schemeClr>
            </a:effectRef>
            <a:fontRef idx="minor">
              <a:schemeClr val="lt1"/>
            </a:fontRef>
          </p:style>
        </p:sp>
        <p:sp>
          <p:nvSpPr>
            <p:cNvPr id="16" name="Rounded Rectangle 10"/>
            <p:cNvSpPr/>
            <p:nvPr/>
          </p:nvSpPr>
          <p:spPr>
            <a:xfrm>
              <a:off x="123367" y="3093238"/>
              <a:ext cx="7982865" cy="87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fa-IR" sz="2000" kern="1200" dirty="0" smtClean="0">
                  <a:solidFill>
                    <a:schemeClr val="tx1"/>
                  </a:solidFill>
                  <a:cs typeface="B Traffic" pitchFamily="2" charset="-78"/>
                </a:rPr>
                <a:t>يَا أَيُّهَا الَّذِينَ آمَنُوا أَطِيعُوا اللَّهَ وَ رَسُولَهُ وَ لَاتَوَلَّوْا عَنْهُ وَ أَنْتُمْ تَسْمَعُونَ.</a:t>
              </a:r>
              <a:endParaRPr lang="en-US" sz="2000" kern="1200" dirty="0">
                <a:solidFill>
                  <a:schemeClr val="tx1"/>
                </a:solidFill>
                <a:cs typeface="B Traffic" pitchFamily="2" charset="-78"/>
              </a:endParaRPr>
            </a:p>
          </p:txBody>
        </p:sp>
      </p:grpSp>
      <p:grpSp>
        <p:nvGrpSpPr>
          <p:cNvPr id="12" name="Group 11"/>
          <p:cNvGrpSpPr/>
          <p:nvPr/>
        </p:nvGrpSpPr>
        <p:grpSpPr>
          <a:xfrm>
            <a:off x="304800" y="1676400"/>
            <a:ext cx="8686800" cy="1423504"/>
            <a:chOff x="76196" y="4060686"/>
            <a:chExt cx="8077207" cy="966304"/>
          </a:xfrm>
        </p:grpSpPr>
        <p:sp>
          <p:nvSpPr>
            <p:cNvPr id="13" name="Rounded Rectangle 12"/>
            <p:cNvSpPr/>
            <p:nvPr/>
          </p:nvSpPr>
          <p:spPr>
            <a:xfrm>
              <a:off x="76196" y="4060686"/>
              <a:ext cx="8077207" cy="966304"/>
            </a:xfrm>
            <a:prstGeom prst="roundRect">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14" name="Rounded Rectangle 12"/>
            <p:cNvSpPr/>
            <p:nvPr/>
          </p:nvSpPr>
          <p:spPr>
            <a:xfrm>
              <a:off x="123367" y="4107857"/>
              <a:ext cx="7982865" cy="87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justLow" defTabSz="1066800" rtl="1">
                <a:lnSpc>
                  <a:spcPct val="90000"/>
                </a:lnSpc>
                <a:spcBef>
                  <a:spcPct val="0"/>
                </a:spcBef>
                <a:spcAft>
                  <a:spcPct val="35000"/>
                </a:spcAft>
              </a:pPr>
              <a:r>
                <a:rPr lang="fa-IR" sz="2800" kern="1200" dirty="0" smtClean="0">
                  <a:solidFill>
                    <a:schemeClr val="tx1"/>
                  </a:solidFill>
                  <a:cs typeface="B Traffic" pitchFamily="2" charset="-78"/>
                </a:rPr>
                <a:t>اى كسانى كه ايمان آورده‏ايد، خدا و فرستاده او را فرمان بريد و از او روى برنتابيد در حالى كه [سخنان او را] مى‏شنويد(انفال).</a:t>
              </a:r>
              <a:endParaRPr lang="en-US" sz="2800" kern="1200" dirty="0">
                <a:solidFill>
                  <a:schemeClr val="tx1"/>
                </a:solidFill>
                <a:cs typeface="B Traffic" pitchFamily="2" charset="-78"/>
              </a:endParaRPr>
            </a:p>
          </p:txBody>
        </p:sp>
      </p:grpSp>
      <p:pic>
        <p:nvPicPr>
          <p:cNvPr id="25"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pic>
        <p:nvPicPr>
          <p:cNvPr id="2050" name="Picture 2" descr="C:\Users\sattari\Desktop\a3ed2a0f733318f6287edd0162057c75_XL.jpg"/>
          <p:cNvPicPr>
            <a:picLocks noChangeAspect="1" noChangeArrowheads="1"/>
          </p:cNvPicPr>
          <p:nvPr/>
        </p:nvPicPr>
        <p:blipFill>
          <a:blip r:embed="rId4"/>
          <a:srcRect/>
          <a:stretch>
            <a:fillRect/>
          </a:stretch>
        </p:blipFill>
        <p:spPr bwMode="auto">
          <a:xfrm>
            <a:off x="990600" y="3048000"/>
            <a:ext cx="7086600" cy="3810000"/>
          </a:xfrm>
          <a:prstGeom prst="rect">
            <a:avLst/>
          </a:prstGeom>
          <a:noFill/>
        </p:spPr>
      </p:pic>
    </p:spTree>
    <p:extLst>
      <p:ext uri="{BB962C8B-B14F-4D97-AF65-F5344CB8AC3E}">
        <p14:creationId xmlns:p14="http://schemas.microsoft.com/office/powerpoint/2010/main" xmlns="" val="228649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style.rotation</p:attrName>
                                        </p:attrNameLst>
                                      </p:cBhvr>
                                      <p:tavLst>
                                        <p:tav tm="0">
                                          <p:val>
                                            <p:fltVal val="720"/>
                                          </p:val>
                                        </p:tav>
                                        <p:tav tm="100000">
                                          <p:val>
                                            <p:fltVal val="0"/>
                                          </p:val>
                                        </p:tav>
                                      </p:tavLst>
                                    </p:anim>
                                    <p:anim calcmode="lin" valueType="num">
                                      <p:cBhvr>
                                        <p:cTn id="9" dur="2000" fill="hold"/>
                                        <p:tgtEl>
                                          <p:spTgt spid="23"/>
                                        </p:tgtEl>
                                        <p:attrNameLst>
                                          <p:attrName>ppt_h</p:attrName>
                                        </p:attrNameLst>
                                      </p:cBhvr>
                                      <p:tavLst>
                                        <p:tav tm="0">
                                          <p:val>
                                            <p:fltVal val="0"/>
                                          </p:val>
                                        </p:tav>
                                        <p:tav tm="100000">
                                          <p:val>
                                            <p:strVal val="#ppt_h"/>
                                          </p:val>
                                        </p:tav>
                                      </p:tavLst>
                                    </p:anim>
                                    <p:anim calcmode="lin" valueType="num">
                                      <p:cBhvr>
                                        <p:cTn id="10" dur="2000" fill="hold"/>
                                        <p:tgtEl>
                                          <p:spTgt spid="2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anim calcmode="lin" valueType="num">
                                      <p:cBhvr>
                                        <p:cTn id="14" dur="2000" fill="hold"/>
                                        <p:tgtEl>
                                          <p:spTgt spid="24"/>
                                        </p:tgtEl>
                                        <p:attrNameLst>
                                          <p:attrName>style.rotation</p:attrName>
                                        </p:attrNameLst>
                                      </p:cBhvr>
                                      <p:tavLst>
                                        <p:tav tm="0">
                                          <p:val>
                                            <p:fltVal val="720"/>
                                          </p:val>
                                        </p:tav>
                                        <p:tav tm="100000">
                                          <p:val>
                                            <p:fltVal val="0"/>
                                          </p:val>
                                        </p:tav>
                                      </p:tavLst>
                                    </p:anim>
                                    <p:anim calcmode="lin" valueType="num">
                                      <p:cBhvr>
                                        <p:cTn id="15" dur="2000" fill="hold"/>
                                        <p:tgtEl>
                                          <p:spTgt spid="24"/>
                                        </p:tgtEl>
                                        <p:attrNameLst>
                                          <p:attrName>ppt_h</p:attrName>
                                        </p:attrNameLst>
                                      </p:cBhvr>
                                      <p:tavLst>
                                        <p:tav tm="0">
                                          <p:val>
                                            <p:fltVal val="0"/>
                                          </p:val>
                                        </p:tav>
                                        <p:tav tm="100000">
                                          <p:val>
                                            <p:strVal val="#ppt_h"/>
                                          </p:val>
                                        </p:tav>
                                      </p:tavLst>
                                    </p:anim>
                                    <p:anim calcmode="lin" valueType="num">
                                      <p:cBhvr>
                                        <p:cTn id="16"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satari\Desktop\انديشه 1 عكسها\png\يبفurl.png"/>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762000" y="4114800"/>
            <a:ext cx="1874312" cy="1861789"/>
          </a:xfrm>
          <a:prstGeom prst="rect">
            <a:avLst/>
          </a:prstGeom>
          <a:noFill/>
        </p:spPr>
      </p:pic>
      <p:pic>
        <p:nvPicPr>
          <p:cNvPr id="29" name="Picture 2" descr="C:\Users\satari\Desktop\انديشه 1 عكسها\png\يبفurl.png"/>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979712" y="4114800"/>
            <a:ext cx="1874312" cy="1861789"/>
          </a:xfrm>
          <a:prstGeom prst="rect">
            <a:avLst/>
          </a:prstGeom>
          <a:noFill/>
        </p:spPr>
      </p:pic>
      <p:pic>
        <p:nvPicPr>
          <p:cNvPr id="26"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1768927" y="348011"/>
            <a:ext cx="1736273" cy="1861789"/>
          </a:xfrm>
          <a:prstGeom prst="rect">
            <a:avLst/>
          </a:prstGeom>
          <a:noFill/>
        </p:spPr>
      </p:pic>
      <p:pic>
        <p:nvPicPr>
          <p:cNvPr id="27"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148438" y="348011"/>
            <a:ext cx="1736273" cy="1861789"/>
          </a:xfrm>
          <a:prstGeom prst="rect">
            <a:avLst/>
          </a:prstGeom>
          <a:noFill/>
        </p:spPr>
      </p:pic>
      <p:grpSp>
        <p:nvGrpSpPr>
          <p:cNvPr id="2" name="Group 1"/>
          <p:cNvGrpSpPr/>
          <p:nvPr/>
        </p:nvGrpSpPr>
        <p:grpSpPr>
          <a:xfrm>
            <a:off x="1295400" y="76200"/>
            <a:ext cx="7667652" cy="1447800"/>
            <a:chOff x="3601665" y="0"/>
            <a:chExt cx="1440666" cy="1071570"/>
          </a:xfrm>
        </p:grpSpPr>
        <p:sp>
          <p:nvSpPr>
            <p:cNvPr id="3" name="Trapezoid 2"/>
            <p:cNvSpPr/>
            <p:nvPr/>
          </p:nvSpPr>
          <p:spPr>
            <a:xfrm>
              <a:off x="3601665" y="0"/>
              <a:ext cx="1440666" cy="1071570"/>
            </a:xfrm>
            <a:prstGeom prst="trapezoid">
              <a:avLst>
                <a:gd name="adj"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Trapezoid 4"/>
            <p:cNvSpPr/>
            <p:nvPr/>
          </p:nvSpPr>
          <p:spPr>
            <a:xfrm>
              <a:off x="3601665" y="0"/>
              <a:ext cx="1440666" cy="1071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5" name="Group 4"/>
          <p:cNvGrpSpPr/>
          <p:nvPr/>
        </p:nvGrpSpPr>
        <p:grpSpPr>
          <a:xfrm>
            <a:off x="1503362" y="295253"/>
            <a:ext cx="7228683" cy="954170"/>
            <a:chOff x="3601665" y="0"/>
            <a:chExt cx="1440666" cy="1071570"/>
          </a:xfrm>
          <a:solidFill>
            <a:schemeClr val="accent1">
              <a:lumMod val="40000"/>
              <a:lumOff val="60000"/>
            </a:schemeClr>
          </a:solidFill>
        </p:grpSpPr>
        <p:sp>
          <p:nvSpPr>
            <p:cNvPr id="6" name="Trapezoid 5"/>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r>
                <a:rPr lang="fa-IR" sz="2000" dirty="0" smtClean="0">
                  <a:solidFill>
                    <a:schemeClr val="tx1"/>
                  </a:solidFill>
                  <a:cs typeface="B Traffic" pitchFamily="2" charset="-78"/>
                </a:rPr>
                <a:t>لَاتَجْعَلُوا دُعَاءَ الرَّسُولِ بَيْنَكُمْ كَدُعَاءِ بَعْضِكُمْ بَعْضاً قَدْ يَعْلَمُ اللَّهُ الَّذِينَ يَتَسَلَّلُونَ مِنْكُمْ لِوَاذاً فَلْيَحْذَرْ الَّذِينَ يُخَالِفُونَ عَنْ أَمْرِهِ أَنْ تُصِيبَهُمْ فِتْنَةٌ أَوْ يُصِيبَهُمْ عَذَابٌ أَلِيمٌ.</a:t>
              </a:r>
              <a:endParaRPr lang="en-US" sz="2000" b="0" i="0" kern="1200" baseline="0" dirty="0">
                <a:solidFill>
                  <a:schemeClr val="tx1"/>
                </a:solidFill>
                <a:cs typeface="B Traffic" pitchFamily="2" charset="-78"/>
              </a:endParaRPr>
            </a:p>
          </p:txBody>
        </p:sp>
      </p:grpSp>
      <p:grpSp>
        <p:nvGrpSpPr>
          <p:cNvPr id="8" name="Group 7"/>
          <p:cNvGrpSpPr/>
          <p:nvPr/>
        </p:nvGrpSpPr>
        <p:grpSpPr>
          <a:xfrm>
            <a:off x="1295400" y="1143000"/>
            <a:ext cx="7667652" cy="2209800"/>
            <a:chOff x="3601665" y="0"/>
            <a:chExt cx="1440666" cy="1071570"/>
          </a:xfrm>
          <a:solidFill>
            <a:schemeClr val="accent1">
              <a:lumMod val="75000"/>
            </a:schemeClr>
          </a:solidFill>
        </p:grpSpPr>
        <p:sp>
          <p:nvSpPr>
            <p:cNvPr id="9" name="Trapezoid 8"/>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11" name="Group 10"/>
          <p:cNvGrpSpPr/>
          <p:nvPr/>
        </p:nvGrpSpPr>
        <p:grpSpPr>
          <a:xfrm>
            <a:off x="1503362" y="1362052"/>
            <a:ext cx="7228683" cy="1762148"/>
            <a:chOff x="3601665" y="0"/>
            <a:chExt cx="1440666" cy="1071570"/>
          </a:xfrm>
          <a:solidFill>
            <a:schemeClr val="tx2">
              <a:lumMod val="40000"/>
              <a:lumOff val="60000"/>
            </a:schemeClr>
          </a:solidFill>
        </p:grpSpPr>
        <p:sp>
          <p:nvSpPr>
            <p:cNvPr id="12" name="Trapezoid 11"/>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r>
                <a:rPr lang="fa-IR" sz="2000" dirty="0" smtClean="0">
                  <a:solidFill>
                    <a:schemeClr val="tx1"/>
                  </a:solidFill>
                  <a:cs typeface="B Traffic" pitchFamily="2" charset="-78"/>
                </a:rPr>
                <a:t>خطاب كردن پيامبر را در ميان خود، مانند خطاب كردن بعضى از خودتان به بعضى [ديگر] قرار مدهيد. خدا مى‏داند [چه‏] كسانى از شما دزدانه [از نزد او] مى‏گريزند. پس‏ كسانى كه از فرمان او تمرّد مى‏كنند بترسند كه مبادا بلايى بديشان رسد يا به عذابى دردناك گرفتار شوند(نور).</a:t>
              </a:r>
              <a:endParaRPr lang="en-US" sz="2000" dirty="0">
                <a:solidFill>
                  <a:schemeClr val="tx1"/>
                </a:solidFill>
                <a:cs typeface="B Traffic" pitchFamily="2" charset="-78"/>
              </a:endParaRPr>
            </a:p>
          </p:txBody>
        </p:sp>
      </p:grpSp>
      <p:grpSp>
        <p:nvGrpSpPr>
          <p:cNvPr id="14" name="Group 13"/>
          <p:cNvGrpSpPr/>
          <p:nvPr/>
        </p:nvGrpSpPr>
        <p:grpSpPr>
          <a:xfrm>
            <a:off x="762000" y="3352800"/>
            <a:ext cx="8229600" cy="1219200"/>
            <a:chOff x="3601665" y="0"/>
            <a:chExt cx="1440666" cy="1071570"/>
          </a:xfrm>
          <a:solidFill>
            <a:schemeClr val="accent6">
              <a:lumMod val="60000"/>
              <a:lumOff val="40000"/>
            </a:schemeClr>
          </a:solidFill>
        </p:grpSpPr>
        <p:sp>
          <p:nvSpPr>
            <p:cNvPr id="15" name="Trapezoid 14"/>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17" name="Group 16"/>
          <p:cNvGrpSpPr/>
          <p:nvPr/>
        </p:nvGrpSpPr>
        <p:grpSpPr>
          <a:xfrm>
            <a:off x="914400" y="3429000"/>
            <a:ext cx="7803384" cy="954170"/>
            <a:chOff x="3601665" y="0"/>
            <a:chExt cx="1440666" cy="1071570"/>
          </a:xfrm>
          <a:solidFill>
            <a:schemeClr val="accent6">
              <a:lumMod val="40000"/>
              <a:lumOff val="60000"/>
            </a:schemeClr>
          </a:solidFill>
        </p:grpSpPr>
        <p:sp>
          <p:nvSpPr>
            <p:cNvPr id="18" name="Trapezoid 17"/>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r>
                <a:rPr lang="fa-IR" sz="2000" dirty="0" smtClean="0">
                  <a:solidFill>
                    <a:schemeClr val="tx1"/>
                  </a:solidFill>
                  <a:cs typeface="B Traffic" pitchFamily="2" charset="-78"/>
                </a:rPr>
                <a:t>وَمَا كَانَ لِمُؤْمِنٍ وَلَا مُؤْمِنَةٍ إِذَا قَضَى اللَّهُ وَرَسُولُهُ أَمْراً أَنْ يَكُونَ لَهُمْ الْخِيَرَةُ مِنْ أَمْرِهِمْ وَمَنْ يَعْصِ اللَّهَ وَرَسُولَهُ فَقَدْ ضَلَّ ضَلَالًا مُبِيناً.</a:t>
              </a:r>
              <a:endParaRPr lang="en-US" sz="2000" dirty="0" smtClean="0">
                <a:solidFill>
                  <a:schemeClr val="tx1"/>
                </a:solidFill>
                <a:cs typeface="B Traffic" pitchFamily="2" charset="-78"/>
              </a:endParaRPr>
            </a:p>
          </p:txBody>
        </p:sp>
      </p:grpSp>
      <p:grpSp>
        <p:nvGrpSpPr>
          <p:cNvPr id="20" name="Group 19"/>
          <p:cNvGrpSpPr/>
          <p:nvPr/>
        </p:nvGrpSpPr>
        <p:grpSpPr>
          <a:xfrm>
            <a:off x="762000" y="4572000"/>
            <a:ext cx="8277252" cy="1143000"/>
            <a:chOff x="3601665" y="0"/>
            <a:chExt cx="1440666" cy="1071570"/>
          </a:xfrm>
          <a:solidFill>
            <a:schemeClr val="accent6">
              <a:lumMod val="75000"/>
            </a:schemeClr>
          </a:solidFill>
        </p:grpSpPr>
        <p:sp>
          <p:nvSpPr>
            <p:cNvPr id="21" name="Trapezoid 20"/>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23" name="Group 22"/>
          <p:cNvGrpSpPr/>
          <p:nvPr/>
        </p:nvGrpSpPr>
        <p:grpSpPr>
          <a:xfrm>
            <a:off x="990600" y="4495800"/>
            <a:ext cx="7803384" cy="1276038"/>
            <a:chOff x="3601665" y="0"/>
            <a:chExt cx="1440666" cy="1071570"/>
          </a:xfrm>
          <a:solidFill>
            <a:schemeClr val="accent6">
              <a:lumMod val="60000"/>
              <a:lumOff val="40000"/>
            </a:schemeClr>
          </a:solidFill>
        </p:grpSpPr>
        <p:sp>
          <p:nvSpPr>
            <p:cNvPr id="24" name="Trapezoid 23"/>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sz="2000" dirty="0" smtClean="0">
                  <a:solidFill>
                    <a:schemeClr val="tx1"/>
                  </a:solidFill>
                  <a:cs typeface="B Traffic" pitchFamily="2" charset="-78"/>
                </a:rPr>
                <a:t>و هيچ مرد و زن مؤمنى را نرسد كه چون خدا و فرستاده‏اش به كارى فرمان دهند، براى آنان در كارشان اختيارى باشد؛ و هر كس خدا و فرستاده‏اش را نافرمانى كند قطعاً دچار گمراهىِ آشكارى گرديده است(احزاب).</a:t>
              </a:r>
              <a:endParaRPr lang="en-US" sz="2000" dirty="0" smtClean="0">
                <a:solidFill>
                  <a:schemeClr val="tx1"/>
                </a:solidFill>
                <a:cs typeface="B Traffic" pitchFamily="2" charset="-78"/>
              </a:endParaRPr>
            </a:p>
          </p:txBody>
        </p:sp>
      </p:grpSp>
      <p:pic>
        <p:nvPicPr>
          <p:cNvPr id="30"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pic>
        <p:nvPicPr>
          <p:cNvPr id="6146" name="Picture 2" descr="C:\Users\sattari\Desktop\قرآن-520x245.jpg"/>
          <p:cNvPicPr>
            <a:picLocks noChangeAspect="1" noChangeArrowheads="1"/>
          </p:cNvPicPr>
          <p:nvPr/>
        </p:nvPicPr>
        <p:blipFill>
          <a:blip r:embed="rId4"/>
          <a:srcRect/>
          <a:stretch>
            <a:fillRect/>
          </a:stretch>
        </p:blipFill>
        <p:spPr bwMode="auto">
          <a:xfrm>
            <a:off x="762000" y="5334000"/>
            <a:ext cx="4495800" cy="1524000"/>
          </a:xfrm>
          <a:prstGeom prst="rect">
            <a:avLst/>
          </a:prstGeom>
          <a:noFill/>
        </p:spPr>
      </p:pic>
    </p:spTree>
    <p:extLst>
      <p:ext uri="{BB962C8B-B14F-4D97-AF65-F5344CB8AC3E}">
        <p14:creationId xmlns:p14="http://schemas.microsoft.com/office/powerpoint/2010/main" xmlns="" val="38002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style.rotation</p:attrName>
                                        </p:attrNameLst>
                                      </p:cBhvr>
                                      <p:tavLst>
                                        <p:tav tm="0">
                                          <p:val>
                                            <p:fltVal val="720"/>
                                          </p:val>
                                        </p:tav>
                                        <p:tav tm="100000">
                                          <p:val>
                                            <p:fltVal val="0"/>
                                          </p:val>
                                        </p:tav>
                                      </p:tavLst>
                                    </p:anim>
                                    <p:anim calcmode="lin" valueType="num">
                                      <p:cBhvr>
                                        <p:cTn id="9" dur="2000" fill="hold"/>
                                        <p:tgtEl>
                                          <p:spTgt spid="26"/>
                                        </p:tgtEl>
                                        <p:attrNameLst>
                                          <p:attrName>ppt_h</p:attrName>
                                        </p:attrNameLst>
                                      </p:cBhvr>
                                      <p:tavLst>
                                        <p:tav tm="0">
                                          <p:val>
                                            <p:fltVal val="0"/>
                                          </p:val>
                                        </p:tav>
                                        <p:tav tm="100000">
                                          <p:val>
                                            <p:strVal val="#ppt_h"/>
                                          </p:val>
                                        </p:tav>
                                      </p:tavLst>
                                    </p:anim>
                                    <p:anim calcmode="lin" valueType="num">
                                      <p:cBhvr>
                                        <p:cTn id="10" dur="2000" fill="hold"/>
                                        <p:tgtEl>
                                          <p:spTgt spid="26"/>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000"/>
                                        <p:tgtEl>
                                          <p:spTgt spid="27"/>
                                        </p:tgtEl>
                                      </p:cBhvr>
                                    </p:animEffect>
                                    <p:anim calcmode="lin" valueType="num">
                                      <p:cBhvr>
                                        <p:cTn id="14" dur="2000" fill="hold"/>
                                        <p:tgtEl>
                                          <p:spTgt spid="27"/>
                                        </p:tgtEl>
                                        <p:attrNameLst>
                                          <p:attrName>style.rotation</p:attrName>
                                        </p:attrNameLst>
                                      </p:cBhvr>
                                      <p:tavLst>
                                        <p:tav tm="0">
                                          <p:val>
                                            <p:fltVal val="720"/>
                                          </p:val>
                                        </p:tav>
                                        <p:tav tm="100000">
                                          <p:val>
                                            <p:fltVal val="0"/>
                                          </p:val>
                                        </p:tav>
                                      </p:tavLst>
                                    </p:anim>
                                    <p:anim calcmode="lin" valueType="num">
                                      <p:cBhvr>
                                        <p:cTn id="15" dur="2000" fill="hold"/>
                                        <p:tgtEl>
                                          <p:spTgt spid="27"/>
                                        </p:tgtEl>
                                        <p:attrNameLst>
                                          <p:attrName>ppt_h</p:attrName>
                                        </p:attrNameLst>
                                      </p:cBhvr>
                                      <p:tavLst>
                                        <p:tav tm="0">
                                          <p:val>
                                            <p:fltVal val="0"/>
                                          </p:val>
                                        </p:tav>
                                        <p:tav tm="100000">
                                          <p:val>
                                            <p:strVal val="#ppt_h"/>
                                          </p:val>
                                        </p:tav>
                                      </p:tavLst>
                                    </p:anim>
                                    <p:anim calcmode="lin" valueType="num">
                                      <p:cBhvr>
                                        <p:cTn id="16" dur="2000" fill="hold"/>
                                        <p:tgtEl>
                                          <p:spTgt spid="27"/>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10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1000"/>
                                        <p:tgtEl>
                                          <p:spTgt spid="17"/>
                                        </p:tgtEl>
                                      </p:cBhvr>
                                    </p:animEffect>
                                  </p:childTnLst>
                                </p:cTn>
                              </p:par>
                              <p:par>
                                <p:cTn id="35" presetID="35"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style.rotation</p:attrName>
                                        </p:attrNameLst>
                                      </p:cBhvr>
                                      <p:tavLst>
                                        <p:tav tm="0">
                                          <p:val>
                                            <p:fltVal val="720"/>
                                          </p:val>
                                        </p:tav>
                                        <p:tav tm="100000">
                                          <p:val>
                                            <p:fltVal val="0"/>
                                          </p:val>
                                        </p:tav>
                                      </p:tavLst>
                                    </p:anim>
                                    <p:anim calcmode="lin" valueType="num">
                                      <p:cBhvr>
                                        <p:cTn id="39" dur="1000" fill="hold"/>
                                        <p:tgtEl>
                                          <p:spTgt spid="28"/>
                                        </p:tgtEl>
                                        <p:attrNameLst>
                                          <p:attrName>ppt_h</p:attrName>
                                        </p:attrNameLst>
                                      </p:cBhvr>
                                      <p:tavLst>
                                        <p:tav tm="0">
                                          <p:val>
                                            <p:fltVal val="0"/>
                                          </p:val>
                                        </p:tav>
                                        <p:tav tm="100000">
                                          <p:val>
                                            <p:strVal val="#ppt_h"/>
                                          </p:val>
                                        </p:tav>
                                      </p:tavLst>
                                    </p:anim>
                                    <p:anim calcmode="lin" valueType="num">
                                      <p:cBhvr>
                                        <p:cTn id="40" dur="1000" fill="hold"/>
                                        <p:tgtEl>
                                          <p:spTgt spid="28"/>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style.rotation</p:attrName>
                                        </p:attrNameLst>
                                      </p:cBhvr>
                                      <p:tavLst>
                                        <p:tav tm="0">
                                          <p:val>
                                            <p:fltVal val="720"/>
                                          </p:val>
                                        </p:tav>
                                        <p:tav tm="100000">
                                          <p:val>
                                            <p:fltVal val="0"/>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Horizontal)">
                                      <p:cBhvr>
                                        <p:cTn id="51" dur="500"/>
                                        <p:tgtEl>
                                          <p:spTgt spid="20"/>
                                        </p:tgtEl>
                                      </p:cBhvr>
                                    </p:animEffect>
                                  </p:childTnLst>
                                </p:cTn>
                              </p:par>
                              <p:par>
                                <p:cTn id="52" presetID="16" presetClass="entr" presetSubtype="2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Horizont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2438400" y="1066800"/>
            <a:ext cx="1874312" cy="1861789"/>
          </a:xfrm>
          <a:prstGeom prst="rect">
            <a:avLst/>
          </a:prstGeom>
          <a:noFill/>
        </p:spPr>
      </p:pic>
      <p:pic>
        <p:nvPicPr>
          <p:cNvPr id="3" name="Picture 2" descr="C:\Users\satari\Desktop\انديشه 1 عكسها\png\يبفurl.pn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010400" y="1066800"/>
            <a:ext cx="1874312" cy="1861789"/>
          </a:xfrm>
          <a:prstGeom prst="rect">
            <a:avLst/>
          </a:prstGeom>
          <a:noFill/>
        </p:spPr>
      </p:pic>
      <p:grpSp>
        <p:nvGrpSpPr>
          <p:cNvPr id="4" name="Group 3"/>
          <p:cNvGrpSpPr/>
          <p:nvPr/>
        </p:nvGrpSpPr>
        <p:grpSpPr>
          <a:xfrm>
            <a:off x="1371600" y="76200"/>
            <a:ext cx="7696200" cy="1981200"/>
            <a:chOff x="3601665" y="0"/>
            <a:chExt cx="1440666" cy="1071570"/>
          </a:xfrm>
        </p:grpSpPr>
        <p:sp>
          <p:nvSpPr>
            <p:cNvPr id="5" name="Trapezoid 4"/>
            <p:cNvSpPr/>
            <p:nvPr/>
          </p:nvSpPr>
          <p:spPr>
            <a:xfrm>
              <a:off x="3601665" y="0"/>
              <a:ext cx="1440666" cy="1071570"/>
            </a:xfrm>
            <a:prstGeom prst="trapezoid">
              <a:avLst>
                <a:gd name="adj"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rapezoid 4"/>
            <p:cNvSpPr/>
            <p:nvPr/>
          </p:nvSpPr>
          <p:spPr>
            <a:xfrm>
              <a:off x="3601665" y="0"/>
              <a:ext cx="1440666" cy="1071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7" name="Group 6"/>
          <p:cNvGrpSpPr/>
          <p:nvPr/>
        </p:nvGrpSpPr>
        <p:grpSpPr>
          <a:xfrm>
            <a:off x="1493749" y="228600"/>
            <a:ext cx="7390695" cy="1729145"/>
            <a:chOff x="3601665" y="0"/>
            <a:chExt cx="1440666" cy="1071570"/>
          </a:xfrm>
          <a:solidFill>
            <a:schemeClr val="accent1">
              <a:lumMod val="40000"/>
              <a:lumOff val="60000"/>
            </a:schemeClr>
          </a:solidFill>
        </p:grpSpPr>
        <p:sp>
          <p:nvSpPr>
            <p:cNvPr id="8" name="Trapezoid 7"/>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r>
                <a:rPr lang="fa-IR" dirty="0" smtClean="0">
                  <a:solidFill>
                    <a:schemeClr val="tx1"/>
                  </a:solidFill>
                  <a:cs typeface="B Traffic" pitchFamily="2" charset="-78"/>
                </a:rPr>
                <a:t>يَا أَيُّهَا الَّذِينَ آمَنُوا لَاتُقَدِّمُوا بَيْنَ يَدَيْ اللَّهِ وَرَسُولِهِ وَاتَّقُوا اللَّهَ إِنَّ اللَّهَ سَمِيعٌ عَلِيمٌ* يَا أَيُّهَا الَّذِينَ آمَنُوا لَاتَرْفَعُوا أَصْوَاتَكُمْ فَوْقَ صَوْتِ النَّبِىِّ وَلَا تَجْهَرُوا لَهُ بِالْقَوْلِ كَجَهْرِ بَعْضِكُمْ لِبَعْضٍ أَنْ تَحْبَطَ أَعْمَالُكُمْ وَأَنْتُمْ لَاتَشْعُرُونَ* إِنَّ الَّذِينَ يَغُضُّونَ أَصْوَاتَهُمْ عِنْدَ رَسُولِ اللَّهِ أُوْلَئِكَ الَّذِينَ امْتَحَنَ اللَّهُ قُلُوبَهُمْ لِلتَّقْوَى لَهُمْ مَغْفِرَةٌ وَأَجْرٌ عَظِيمٌ* إِنَّ الَّذِينَ يُنَادُونَكَ مِنْ وَرَاءِ الْحُجُرَاتِ أَكْثَرُهُمْ لَايَعْقِلُونَ* وَلَوْ أَنَّهُمْ صَبَرُوا حَتَّى تَخْرُجَ إِلَيْهِمْ لَكَانَ خَيْراً لَهُمْ وَاللَّهُ غَفُورٌ رَحِيمٌ* يَا أَيُّهَا الَّذِينَ آمَنُوا إِنْ جَاءَكُمْ فَاسِقٌ بِنَبَإٍ فَتَبَيَّنُوا أَنْ تُصِيبُوا قَوْماً بِجَهَالَةٍ فَتُصْبِحُوا عَلَى مَا فَعَلْتُمْ نَادِمِينَ.</a:t>
              </a:r>
              <a:endParaRPr lang="en-US" dirty="0" smtClean="0">
                <a:solidFill>
                  <a:schemeClr val="tx1"/>
                </a:solidFill>
                <a:cs typeface="B Traffic" pitchFamily="2" charset="-78"/>
              </a:endParaRPr>
            </a:p>
          </p:txBody>
        </p:sp>
      </p:grpSp>
      <p:grpSp>
        <p:nvGrpSpPr>
          <p:cNvPr id="10" name="Group 9"/>
          <p:cNvGrpSpPr/>
          <p:nvPr/>
        </p:nvGrpSpPr>
        <p:grpSpPr>
          <a:xfrm>
            <a:off x="609600" y="1981200"/>
            <a:ext cx="8458200" cy="990599"/>
            <a:chOff x="3601665" y="0"/>
            <a:chExt cx="1440666" cy="1071570"/>
          </a:xfrm>
          <a:solidFill>
            <a:schemeClr val="accent6">
              <a:lumMod val="40000"/>
              <a:lumOff val="60000"/>
            </a:schemeClr>
          </a:solidFill>
        </p:grpSpPr>
        <p:sp>
          <p:nvSpPr>
            <p:cNvPr id="11" name="Trapezoid 10"/>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13" name="Group 12"/>
          <p:cNvGrpSpPr/>
          <p:nvPr/>
        </p:nvGrpSpPr>
        <p:grpSpPr>
          <a:xfrm>
            <a:off x="685800" y="2133599"/>
            <a:ext cx="8305799" cy="650529"/>
            <a:chOff x="3601665" y="0"/>
            <a:chExt cx="1440666" cy="1071570"/>
          </a:xfrm>
          <a:solidFill>
            <a:schemeClr val="tx2">
              <a:lumMod val="40000"/>
              <a:lumOff val="60000"/>
            </a:schemeClr>
          </a:solidFill>
        </p:grpSpPr>
        <p:sp>
          <p:nvSpPr>
            <p:cNvPr id="14" name="Trapezoid 13"/>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rapezoid 4"/>
            <p:cNvSpPr/>
            <p:nvPr/>
          </p:nvSpPr>
          <p:spPr>
            <a:xfrm>
              <a:off x="3601665" y="0"/>
              <a:ext cx="1440666" cy="10715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sz="2000" dirty="0" smtClean="0">
                  <a:solidFill>
                    <a:schemeClr val="tx1"/>
                  </a:solidFill>
                  <a:cs typeface="B Traffic" pitchFamily="2" charset="-78"/>
                </a:rPr>
                <a:t>اى كسانى كه ايمان آورده‏ايد، در برابر خدا و پيامبرش [در هيچ كارى‏] پيشى مجوييد و از خدا پروا بداريد كه خدا شنواى داناست.</a:t>
              </a:r>
              <a:endParaRPr lang="en-US" sz="2000" dirty="0" smtClean="0">
                <a:solidFill>
                  <a:schemeClr val="tx1"/>
                </a:solidFill>
                <a:cs typeface="B Traffic" pitchFamily="2" charset="-78"/>
              </a:endParaRPr>
            </a:p>
          </p:txBody>
        </p:sp>
      </p:grpSp>
      <p:grpSp>
        <p:nvGrpSpPr>
          <p:cNvPr id="16" name="Group 15"/>
          <p:cNvGrpSpPr/>
          <p:nvPr/>
        </p:nvGrpSpPr>
        <p:grpSpPr>
          <a:xfrm>
            <a:off x="609600" y="2743199"/>
            <a:ext cx="8458200" cy="1143000"/>
            <a:chOff x="3601665" y="0"/>
            <a:chExt cx="1440666" cy="1071570"/>
          </a:xfrm>
          <a:solidFill>
            <a:schemeClr val="accent6">
              <a:lumMod val="60000"/>
              <a:lumOff val="40000"/>
            </a:schemeClr>
          </a:solidFill>
        </p:grpSpPr>
        <p:sp>
          <p:nvSpPr>
            <p:cNvPr id="17" name="Trapezoid 16"/>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19" name="Group 18"/>
          <p:cNvGrpSpPr/>
          <p:nvPr/>
        </p:nvGrpSpPr>
        <p:grpSpPr>
          <a:xfrm>
            <a:off x="685800" y="2819399"/>
            <a:ext cx="8305799" cy="968524"/>
            <a:chOff x="3601665" y="0"/>
            <a:chExt cx="1440666" cy="1071570"/>
          </a:xfrm>
          <a:solidFill>
            <a:schemeClr val="tx2">
              <a:lumMod val="40000"/>
              <a:lumOff val="60000"/>
            </a:schemeClr>
          </a:solidFill>
        </p:grpSpPr>
        <p:sp>
          <p:nvSpPr>
            <p:cNvPr id="20" name="Trapezoid 19"/>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rapezoid 4"/>
            <p:cNvSpPr/>
            <p:nvPr/>
          </p:nvSpPr>
          <p:spPr>
            <a:xfrm>
              <a:off x="3601665" y="0"/>
              <a:ext cx="1440666" cy="107157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sz="2000" dirty="0" smtClean="0">
                  <a:solidFill>
                    <a:schemeClr val="tx1"/>
                  </a:solidFill>
                  <a:cs typeface="B Traffic" pitchFamily="2" charset="-78"/>
                </a:rPr>
                <a:t>اى كسانى كه ايمان آورده‏ايد، صدايتان را بلندتر از صداى پيامبر مكنيد، و همچنانكه بعضى از شما با بعضى ديگر بلند سخن مى‏گوييد با او به صداى بلند سخن مگوييد، مبادا بى‏آنكه بدانيد كرده‏هايتان تباه شود.</a:t>
              </a:r>
              <a:endParaRPr lang="en-US" sz="2000" dirty="0" smtClean="0">
                <a:solidFill>
                  <a:schemeClr val="tx1"/>
                </a:solidFill>
                <a:cs typeface="B Traffic" pitchFamily="2" charset="-78"/>
              </a:endParaRPr>
            </a:p>
          </p:txBody>
        </p:sp>
      </p:grpSp>
      <p:grpSp>
        <p:nvGrpSpPr>
          <p:cNvPr id="22" name="Group 21"/>
          <p:cNvGrpSpPr/>
          <p:nvPr/>
        </p:nvGrpSpPr>
        <p:grpSpPr>
          <a:xfrm>
            <a:off x="609600" y="3733800"/>
            <a:ext cx="8458200" cy="1066799"/>
            <a:chOff x="3601665" y="0"/>
            <a:chExt cx="1440666" cy="1071570"/>
          </a:xfrm>
          <a:solidFill>
            <a:schemeClr val="accent6">
              <a:lumMod val="75000"/>
            </a:schemeClr>
          </a:solidFill>
        </p:grpSpPr>
        <p:sp>
          <p:nvSpPr>
            <p:cNvPr id="23" name="Trapezoid 22"/>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25" name="Group 24"/>
          <p:cNvGrpSpPr/>
          <p:nvPr/>
        </p:nvGrpSpPr>
        <p:grpSpPr>
          <a:xfrm>
            <a:off x="685800" y="3810000"/>
            <a:ext cx="8305799" cy="896864"/>
            <a:chOff x="3601665" y="0"/>
            <a:chExt cx="1440666" cy="1071570"/>
          </a:xfrm>
          <a:solidFill>
            <a:schemeClr val="tx2">
              <a:lumMod val="40000"/>
              <a:lumOff val="60000"/>
            </a:schemeClr>
          </a:solidFill>
        </p:grpSpPr>
        <p:sp>
          <p:nvSpPr>
            <p:cNvPr id="26" name="Trapezoid 25"/>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Trapezoid 4"/>
            <p:cNvSpPr/>
            <p:nvPr/>
          </p:nvSpPr>
          <p:spPr>
            <a:xfrm>
              <a:off x="3601665" y="0"/>
              <a:ext cx="1440666" cy="1071570"/>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sz="2000" dirty="0" smtClean="0">
                  <a:solidFill>
                    <a:schemeClr val="tx1"/>
                  </a:solidFill>
                  <a:cs typeface="B Traffic" pitchFamily="2" charset="-78"/>
                </a:rPr>
                <a:t>كسانى كه پيش پيامبر خدا صدايشان را فرو مى‏كشند همان كسانند كه خدا دلهايشان را براى پرهيزگارى امتحان كرده است؛ آنان را آمرزش و پاداشى بزرگ است.</a:t>
              </a:r>
              <a:endParaRPr lang="en-US" sz="2000" dirty="0" smtClean="0">
                <a:solidFill>
                  <a:schemeClr val="tx1"/>
                </a:solidFill>
                <a:cs typeface="B Traffic" pitchFamily="2" charset="-78"/>
              </a:endParaRPr>
            </a:p>
          </p:txBody>
        </p:sp>
      </p:grpSp>
      <p:grpSp>
        <p:nvGrpSpPr>
          <p:cNvPr id="28" name="Group 27"/>
          <p:cNvGrpSpPr/>
          <p:nvPr/>
        </p:nvGrpSpPr>
        <p:grpSpPr>
          <a:xfrm>
            <a:off x="609600" y="4648200"/>
            <a:ext cx="8458200" cy="838200"/>
            <a:chOff x="3601665" y="0"/>
            <a:chExt cx="1440666" cy="1071570"/>
          </a:xfrm>
          <a:solidFill>
            <a:schemeClr val="accent6">
              <a:lumMod val="50000"/>
            </a:schemeClr>
          </a:solidFill>
        </p:grpSpPr>
        <p:sp>
          <p:nvSpPr>
            <p:cNvPr id="29" name="Trapezoid 28"/>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31" name="Group 30"/>
          <p:cNvGrpSpPr/>
          <p:nvPr/>
        </p:nvGrpSpPr>
        <p:grpSpPr>
          <a:xfrm>
            <a:off x="685800" y="4724400"/>
            <a:ext cx="8305799" cy="587854"/>
            <a:chOff x="3601665" y="0"/>
            <a:chExt cx="1440666" cy="1071570"/>
          </a:xfrm>
          <a:solidFill>
            <a:schemeClr val="tx2">
              <a:lumMod val="40000"/>
              <a:lumOff val="60000"/>
            </a:schemeClr>
          </a:solidFill>
        </p:grpSpPr>
        <p:sp>
          <p:nvSpPr>
            <p:cNvPr id="32" name="Trapezoid 31"/>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rapezoid 4"/>
            <p:cNvSpPr/>
            <p:nvPr/>
          </p:nvSpPr>
          <p:spPr>
            <a:xfrm>
              <a:off x="3601665" y="0"/>
              <a:ext cx="1440666" cy="1071570"/>
            </a:xfrm>
            <a:prstGeom prst="rect">
              <a:avLst/>
            </a:prstGeom>
            <a:solidFill>
              <a:srgbClr val="F7994B"/>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sz="2000" dirty="0" smtClean="0">
                  <a:solidFill>
                    <a:schemeClr val="tx1"/>
                  </a:solidFill>
                  <a:cs typeface="B Traffic" pitchFamily="2" charset="-78"/>
                </a:rPr>
                <a:t>كسانى كه تو را از پشت اتاقها [ى مسكونىِ تو] به فرياد مى‏خوانند، بيشترشان نمى‏فهمند.</a:t>
              </a:r>
              <a:endParaRPr lang="en-US" sz="2000" dirty="0" smtClean="0">
                <a:solidFill>
                  <a:schemeClr val="tx1"/>
                </a:solidFill>
                <a:cs typeface="B Traffic" pitchFamily="2" charset="-78"/>
              </a:endParaRPr>
            </a:p>
          </p:txBody>
        </p:sp>
      </p:grpSp>
      <p:grpSp>
        <p:nvGrpSpPr>
          <p:cNvPr id="34" name="Group 33"/>
          <p:cNvGrpSpPr/>
          <p:nvPr/>
        </p:nvGrpSpPr>
        <p:grpSpPr>
          <a:xfrm>
            <a:off x="609600" y="5257800"/>
            <a:ext cx="8458200" cy="757686"/>
            <a:chOff x="3601665" y="0"/>
            <a:chExt cx="1440666" cy="1071570"/>
          </a:xfrm>
          <a:solidFill>
            <a:srgbClr val="793905"/>
          </a:solidFill>
        </p:grpSpPr>
        <p:sp>
          <p:nvSpPr>
            <p:cNvPr id="35" name="Trapezoid 34"/>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37" name="Group 36"/>
          <p:cNvGrpSpPr/>
          <p:nvPr/>
        </p:nvGrpSpPr>
        <p:grpSpPr>
          <a:xfrm>
            <a:off x="685800" y="5329686"/>
            <a:ext cx="8305799" cy="538634"/>
            <a:chOff x="3601665" y="0"/>
            <a:chExt cx="1440666" cy="1071570"/>
          </a:xfrm>
          <a:solidFill>
            <a:schemeClr val="tx2">
              <a:lumMod val="40000"/>
              <a:lumOff val="60000"/>
            </a:schemeClr>
          </a:solidFill>
        </p:grpSpPr>
        <p:sp>
          <p:nvSpPr>
            <p:cNvPr id="38" name="Trapezoid 37"/>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Trapezoid 4"/>
            <p:cNvSpPr/>
            <p:nvPr/>
          </p:nvSpPr>
          <p:spPr>
            <a:xfrm>
              <a:off x="3601665" y="0"/>
              <a:ext cx="1440666" cy="1071570"/>
            </a:xfrm>
            <a:prstGeom prst="rect">
              <a:avLst/>
            </a:prstGeom>
            <a:solidFill>
              <a:srgbClr val="C96009"/>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dirty="0" smtClean="0">
                  <a:solidFill>
                    <a:schemeClr val="bg1"/>
                  </a:solidFill>
                  <a:cs typeface="B Traffic" pitchFamily="2" charset="-78"/>
                </a:rPr>
                <a:t>و اگر صبر كنند تا بر آنان درآيى، مسلّماً برايشان بهتر است و خدا آمرزنده و مهربان است.</a:t>
              </a:r>
              <a:endParaRPr lang="en-US" dirty="0" smtClean="0">
                <a:solidFill>
                  <a:schemeClr val="bg1"/>
                </a:solidFill>
                <a:cs typeface="B Traffic" pitchFamily="2" charset="-78"/>
              </a:endParaRPr>
            </a:p>
          </p:txBody>
        </p:sp>
      </p:grpSp>
      <p:grpSp>
        <p:nvGrpSpPr>
          <p:cNvPr id="40" name="Group 39"/>
          <p:cNvGrpSpPr/>
          <p:nvPr/>
        </p:nvGrpSpPr>
        <p:grpSpPr>
          <a:xfrm>
            <a:off x="609600" y="5867400"/>
            <a:ext cx="8458200" cy="762000"/>
            <a:chOff x="3601665" y="0"/>
            <a:chExt cx="1440666" cy="1071570"/>
          </a:xfrm>
          <a:solidFill>
            <a:srgbClr val="502604"/>
          </a:solidFill>
        </p:grpSpPr>
        <p:sp>
          <p:nvSpPr>
            <p:cNvPr id="41" name="Trapezoid 40"/>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rapezoid 4"/>
            <p:cNvSpPr/>
            <p:nvPr/>
          </p:nvSpPr>
          <p:spPr>
            <a:xfrm>
              <a:off x="3601665" y="0"/>
              <a:ext cx="1440666" cy="10715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Low" defTabSz="533400" rtl="1">
                <a:lnSpc>
                  <a:spcPct val="90000"/>
                </a:lnSpc>
                <a:spcBef>
                  <a:spcPct val="0"/>
                </a:spcBef>
                <a:spcAft>
                  <a:spcPct val="35000"/>
                </a:spcAft>
              </a:pPr>
              <a:endParaRPr lang="en-US" sz="2400" b="0" i="0" kern="1200" baseline="0" dirty="0">
                <a:solidFill>
                  <a:schemeClr val="tx1"/>
                </a:solidFill>
                <a:cs typeface="B Traffic" pitchFamily="2" charset="-78"/>
              </a:endParaRPr>
            </a:p>
          </p:txBody>
        </p:sp>
      </p:grpSp>
      <p:grpSp>
        <p:nvGrpSpPr>
          <p:cNvPr id="43" name="Group 42"/>
          <p:cNvGrpSpPr/>
          <p:nvPr/>
        </p:nvGrpSpPr>
        <p:grpSpPr>
          <a:xfrm>
            <a:off x="685800" y="5943600"/>
            <a:ext cx="8305799" cy="538634"/>
            <a:chOff x="3601665" y="0"/>
            <a:chExt cx="1440666" cy="1071570"/>
          </a:xfrm>
          <a:solidFill>
            <a:schemeClr val="tx2">
              <a:lumMod val="40000"/>
              <a:lumOff val="60000"/>
            </a:schemeClr>
          </a:solidFill>
        </p:grpSpPr>
        <p:sp>
          <p:nvSpPr>
            <p:cNvPr id="44" name="Trapezoid 43"/>
            <p:cNvSpPr/>
            <p:nvPr/>
          </p:nvSpPr>
          <p:spPr>
            <a:xfrm>
              <a:off x="3601665" y="0"/>
              <a:ext cx="1440666" cy="1071570"/>
            </a:xfrm>
            <a:prstGeom prst="trapezoid">
              <a:avLst>
                <a:gd name="adj"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Trapezoid 4"/>
            <p:cNvSpPr/>
            <p:nvPr/>
          </p:nvSpPr>
          <p:spPr>
            <a:xfrm>
              <a:off x="3601665" y="0"/>
              <a:ext cx="1440666" cy="1071570"/>
            </a:xfrm>
            <a:prstGeom prst="rect">
              <a:avLst/>
            </a:prstGeom>
            <a:solidFill>
              <a:schemeClr val="accent6">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justLow" rtl="1">
                <a:buNone/>
              </a:pPr>
              <a:r>
                <a:rPr lang="fa-IR" dirty="0" smtClean="0">
                  <a:solidFill>
                    <a:schemeClr val="bg1"/>
                  </a:solidFill>
                  <a:cs typeface="B Traffic" pitchFamily="2" charset="-78"/>
                </a:rPr>
                <a:t>اى كسانى كه ايمان آورده‏ايد، اگر فاسقى برايتان خبرى آورد، نيك وارسى كنيد، مبادا به‏ نادانى گروهى را آسيب برسانيد و [بعد،] از آنچه كرده‏ايد پشيمان شويد(حجرات).</a:t>
              </a:r>
              <a:endParaRPr lang="en-US" dirty="0" smtClean="0">
                <a:solidFill>
                  <a:schemeClr val="bg1"/>
                </a:solidFill>
                <a:cs typeface="B Traffic" pitchFamily="2" charset="-78"/>
              </a:endParaRPr>
            </a:p>
          </p:txBody>
        </p:sp>
      </p:grpSp>
      <p:pic>
        <p:nvPicPr>
          <p:cNvPr id="46" name="Picture 2" descr="E:\hamidi\Logo2Small.png"/>
          <p:cNvPicPr>
            <a:picLocks noChangeAspect="1" noChangeArrowheads="1"/>
          </p:cNvPicPr>
          <p:nvPr/>
        </p:nvPicPr>
        <p:blipFill>
          <a:blip r:embed="rId3"/>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24979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0-#ppt_w/2"/>
                                          </p:val>
                                        </p:tav>
                                        <p:tav tm="100000">
                                          <p:val>
                                            <p:strVal val="#ppt_x"/>
                                          </p:val>
                                        </p:tav>
                                      </p:tavLst>
                                    </p:anim>
                                    <p:anim calcmode="lin" valueType="num">
                                      <p:cBhvr additive="base">
                                        <p:cTn id="22" dur="10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1+#ppt_w/2"/>
                                          </p:val>
                                        </p:tav>
                                        <p:tav tm="100000">
                                          <p:val>
                                            <p:strVal val="#ppt_x"/>
                                          </p:val>
                                        </p:tav>
                                      </p:tavLst>
                                    </p:anim>
                                    <p:anim calcmode="lin" valueType="num">
                                      <p:cBhvr additive="base">
                                        <p:cTn id="3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000" fill="hold"/>
                                        <p:tgtEl>
                                          <p:spTgt spid="25"/>
                                        </p:tgtEl>
                                        <p:attrNameLst>
                                          <p:attrName>ppt_x</p:attrName>
                                        </p:attrNameLst>
                                      </p:cBhvr>
                                      <p:tavLst>
                                        <p:tav tm="0">
                                          <p:val>
                                            <p:strVal val="#ppt_x"/>
                                          </p:val>
                                        </p:tav>
                                        <p:tav tm="100000">
                                          <p:val>
                                            <p:strVal val="#ppt_x"/>
                                          </p:val>
                                        </p:tav>
                                      </p:tavLst>
                                    </p:anim>
                                    <p:anim calcmode="lin" valueType="num">
                                      <p:cBhvr additive="base">
                                        <p:cTn id="46"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1000" fill="hold"/>
                                        <p:tgtEl>
                                          <p:spTgt spid="28"/>
                                        </p:tgtEl>
                                        <p:attrNameLst>
                                          <p:attrName>ppt_x</p:attrName>
                                        </p:attrNameLst>
                                      </p:cBhvr>
                                      <p:tavLst>
                                        <p:tav tm="0">
                                          <p:val>
                                            <p:strVal val="0-#ppt_w/2"/>
                                          </p:val>
                                        </p:tav>
                                        <p:tav tm="100000">
                                          <p:val>
                                            <p:strVal val="#ppt_x"/>
                                          </p:val>
                                        </p:tav>
                                      </p:tavLst>
                                    </p:anim>
                                    <p:anim calcmode="lin" valueType="num">
                                      <p:cBhvr additive="base">
                                        <p:cTn id="52" dur="10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1000" fill="hold"/>
                                        <p:tgtEl>
                                          <p:spTgt spid="31"/>
                                        </p:tgtEl>
                                        <p:attrNameLst>
                                          <p:attrName>ppt_x</p:attrName>
                                        </p:attrNameLst>
                                      </p:cBhvr>
                                      <p:tavLst>
                                        <p:tav tm="0">
                                          <p:val>
                                            <p:strVal val="0-#ppt_w/2"/>
                                          </p:val>
                                        </p:tav>
                                        <p:tav tm="100000">
                                          <p:val>
                                            <p:strVal val="#ppt_x"/>
                                          </p:val>
                                        </p:tav>
                                      </p:tavLst>
                                    </p:anim>
                                    <p:anim calcmode="lin" valueType="num">
                                      <p:cBhvr additive="base">
                                        <p:cTn id="56"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1000" fill="hold"/>
                                        <p:tgtEl>
                                          <p:spTgt spid="34"/>
                                        </p:tgtEl>
                                        <p:attrNameLst>
                                          <p:attrName>ppt_x</p:attrName>
                                        </p:attrNameLst>
                                      </p:cBhvr>
                                      <p:tavLst>
                                        <p:tav tm="0">
                                          <p:val>
                                            <p:strVal val="1+#ppt_w/2"/>
                                          </p:val>
                                        </p:tav>
                                        <p:tav tm="100000">
                                          <p:val>
                                            <p:strVal val="#ppt_x"/>
                                          </p:val>
                                        </p:tav>
                                      </p:tavLst>
                                    </p:anim>
                                    <p:anim calcmode="lin" valueType="num">
                                      <p:cBhvr additive="base">
                                        <p:cTn id="62" dur="10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1000" fill="hold"/>
                                        <p:tgtEl>
                                          <p:spTgt spid="37"/>
                                        </p:tgtEl>
                                        <p:attrNameLst>
                                          <p:attrName>ppt_x</p:attrName>
                                        </p:attrNameLst>
                                      </p:cBhvr>
                                      <p:tavLst>
                                        <p:tav tm="0">
                                          <p:val>
                                            <p:strVal val="1+#ppt_w/2"/>
                                          </p:val>
                                        </p:tav>
                                        <p:tav tm="100000">
                                          <p:val>
                                            <p:strVal val="#ppt_x"/>
                                          </p:val>
                                        </p:tav>
                                      </p:tavLst>
                                    </p:anim>
                                    <p:anim calcmode="lin" valueType="num">
                                      <p:cBhvr additive="base">
                                        <p:cTn id="6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1000" fill="hold"/>
                                        <p:tgtEl>
                                          <p:spTgt spid="40"/>
                                        </p:tgtEl>
                                        <p:attrNameLst>
                                          <p:attrName>ppt_x</p:attrName>
                                        </p:attrNameLst>
                                      </p:cBhvr>
                                      <p:tavLst>
                                        <p:tav tm="0">
                                          <p:val>
                                            <p:strVal val="#ppt_x"/>
                                          </p:val>
                                        </p:tav>
                                        <p:tav tm="100000">
                                          <p:val>
                                            <p:strVal val="#ppt_x"/>
                                          </p:val>
                                        </p:tav>
                                      </p:tavLst>
                                    </p:anim>
                                    <p:anim calcmode="lin" valueType="num">
                                      <p:cBhvr additive="base">
                                        <p:cTn id="72" dur="1000" fill="hold"/>
                                        <p:tgtEl>
                                          <p:spTgt spid="4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1000" fill="hold"/>
                                        <p:tgtEl>
                                          <p:spTgt spid="43"/>
                                        </p:tgtEl>
                                        <p:attrNameLst>
                                          <p:attrName>ppt_x</p:attrName>
                                        </p:attrNameLst>
                                      </p:cBhvr>
                                      <p:tavLst>
                                        <p:tav tm="0">
                                          <p:val>
                                            <p:strVal val="#ppt_x"/>
                                          </p:val>
                                        </p:tav>
                                        <p:tav tm="100000">
                                          <p:val>
                                            <p:strVal val="#ppt_x"/>
                                          </p:val>
                                        </p:tav>
                                      </p:tavLst>
                                    </p:anim>
                                    <p:anim calcmode="lin" valueType="num">
                                      <p:cBhvr additive="base">
                                        <p:cTn id="7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1415760" y="161785"/>
            <a:ext cx="7156767" cy="1362215"/>
          </a:xfrm>
          <a:prstGeom prst="wave">
            <a:avLst>
              <a:gd name="adj1" fmla="val 9475"/>
              <a:gd name="adj2"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sz="2800" dirty="0">
              <a:solidFill>
                <a:schemeClr val="tx1"/>
              </a:solidFill>
              <a:cs typeface="B Homa" pitchFamily="2" charset="-78"/>
            </a:endParaRPr>
          </a:p>
        </p:txBody>
      </p:sp>
      <p:sp>
        <p:nvSpPr>
          <p:cNvPr id="3" name="Wave 2"/>
          <p:cNvSpPr/>
          <p:nvPr/>
        </p:nvSpPr>
        <p:spPr>
          <a:xfrm>
            <a:off x="1524000" y="295276"/>
            <a:ext cx="6905652" cy="1076324"/>
          </a:xfrm>
          <a:prstGeom prst="wave">
            <a:avLst>
              <a:gd name="adj1" fmla="val 13828"/>
              <a:gd name="adj2" fmla="val 0"/>
            </a:avLst>
          </a:prstGeom>
          <a:solidFill>
            <a:schemeClr val="tx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rtl="1"/>
            <a:r>
              <a:rPr lang="fa-IR" sz="2800" dirty="0" smtClean="0">
                <a:solidFill>
                  <a:schemeClr val="tx1"/>
                </a:solidFill>
                <a:cs typeface="B Homa" pitchFamily="2" charset="-78"/>
              </a:rPr>
              <a:t>جريان سقيفه و شكل‏گيرى خلافت</a:t>
            </a:r>
            <a:endParaRPr lang="en-US" sz="2800" dirty="0">
              <a:solidFill>
                <a:schemeClr val="tx1"/>
              </a:solidFill>
              <a:cs typeface="B Homa" pitchFamily="2" charset="-78"/>
            </a:endParaRPr>
          </a:p>
        </p:txBody>
      </p:sp>
      <p:pic>
        <p:nvPicPr>
          <p:cNvPr id="4" name="Picture 3" descr="D:\document\leila\a\png\AN071T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1572781" y="457200"/>
            <a:ext cx="637019" cy="62471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D:\document\leila\a\png\AN071T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68176" y="621954"/>
            <a:ext cx="613824" cy="5972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own Arrow Callout 5"/>
          <p:cNvSpPr/>
          <p:nvPr/>
        </p:nvSpPr>
        <p:spPr>
          <a:xfrm>
            <a:off x="4495800" y="1447800"/>
            <a:ext cx="4114800" cy="1219200"/>
          </a:xfrm>
          <a:prstGeom prst="downArrowCallout">
            <a:avLst>
              <a:gd name="adj1" fmla="val 51471"/>
              <a:gd name="adj2" fmla="val 47059"/>
              <a:gd name="adj3" fmla="val 33243"/>
              <a:gd name="adj4" fmla="val 56095"/>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200" dirty="0" smtClean="0">
                <a:solidFill>
                  <a:srgbClr val="FF0000"/>
                </a:solidFill>
                <a:cs typeface="B Traffic" pitchFamily="2" charset="-78"/>
              </a:rPr>
              <a:t>خلافت ابوبكر(13-11ق.)</a:t>
            </a:r>
            <a:endParaRPr lang="en-US" sz="3200" dirty="0" smtClean="0">
              <a:solidFill>
                <a:srgbClr val="FF0000"/>
              </a:solidFill>
              <a:cs typeface="B Traffic" pitchFamily="2" charset="-78"/>
            </a:endParaRPr>
          </a:p>
        </p:txBody>
      </p:sp>
      <p:sp>
        <p:nvSpPr>
          <p:cNvPr id="7" name="Bevel 6"/>
          <p:cNvSpPr/>
          <p:nvPr/>
        </p:nvSpPr>
        <p:spPr>
          <a:xfrm>
            <a:off x="214282" y="2286000"/>
            <a:ext cx="8786874" cy="1752600"/>
          </a:xfrm>
          <a:prstGeom prst="bevel">
            <a:avLst>
              <a:gd name="adj" fmla="val 7452"/>
            </a:avLst>
          </a:prstGeom>
          <a:solidFill>
            <a:schemeClr val="accent5">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justLow" rtl="1"/>
            <a:r>
              <a:rPr lang="fa-IR" dirty="0" smtClean="0">
                <a:solidFill>
                  <a:schemeClr val="tx1"/>
                </a:solidFill>
                <a:cs typeface="B Traffic" pitchFamily="2" charset="-78"/>
              </a:rPr>
              <a:t>خبر رحلت پيامبر(ص) به سرعت منتشر شد و مردم مدينه را در نگرانى و اندوه فرو برد.</a:t>
            </a:r>
          </a:p>
          <a:p>
            <a:pPr algn="justLow" rtl="1"/>
            <a:r>
              <a:rPr lang="fa-IR" dirty="0" smtClean="0">
                <a:solidFill>
                  <a:schemeClr val="tx1"/>
                </a:solidFill>
                <a:cs typeface="B Traffic" pitchFamily="2" charset="-78"/>
              </a:rPr>
              <a:t> </a:t>
            </a:r>
            <a:r>
              <a:rPr lang="fa-IR" dirty="0" smtClean="0">
                <a:solidFill>
                  <a:schemeClr val="accent2">
                    <a:lumMod val="75000"/>
                  </a:schemeClr>
                </a:solidFill>
                <a:cs typeface="B Traffic" pitchFamily="2" charset="-78"/>
              </a:rPr>
              <a:t>در سقيفه، مهاجرت، قريشى‏بودن،پیش قدمی در اسلام و دوستى با پيامبر مورد استدلال قرار گرفت و سرانجام آخرين برگ پيروزى يعنى كهن سالى آشكار شد. </a:t>
            </a:r>
            <a:r>
              <a:rPr lang="fa-IR" dirty="0" smtClean="0">
                <a:solidFill>
                  <a:schemeClr val="tx1"/>
                </a:solidFill>
                <a:cs typeface="B Traffic" pitchFamily="2" charset="-78"/>
              </a:rPr>
              <a:t>يكى از انصار- بشير بن سعد- كه بعدها در شمار نزديك‏ترين ياران معاويه قرار گرفت، به‏عنوان اولين نفر، بيعت كرد. </a:t>
            </a:r>
            <a:endParaRPr lang="en-US" dirty="0" smtClean="0">
              <a:solidFill>
                <a:schemeClr val="tx1"/>
              </a:solidFill>
              <a:cs typeface="B Traffic" pitchFamily="2" charset="-78"/>
            </a:endParaRPr>
          </a:p>
        </p:txBody>
      </p:sp>
      <p:sp>
        <p:nvSpPr>
          <p:cNvPr id="8" name="Bevel 7"/>
          <p:cNvSpPr/>
          <p:nvPr/>
        </p:nvSpPr>
        <p:spPr>
          <a:xfrm>
            <a:off x="214282" y="3886200"/>
            <a:ext cx="8786874" cy="2819400"/>
          </a:xfrm>
          <a:prstGeom prst="bevel">
            <a:avLst>
              <a:gd name="adj" fmla="val 5637"/>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justLow" rtl="1"/>
            <a:r>
              <a:rPr lang="fa-IR" sz="2200" dirty="0" smtClean="0">
                <a:solidFill>
                  <a:schemeClr val="tx1"/>
                </a:solidFill>
                <a:cs typeface="B Traffic" pitchFamily="2" charset="-78"/>
              </a:rPr>
              <a:t>بدين ترتيب، ابوبكر بن ابى‏قحافه در 60 سالگى به خلافت رسيد. او به پير نسب‏دان قريش شهرت داشت و بشارت ظهور پيامبرى با آيين جهانگير را شنيده بود.</a:t>
            </a:r>
          </a:p>
          <a:p>
            <a:pPr algn="justLow" rtl="1"/>
            <a:r>
              <a:rPr lang="fa-IR" sz="2200" dirty="0" smtClean="0">
                <a:solidFill>
                  <a:schemeClr val="tx1"/>
                </a:solidFill>
                <a:cs typeface="B Traffic" pitchFamily="2" charset="-78"/>
              </a:rPr>
              <a:t> </a:t>
            </a:r>
            <a:r>
              <a:rPr lang="fa-IR" sz="2200" dirty="0" smtClean="0">
                <a:solidFill>
                  <a:schemeClr val="accent6">
                    <a:lumMod val="75000"/>
                  </a:schemeClr>
                </a:solidFill>
                <a:cs typeface="B Traffic" pitchFamily="2" charset="-78"/>
              </a:rPr>
              <a:t>به گواهى همه تاريخ‏نگاران، او در شمار نخستين مسلمانان جاى داشت؛ ولى در سال اسلام آوردنش اختلاف فراوان است. او به‏رغم سرزنش پدرش ابوقحافه، با صرف بخشى از دارايى‏اش هفت برده مسلمان را از بردگى و تحمل شكنجه اربابان مشرك آزاد ساخت. ابوبكر در بسيارى از غزوات شركت داشت و گفته‏اند كسانى چون عثمان، طلحه، زبير، سعد بن ابى‏وقاص و عبدالرحمن بن عوف به راهنمايى او مسلمان شدند.</a:t>
            </a:r>
            <a:endParaRPr lang="en-US" sz="2200" dirty="0" smtClean="0">
              <a:solidFill>
                <a:schemeClr val="accent6">
                  <a:lumMod val="75000"/>
                </a:schemeClr>
              </a:solidFill>
              <a:cs typeface="B Traffic" pitchFamily="2" charset="-78"/>
            </a:endParaRPr>
          </a:p>
        </p:txBody>
      </p:sp>
      <p:pic>
        <p:nvPicPr>
          <p:cNvPr id="9" name="Picture 2" descr="E:\hamidi\Logo2Small.png"/>
          <p:cNvPicPr>
            <a:picLocks noChangeAspect="1" noChangeArrowheads="1"/>
          </p:cNvPicPr>
          <p:nvPr/>
        </p:nvPicPr>
        <p:blipFill>
          <a:blip r:embed="rId4"/>
          <a:srcRect/>
          <a:stretch>
            <a:fillRect/>
          </a:stretch>
        </p:blipFill>
        <p:spPr bwMode="auto">
          <a:xfrm>
            <a:off x="0" y="0"/>
            <a:ext cx="1371600" cy="1472184"/>
          </a:xfrm>
          <a:prstGeom prst="rect">
            <a:avLst/>
          </a:prstGeom>
          <a:noFill/>
        </p:spPr>
      </p:pic>
    </p:spTree>
    <p:extLst>
      <p:ext uri="{BB962C8B-B14F-4D97-AF65-F5344CB8AC3E}">
        <p14:creationId xmlns:p14="http://schemas.microsoft.com/office/powerpoint/2010/main" xmlns="" val="3431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style.rotation</p:attrName>
                                        </p:attrNameLst>
                                      </p:cBhvr>
                                      <p:tavLst>
                                        <p:tav tm="0">
                                          <p:val>
                                            <p:fltVal val="720"/>
                                          </p:val>
                                        </p:tav>
                                        <p:tav tm="100000">
                                          <p:val>
                                            <p:fltVal val="0"/>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13535</Words>
  <Application>Microsoft Office PowerPoint</Application>
  <PresentationFormat>On-screen Show (4:3)</PresentationFormat>
  <Paragraphs>699</Paragraphs>
  <Slides>140</Slides>
  <Notes>10</Notes>
  <HiddenSlides>0</HiddenSlides>
  <MMClips>0</MMClips>
  <ScaleCrop>false</ScaleCrop>
  <HeadingPairs>
    <vt:vector size="4" baseType="variant">
      <vt:variant>
        <vt:lpstr>Theme</vt:lpstr>
      </vt:variant>
      <vt:variant>
        <vt:i4>1</vt:i4>
      </vt:variant>
      <vt:variant>
        <vt:lpstr>Slide Titles</vt:lpstr>
      </vt:variant>
      <vt:variant>
        <vt:i4>140</vt:i4>
      </vt:variant>
    </vt:vector>
  </HeadingPairs>
  <TitlesOfParts>
    <vt:vector size="141" baseType="lpstr">
      <vt:lpstr>Office Theme</vt:lpstr>
      <vt:lpstr>Slide 1</vt:lpstr>
      <vt:lpstr>Slide 2</vt:lpstr>
      <vt:lpstr>Slide 3</vt:lpstr>
      <vt:lpstr>Slide 4</vt:lpstr>
      <vt:lpstr>Slide 5</vt:lpstr>
      <vt:lpstr>Slide 6</vt:lpstr>
      <vt:lpstr>Slide 7</vt:lpstr>
      <vt:lpstr>Slide 8</vt:lpstr>
      <vt:lpstr>4. شناخت احکام شرعی، چگونگی و مراحل وجوب و مشروعیت آنها.</vt:lpstr>
      <vt:lpstr>تاریخ نگاری و اهتمام مسلمانان به آن</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سبأ</vt:lpstr>
      <vt:lpstr>Slide 31</vt:lpstr>
      <vt:lpstr>Slide 32</vt:lpstr>
      <vt:lpstr>Slide 33</vt:lpstr>
      <vt:lpstr>Slide 34</vt:lpstr>
      <vt:lpstr>Slide 35</vt:lpstr>
      <vt:lpstr>Slide 36</vt:lpstr>
      <vt:lpstr>Slide 37</vt:lpstr>
      <vt:lpstr>Slide 38</vt:lpstr>
      <vt:lpstr>Slide 39</vt:lpstr>
      <vt:lpstr>امپراتوری روم شرقی</vt:lpstr>
      <vt:lpstr>Slide 41</vt:lpstr>
      <vt:lpstr>Slide 42</vt:lpstr>
      <vt:lpstr>Slide 43</vt:lpstr>
      <vt:lpstr>Slide 44</vt:lpstr>
      <vt:lpstr>Slide 45</vt:lpstr>
      <vt:lpstr>Slide 46</vt:lpstr>
      <vt:lpstr>Slide 47</vt:lpstr>
      <vt:lpstr>Slide 48</vt:lpstr>
      <vt:lpstr>دعوت عمومی و آغاز صف بندی موحدان و مشرکان در مکه</vt:lpstr>
      <vt:lpstr>گروه‌هایی که بر منطق پیامبر برآشفتند:</vt:lpstr>
      <vt:lpstr>Slide 51</vt:lpstr>
      <vt:lpstr>Slide 52</vt:lpstr>
      <vt:lpstr>چرا قریش از همان سال‌های اول با حضرت محمد(ص) مخالفت کرد:</vt:lpstr>
      <vt:lpstr>Slide 54</vt:lpstr>
      <vt:lpstr>Slide 55</vt:lpstr>
      <vt:lpstr>واکنش مشرکان مکه در برابر سخنان قرآن و اندیشه‌های آن:</vt:lpstr>
      <vt:lpstr>Slide 57</vt:lpstr>
      <vt:lpstr>Slide 58</vt:lpstr>
      <vt:lpstr>Slide 59</vt:lpstr>
      <vt:lpstr>Slide 60</vt:lpstr>
      <vt:lpstr>Slide 61</vt:lpstr>
      <vt:lpstr>Slide 62</vt:lpstr>
      <vt:lpstr>ماجرای عقبه:</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اصول جنگي پيامبر:</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تقي حميدي</dc:creator>
  <cp:lastModifiedBy>pars rayaneh</cp:lastModifiedBy>
  <cp:revision>112</cp:revision>
  <dcterms:created xsi:type="dcterms:W3CDTF">2006-08-16T00:00:00Z</dcterms:created>
  <dcterms:modified xsi:type="dcterms:W3CDTF">2019-08-19T15:04:13Z</dcterms:modified>
</cp:coreProperties>
</file>